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7" r:id="rId3"/>
  </p:sldMasterIdLst>
  <p:notesMasterIdLst>
    <p:notesMasterId r:id="rId28"/>
  </p:notesMasterIdLst>
  <p:sldIdLst>
    <p:sldId id="272" r:id="rId4"/>
    <p:sldId id="297" r:id="rId5"/>
    <p:sldId id="274" r:id="rId6"/>
    <p:sldId id="273" r:id="rId7"/>
    <p:sldId id="275" r:id="rId8"/>
    <p:sldId id="276" r:id="rId9"/>
    <p:sldId id="277" r:id="rId10"/>
    <p:sldId id="279" r:id="rId11"/>
    <p:sldId id="280" r:id="rId12"/>
    <p:sldId id="281" r:id="rId13"/>
    <p:sldId id="282" r:id="rId14"/>
    <p:sldId id="283" r:id="rId15"/>
    <p:sldId id="284" r:id="rId16"/>
    <p:sldId id="285" r:id="rId17"/>
    <p:sldId id="286" r:id="rId18"/>
    <p:sldId id="287" r:id="rId19"/>
    <p:sldId id="288" r:id="rId20"/>
    <p:sldId id="289" r:id="rId21"/>
    <p:sldId id="290" r:id="rId22"/>
    <p:sldId id="291" r:id="rId23"/>
    <p:sldId id="292" r:id="rId24"/>
    <p:sldId id="293" r:id="rId25"/>
    <p:sldId id="295" r:id="rId26"/>
    <p:sldId id="296" r:id="rId27"/>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5107" autoAdjust="0"/>
  </p:normalViewPr>
  <p:slideViewPr>
    <p:cSldViewPr snapToGrid="0">
      <p:cViewPr varScale="1">
        <p:scale>
          <a:sx n="54" d="100"/>
          <a:sy n="54" d="100"/>
        </p:scale>
        <p:origin x="189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Taken particular L1 module?</c:v>
                </c:pt>
              </c:strCache>
            </c:strRef>
          </c:tx>
          <c:spPr>
            <a:solidFill>
              <a:schemeClr val="accent1"/>
            </a:solidFill>
            <a:ln>
              <a:noFill/>
            </a:ln>
            <a:effectLst/>
          </c:spPr>
          <c:invertIfNegative val="0"/>
          <c:cat>
            <c:strRef>
              <c:f>Sheet1!$A$2:$A$5</c:f>
              <c:strCache>
                <c:ptCount val="2"/>
                <c:pt idx="0">
                  <c:v>No</c:v>
                </c:pt>
                <c:pt idx="1">
                  <c:v>Yes</c:v>
                </c:pt>
              </c:strCache>
            </c:strRef>
          </c:cat>
          <c:val>
            <c:numRef>
              <c:f>Sheet1!$B$2:$B$5</c:f>
              <c:numCache>
                <c:formatCode>General</c:formatCode>
                <c:ptCount val="2"/>
                <c:pt idx="0">
                  <c:v>304</c:v>
                </c:pt>
                <c:pt idx="1">
                  <c:v>196</c:v>
                </c:pt>
              </c:numCache>
            </c:numRef>
          </c:val>
          <c:extLst>
            <c:ext xmlns:c16="http://schemas.microsoft.com/office/drawing/2014/chart" uri="{C3380CC4-5D6E-409C-BE32-E72D297353CC}">
              <c16:uniqueId val="{00000000-2763-4E4C-9AD3-EA49423AF1B3}"/>
            </c:ext>
          </c:extLst>
        </c:ser>
        <c:dLbls>
          <c:showLegendKey val="0"/>
          <c:showVal val="0"/>
          <c:showCatName val="0"/>
          <c:showSerName val="0"/>
          <c:showPercent val="0"/>
          <c:showBubbleSize val="0"/>
        </c:dLbls>
        <c:gapWidth val="150"/>
        <c:overlap val="100"/>
        <c:axId val="441606680"/>
        <c:axId val="441607072"/>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Series 2</c:v>
                      </c:pt>
                    </c:strCache>
                  </c:strRef>
                </c:tx>
                <c:spPr>
                  <a:solidFill>
                    <a:schemeClr val="accent2"/>
                  </a:solidFill>
                  <a:ln>
                    <a:noFill/>
                  </a:ln>
                  <a:effectLst/>
                </c:spPr>
                <c:invertIfNegative val="0"/>
                <c:cat>
                  <c:strRef>
                    <c:extLst>
                      <c:ext uri="{02D57815-91ED-43cb-92C2-25804820EDAC}">
                        <c15:formulaRef>
                          <c15:sqref>Sheet1!$A$2:$A$5</c15:sqref>
                        </c15:formulaRef>
                      </c:ext>
                    </c:extLst>
                    <c:strCache>
                      <c:ptCount val="2"/>
                      <c:pt idx="0">
                        <c:v>No</c:v>
                      </c:pt>
                      <c:pt idx="1">
                        <c:v>Yes</c:v>
                      </c:pt>
                    </c:strCache>
                  </c:strRef>
                </c:cat>
                <c:val>
                  <c:numRef>
                    <c:extLst>
                      <c:ext uri="{02D57815-91ED-43cb-92C2-25804820EDAC}">
                        <c15:formulaRef>
                          <c15:sqref>Sheet1!$C$2:$C$5</c15:sqref>
                        </c15:formulaRef>
                      </c:ext>
                    </c:extLst>
                    <c:numCache>
                      <c:formatCode>General</c:formatCode>
                      <c:ptCount val="2"/>
                      <c:pt idx="0">
                        <c:v>2.4</c:v>
                      </c:pt>
                      <c:pt idx="1">
                        <c:v>4.4000000000000004</c:v>
                      </c:pt>
                    </c:numCache>
                  </c:numRef>
                </c:val>
                <c:extLst>
                  <c:ext xmlns:c16="http://schemas.microsoft.com/office/drawing/2014/chart" uri="{C3380CC4-5D6E-409C-BE32-E72D297353CC}">
                    <c16:uniqueId val="{00000001-2763-4E4C-9AD3-EA49423AF1B3}"/>
                  </c:ext>
                </c:extLst>
              </c15:ser>
            </c15:filteredBarSeries>
            <c15:filteredBarSeries>
              <c15:ser>
                <c:idx val="2"/>
                <c:order val="2"/>
                <c:tx>
                  <c:strRef>
                    <c:extLst xmlns:c15="http://schemas.microsoft.com/office/drawing/2012/chart">
                      <c:ext xmlns:c15="http://schemas.microsoft.com/office/drawing/2012/chart" uri="{02D57815-91ED-43cb-92C2-25804820EDAC}">
                        <c15:formulaRef>
                          <c15:sqref>Sheet1!$D$1</c15:sqref>
                        </c15:formulaRef>
                      </c:ext>
                    </c:extLst>
                    <c:strCache>
                      <c:ptCount val="1"/>
                      <c:pt idx="0">
                        <c:v>Series 3</c:v>
                      </c:pt>
                    </c:strCache>
                  </c:strRef>
                </c:tx>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Sheet1!$A$2:$A$5</c15:sqref>
                        </c15:formulaRef>
                      </c:ext>
                    </c:extLst>
                    <c:strCache>
                      <c:ptCount val="2"/>
                      <c:pt idx="0">
                        <c:v>No</c:v>
                      </c:pt>
                      <c:pt idx="1">
                        <c:v>Yes</c:v>
                      </c:pt>
                    </c:strCache>
                  </c:strRef>
                </c:cat>
                <c:val>
                  <c:numRef>
                    <c:extLst xmlns:c15="http://schemas.microsoft.com/office/drawing/2012/chart">
                      <c:ext xmlns:c15="http://schemas.microsoft.com/office/drawing/2012/chart" uri="{02D57815-91ED-43cb-92C2-25804820EDAC}">
                        <c15:formulaRef>
                          <c15:sqref>Sheet1!$D$2:$D$5</c15:sqref>
                        </c15:formulaRef>
                      </c:ext>
                    </c:extLst>
                    <c:numCache>
                      <c:formatCode>General</c:formatCode>
                      <c:ptCount val="2"/>
                      <c:pt idx="0">
                        <c:v>2</c:v>
                      </c:pt>
                      <c:pt idx="1">
                        <c:v>2</c:v>
                      </c:pt>
                    </c:numCache>
                  </c:numRef>
                </c:val>
                <c:extLst xmlns:c15="http://schemas.microsoft.com/office/drawing/2012/chart">
                  <c:ext xmlns:c16="http://schemas.microsoft.com/office/drawing/2014/chart" uri="{C3380CC4-5D6E-409C-BE32-E72D297353CC}">
                    <c16:uniqueId val="{00000002-2763-4E4C-9AD3-EA49423AF1B3}"/>
                  </c:ext>
                </c:extLst>
              </c15:ser>
            </c15:filteredBarSeries>
          </c:ext>
        </c:extLst>
      </c:barChart>
      <c:catAx>
        <c:axId val="441606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607072"/>
        <c:crosses val="autoZero"/>
        <c:auto val="1"/>
        <c:lblAlgn val="ctr"/>
        <c:lblOffset val="100"/>
        <c:noMultiLvlLbl val="0"/>
      </c:catAx>
      <c:valAx>
        <c:axId val="441607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606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Number of modules studied previously</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Number of modules studies previously</c:v>
                </c:pt>
              </c:strCache>
            </c:strRef>
          </c:tx>
          <c:spPr>
            <a:solidFill>
              <a:schemeClr val="accent1"/>
            </a:solidFill>
            <a:ln>
              <a:solidFill>
                <a:schemeClr val="tx1"/>
              </a:solidFill>
            </a:ln>
            <a:effectLst/>
          </c:spPr>
          <c:invertIfNegative val="0"/>
          <c:cat>
            <c:numRef>
              <c:f>Sheet1!$A$2:$A$6</c:f>
              <c:numCache>
                <c:formatCode>General</c:formatCode>
                <c:ptCount val="5"/>
                <c:pt idx="0">
                  <c:v>0</c:v>
                </c:pt>
                <c:pt idx="1">
                  <c:v>1</c:v>
                </c:pt>
                <c:pt idx="2">
                  <c:v>2</c:v>
                </c:pt>
                <c:pt idx="3">
                  <c:v>3</c:v>
                </c:pt>
                <c:pt idx="4">
                  <c:v>4</c:v>
                </c:pt>
              </c:numCache>
            </c:numRef>
          </c:cat>
          <c:val>
            <c:numRef>
              <c:f>Sheet1!$B$2:$B$6</c:f>
              <c:numCache>
                <c:formatCode>General</c:formatCode>
                <c:ptCount val="5"/>
                <c:pt idx="0">
                  <c:v>181</c:v>
                </c:pt>
                <c:pt idx="1">
                  <c:v>190</c:v>
                </c:pt>
                <c:pt idx="2">
                  <c:v>100</c:v>
                </c:pt>
                <c:pt idx="3">
                  <c:v>18</c:v>
                </c:pt>
                <c:pt idx="4">
                  <c:v>11</c:v>
                </c:pt>
              </c:numCache>
            </c:numRef>
          </c:val>
          <c:extLst>
            <c:ext xmlns:c16="http://schemas.microsoft.com/office/drawing/2014/chart" uri="{C3380CC4-5D6E-409C-BE32-E72D297353CC}">
              <c16:uniqueId val="{00000000-0A42-4A92-B3F6-CFF304E9805A}"/>
            </c:ext>
          </c:extLst>
        </c:ser>
        <c:dLbls>
          <c:showLegendKey val="0"/>
          <c:showVal val="0"/>
          <c:showCatName val="0"/>
          <c:showSerName val="0"/>
          <c:showPercent val="0"/>
          <c:showBubbleSize val="0"/>
        </c:dLbls>
        <c:gapWidth val="0"/>
        <c:overlap val="-27"/>
        <c:axId val="441000056"/>
        <c:axId val="441001232"/>
      </c:barChart>
      <c:catAx>
        <c:axId val="441000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001232"/>
        <c:crosses val="autoZero"/>
        <c:auto val="1"/>
        <c:lblAlgn val="ctr"/>
        <c:lblOffset val="100"/>
        <c:noMultiLvlLbl val="0"/>
      </c:catAx>
      <c:valAx>
        <c:axId val="4410012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0000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Score on the</a:t>
            </a:r>
            <a:r>
              <a:rPr lang="en-GB" baseline="0" dirty="0"/>
              <a:t> L1</a:t>
            </a:r>
            <a:r>
              <a:rPr lang="en-GB" dirty="0"/>
              <a:t> module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Sheet1!$A$1</c:f>
              <c:strCache>
                <c:ptCount val="1"/>
                <c:pt idx="0">
                  <c:v>Score on previous module</c:v>
                </c:pt>
              </c:strCache>
            </c:strRef>
          </c:tx>
          <c:spPr>
            <a:solidFill>
              <a:schemeClr val="accent1"/>
            </a:solidFill>
            <a:ln>
              <a:solidFill>
                <a:schemeClr val="accent1"/>
              </a:solidFill>
            </a:ln>
            <a:effectLst/>
          </c:spPr>
          <c:invertIfNegative val="0"/>
          <c:cat>
            <c:numRef>
              <c:f>Sheet1!$A$2:$A$12</c:f>
              <c:numCache>
                <c:formatCode>General</c:formatCode>
                <c:ptCount val="11"/>
                <c:pt idx="0">
                  <c:v>-5</c:v>
                </c:pt>
                <c:pt idx="1">
                  <c:v>5</c:v>
                </c:pt>
                <c:pt idx="2">
                  <c:v>15</c:v>
                </c:pt>
                <c:pt idx="3">
                  <c:v>25</c:v>
                </c:pt>
                <c:pt idx="4">
                  <c:v>35</c:v>
                </c:pt>
                <c:pt idx="5">
                  <c:v>45</c:v>
                </c:pt>
                <c:pt idx="6">
                  <c:v>55</c:v>
                </c:pt>
                <c:pt idx="7">
                  <c:v>65</c:v>
                </c:pt>
                <c:pt idx="8">
                  <c:v>75</c:v>
                </c:pt>
                <c:pt idx="9">
                  <c:v>85</c:v>
                </c:pt>
                <c:pt idx="10">
                  <c:v>95</c:v>
                </c:pt>
              </c:numCache>
            </c:numRef>
          </c:cat>
          <c:val>
            <c:numRef>
              <c:f>Sheet1!$B$2:$B$12</c:f>
              <c:numCache>
                <c:formatCode>General</c:formatCode>
                <c:ptCount val="11"/>
                <c:pt idx="0">
                  <c:v>304</c:v>
                </c:pt>
                <c:pt idx="1">
                  <c:v>0</c:v>
                </c:pt>
                <c:pt idx="2">
                  <c:v>0</c:v>
                </c:pt>
                <c:pt idx="3">
                  <c:v>0</c:v>
                </c:pt>
                <c:pt idx="4">
                  <c:v>4</c:v>
                </c:pt>
                <c:pt idx="5">
                  <c:v>19</c:v>
                </c:pt>
                <c:pt idx="6">
                  <c:v>52</c:v>
                </c:pt>
                <c:pt idx="7">
                  <c:v>76</c:v>
                </c:pt>
                <c:pt idx="8">
                  <c:v>39</c:v>
                </c:pt>
                <c:pt idx="9">
                  <c:v>6</c:v>
                </c:pt>
                <c:pt idx="10">
                  <c:v>0</c:v>
                </c:pt>
              </c:numCache>
            </c:numRef>
          </c:val>
          <c:extLst>
            <c:ext xmlns:c16="http://schemas.microsoft.com/office/drawing/2014/chart" uri="{C3380CC4-5D6E-409C-BE32-E72D297353CC}">
              <c16:uniqueId val="{00000000-6F5F-4332-AAE2-A79EFCD0FC91}"/>
            </c:ext>
          </c:extLst>
        </c:ser>
        <c:dLbls>
          <c:showLegendKey val="0"/>
          <c:showVal val="0"/>
          <c:showCatName val="0"/>
          <c:showSerName val="0"/>
          <c:showPercent val="0"/>
          <c:showBubbleSize val="0"/>
        </c:dLbls>
        <c:gapWidth val="0"/>
        <c:overlap val="-27"/>
        <c:axId val="441002016"/>
        <c:axId val="441002408"/>
      </c:barChart>
      <c:catAx>
        <c:axId val="441002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002408"/>
        <c:crosses val="autoZero"/>
        <c:auto val="1"/>
        <c:lblAlgn val="ctr"/>
        <c:lblOffset val="100"/>
        <c:noMultiLvlLbl val="0"/>
      </c:catAx>
      <c:valAx>
        <c:axId val="441002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10020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xVal>
            <c:numRef>
              <c:f>Sheet1!$A$2:$A$197</c:f>
              <c:numCache>
                <c:formatCode>General</c:formatCode>
                <c:ptCount val="196"/>
                <c:pt idx="0">
                  <c:v>36</c:v>
                </c:pt>
                <c:pt idx="1">
                  <c:v>37</c:v>
                </c:pt>
                <c:pt idx="2">
                  <c:v>40</c:v>
                </c:pt>
                <c:pt idx="3">
                  <c:v>40</c:v>
                </c:pt>
                <c:pt idx="4">
                  <c:v>41</c:v>
                </c:pt>
                <c:pt idx="5">
                  <c:v>41</c:v>
                </c:pt>
                <c:pt idx="6">
                  <c:v>43</c:v>
                </c:pt>
                <c:pt idx="7">
                  <c:v>43</c:v>
                </c:pt>
                <c:pt idx="8">
                  <c:v>43</c:v>
                </c:pt>
                <c:pt idx="9">
                  <c:v>44</c:v>
                </c:pt>
                <c:pt idx="10">
                  <c:v>44</c:v>
                </c:pt>
                <c:pt idx="11">
                  <c:v>46</c:v>
                </c:pt>
                <c:pt idx="12">
                  <c:v>47</c:v>
                </c:pt>
                <c:pt idx="13">
                  <c:v>47</c:v>
                </c:pt>
                <c:pt idx="14">
                  <c:v>47</c:v>
                </c:pt>
                <c:pt idx="15">
                  <c:v>48</c:v>
                </c:pt>
                <c:pt idx="16">
                  <c:v>48</c:v>
                </c:pt>
                <c:pt idx="17">
                  <c:v>49</c:v>
                </c:pt>
                <c:pt idx="18">
                  <c:v>49</c:v>
                </c:pt>
                <c:pt idx="19">
                  <c:v>49</c:v>
                </c:pt>
                <c:pt idx="20">
                  <c:v>50</c:v>
                </c:pt>
                <c:pt idx="21">
                  <c:v>50</c:v>
                </c:pt>
                <c:pt idx="22">
                  <c:v>50</c:v>
                </c:pt>
                <c:pt idx="23">
                  <c:v>51</c:v>
                </c:pt>
                <c:pt idx="24">
                  <c:v>51</c:v>
                </c:pt>
                <c:pt idx="25">
                  <c:v>51</c:v>
                </c:pt>
                <c:pt idx="26">
                  <c:v>52</c:v>
                </c:pt>
                <c:pt idx="27">
                  <c:v>52</c:v>
                </c:pt>
                <c:pt idx="28">
                  <c:v>52</c:v>
                </c:pt>
                <c:pt idx="29">
                  <c:v>53</c:v>
                </c:pt>
                <c:pt idx="30">
                  <c:v>53</c:v>
                </c:pt>
                <c:pt idx="31">
                  <c:v>53</c:v>
                </c:pt>
                <c:pt idx="32">
                  <c:v>53</c:v>
                </c:pt>
                <c:pt idx="33">
                  <c:v>54</c:v>
                </c:pt>
                <c:pt idx="34">
                  <c:v>54</c:v>
                </c:pt>
                <c:pt idx="35">
                  <c:v>54</c:v>
                </c:pt>
                <c:pt idx="36">
                  <c:v>54</c:v>
                </c:pt>
                <c:pt idx="37">
                  <c:v>54</c:v>
                </c:pt>
                <c:pt idx="38">
                  <c:v>54</c:v>
                </c:pt>
                <c:pt idx="39">
                  <c:v>54</c:v>
                </c:pt>
                <c:pt idx="40">
                  <c:v>54</c:v>
                </c:pt>
                <c:pt idx="41">
                  <c:v>55</c:v>
                </c:pt>
                <c:pt idx="42">
                  <c:v>55</c:v>
                </c:pt>
                <c:pt idx="43">
                  <c:v>55</c:v>
                </c:pt>
                <c:pt idx="44">
                  <c:v>56</c:v>
                </c:pt>
                <c:pt idx="45">
                  <c:v>56</c:v>
                </c:pt>
                <c:pt idx="46">
                  <c:v>56</c:v>
                </c:pt>
                <c:pt idx="47">
                  <c:v>56</c:v>
                </c:pt>
                <c:pt idx="48">
                  <c:v>56</c:v>
                </c:pt>
                <c:pt idx="49">
                  <c:v>57</c:v>
                </c:pt>
                <c:pt idx="50">
                  <c:v>57</c:v>
                </c:pt>
                <c:pt idx="51">
                  <c:v>58</c:v>
                </c:pt>
                <c:pt idx="52">
                  <c:v>58</c:v>
                </c:pt>
                <c:pt idx="53">
                  <c:v>58</c:v>
                </c:pt>
                <c:pt idx="54">
                  <c:v>58</c:v>
                </c:pt>
                <c:pt idx="55">
                  <c:v>58</c:v>
                </c:pt>
                <c:pt idx="56">
                  <c:v>58</c:v>
                </c:pt>
                <c:pt idx="57">
                  <c:v>59</c:v>
                </c:pt>
                <c:pt idx="58">
                  <c:v>59</c:v>
                </c:pt>
                <c:pt idx="59">
                  <c:v>59</c:v>
                </c:pt>
                <c:pt idx="60">
                  <c:v>59</c:v>
                </c:pt>
                <c:pt idx="61">
                  <c:v>59</c:v>
                </c:pt>
                <c:pt idx="62">
                  <c:v>59</c:v>
                </c:pt>
                <c:pt idx="63">
                  <c:v>59</c:v>
                </c:pt>
                <c:pt idx="64">
                  <c:v>59</c:v>
                </c:pt>
                <c:pt idx="65">
                  <c:v>59</c:v>
                </c:pt>
                <c:pt idx="66">
                  <c:v>60</c:v>
                </c:pt>
                <c:pt idx="67">
                  <c:v>60</c:v>
                </c:pt>
                <c:pt idx="68">
                  <c:v>60</c:v>
                </c:pt>
                <c:pt idx="69">
                  <c:v>60</c:v>
                </c:pt>
                <c:pt idx="70">
                  <c:v>60</c:v>
                </c:pt>
                <c:pt idx="71">
                  <c:v>60</c:v>
                </c:pt>
                <c:pt idx="72">
                  <c:v>60</c:v>
                </c:pt>
                <c:pt idx="73">
                  <c:v>60</c:v>
                </c:pt>
                <c:pt idx="74">
                  <c:v>60</c:v>
                </c:pt>
                <c:pt idx="75">
                  <c:v>61</c:v>
                </c:pt>
                <c:pt idx="76">
                  <c:v>61</c:v>
                </c:pt>
                <c:pt idx="77">
                  <c:v>61</c:v>
                </c:pt>
                <c:pt idx="78">
                  <c:v>61</c:v>
                </c:pt>
                <c:pt idx="79">
                  <c:v>61</c:v>
                </c:pt>
                <c:pt idx="80">
                  <c:v>61</c:v>
                </c:pt>
                <c:pt idx="81">
                  <c:v>61</c:v>
                </c:pt>
                <c:pt idx="82">
                  <c:v>61</c:v>
                </c:pt>
                <c:pt idx="83">
                  <c:v>61</c:v>
                </c:pt>
                <c:pt idx="84">
                  <c:v>62</c:v>
                </c:pt>
                <c:pt idx="85">
                  <c:v>62</c:v>
                </c:pt>
                <c:pt idx="86">
                  <c:v>62</c:v>
                </c:pt>
                <c:pt idx="87">
                  <c:v>62</c:v>
                </c:pt>
                <c:pt idx="88">
                  <c:v>62</c:v>
                </c:pt>
                <c:pt idx="89">
                  <c:v>62</c:v>
                </c:pt>
                <c:pt idx="90">
                  <c:v>62</c:v>
                </c:pt>
                <c:pt idx="91">
                  <c:v>62</c:v>
                </c:pt>
                <c:pt idx="92">
                  <c:v>62</c:v>
                </c:pt>
                <c:pt idx="93">
                  <c:v>62</c:v>
                </c:pt>
                <c:pt idx="94">
                  <c:v>63</c:v>
                </c:pt>
                <c:pt idx="95">
                  <c:v>63</c:v>
                </c:pt>
                <c:pt idx="96">
                  <c:v>63</c:v>
                </c:pt>
                <c:pt idx="97">
                  <c:v>63</c:v>
                </c:pt>
                <c:pt idx="98">
                  <c:v>63</c:v>
                </c:pt>
                <c:pt idx="99">
                  <c:v>63</c:v>
                </c:pt>
                <c:pt idx="100">
                  <c:v>63</c:v>
                </c:pt>
                <c:pt idx="101">
                  <c:v>63</c:v>
                </c:pt>
                <c:pt idx="102">
                  <c:v>64</c:v>
                </c:pt>
                <c:pt idx="103">
                  <c:v>64</c:v>
                </c:pt>
                <c:pt idx="104">
                  <c:v>64</c:v>
                </c:pt>
                <c:pt idx="105">
                  <c:v>64</c:v>
                </c:pt>
                <c:pt idx="106">
                  <c:v>64</c:v>
                </c:pt>
                <c:pt idx="107">
                  <c:v>65</c:v>
                </c:pt>
                <c:pt idx="108">
                  <c:v>65</c:v>
                </c:pt>
                <c:pt idx="109">
                  <c:v>65</c:v>
                </c:pt>
                <c:pt idx="110">
                  <c:v>65</c:v>
                </c:pt>
                <c:pt idx="111">
                  <c:v>65</c:v>
                </c:pt>
                <c:pt idx="112">
                  <c:v>65</c:v>
                </c:pt>
                <c:pt idx="113">
                  <c:v>65</c:v>
                </c:pt>
                <c:pt idx="114">
                  <c:v>65</c:v>
                </c:pt>
                <c:pt idx="115">
                  <c:v>66</c:v>
                </c:pt>
                <c:pt idx="116">
                  <c:v>66</c:v>
                </c:pt>
                <c:pt idx="117">
                  <c:v>66</c:v>
                </c:pt>
                <c:pt idx="118">
                  <c:v>66</c:v>
                </c:pt>
                <c:pt idx="119">
                  <c:v>66</c:v>
                </c:pt>
                <c:pt idx="120">
                  <c:v>67</c:v>
                </c:pt>
                <c:pt idx="121">
                  <c:v>67</c:v>
                </c:pt>
                <c:pt idx="122">
                  <c:v>67</c:v>
                </c:pt>
                <c:pt idx="123">
                  <c:v>67</c:v>
                </c:pt>
                <c:pt idx="124">
                  <c:v>67</c:v>
                </c:pt>
                <c:pt idx="125">
                  <c:v>67</c:v>
                </c:pt>
                <c:pt idx="126">
                  <c:v>67</c:v>
                </c:pt>
                <c:pt idx="127">
                  <c:v>67</c:v>
                </c:pt>
                <c:pt idx="128">
                  <c:v>68</c:v>
                </c:pt>
                <c:pt idx="129">
                  <c:v>68</c:v>
                </c:pt>
                <c:pt idx="130">
                  <c:v>68</c:v>
                </c:pt>
                <c:pt idx="131">
                  <c:v>68</c:v>
                </c:pt>
                <c:pt idx="132">
                  <c:v>68</c:v>
                </c:pt>
                <c:pt idx="133">
                  <c:v>68</c:v>
                </c:pt>
                <c:pt idx="134">
                  <c:v>68</c:v>
                </c:pt>
                <c:pt idx="135">
                  <c:v>68</c:v>
                </c:pt>
                <c:pt idx="136">
                  <c:v>68</c:v>
                </c:pt>
                <c:pt idx="137">
                  <c:v>69</c:v>
                </c:pt>
                <c:pt idx="138">
                  <c:v>69</c:v>
                </c:pt>
                <c:pt idx="139">
                  <c:v>69</c:v>
                </c:pt>
                <c:pt idx="140">
                  <c:v>69</c:v>
                </c:pt>
                <c:pt idx="141">
                  <c:v>69</c:v>
                </c:pt>
                <c:pt idx="142">
                  <c:v>69</c:v>
                </c:pt>
                <c:pt idx="143">
                  <c:v>69</c:v>
                </c:pt>
                <c:pt idx="144">
                  <c:v>69</c:v>
                </c:pt>
                <c:pt idx="145">
                  <c:v>69</c:v>
                </c:pt>
                <c:pt idx="146">
                  <c:v>70</c:v>
                </c:pt>
                <c:pt idx="147">
                  <c:v>70</c:v>
                </c:pt>
                <c:pt idx="148">
                  <c:v>70</c:v>
                </c:pt>
                <c:pt idx="149">
                  <c:v>70</c:v>
                </c:pt>
                <c:pt idx="150">
                  <c:v>70</c:v>
                </c:pt>
                <c:pt idx="151">
                  <c:v>71</c:v>
                </c:pt>
                <c:pt idx="152">
                  <c:v>71</c:v>
                </c:pt>
                <c:pt idx="153">
                  <c:v>71</c:v>
                </c:pt>
                <c:pt idx="154">
                  <c:v>71</c:v>
                </c:pt>
                <c:pt idx="155">
                  <c:v>71</c:v>
                </c:pt>
                <c:pt idx="156">
                  <c:v>71</c:v>
                </c:pt>
                <c:pt idx="157">
                  <c:v>72</c:v>
                </c:pt>
                <c:pt idx="158">
                  <c:v>72</c:v>
                </c:pt>
                <c:pt idx="159">
                  <c:v>72</c:v>
                </c:pt>
                <c:pt idx="160">
                  <c:v>72</c:v>
                </c:pt>
                <c:pt idx="161">
                  <c:v>72</c:v>
                </c:pt>
                <c:pt idx="162">
                  <c:v>72</c:v>
                </c:pt>
                <c:pt idx="163">
                  <c:v>72</c:v>
                </c:pt>
                <c:pt idx="164">
                  <c:v>73</c:v>
                </c:pt>
                <c:pt idx="165">
                  <c:v>73</c:v>
                </c:pt>
                <c:pt idx="166">
                  <c:v>74</c:v>
                </c:pt>
                <c:pt idx="167">
                  <c:v>74</c:v>
                </c:pt>
                <c:pt idx="168">
                  <c:v>74</c:v>
                </c:pt>
                <c:pt idx="169">
                  <c:v>74</c:v>
                </c:pt>
                <c:pt idx="170">
                  <c:v>74</c:v>
                </c:pt>
                <c:pt idx="171">
                  <c:v>74</c:v>
                </c:pt>
                <c:pt idx="172">
                  <c:v>74</c:v>
                </c:pt>
                <c:pt idx="173">
                  <c:v>74</c:v>
                </c:pt>
                <c:pt idx="174">
                  <c:v>75</c:v>
                </c:pt>
                <c:pt idx="175">
                  <c:v>75</c:v>
                </c:pt>
                <c:pt idx="176">
                  <c:v>75</c:v>
                </c:pt>
                <c:pt idx="177">
                  <c:v>75</c:v>
                </c:pt>
                <c:pt idx="178">
                  <c:v>75</c:v>
                </c:pt>
                <c:pt idx="179">
                  <c:v>75</c:v>
                </c:pt>
                <c:pt idx="180">
                  <c:v>76</c:v>
                </c:pt>
                <c:pt idx="181">
                  <c:v>76</c:v>
                </c:pt>
                <c:pt idx="182">
                  <c:v>77</c:v>
                </c:pt>
                <c:pt idx="183">
                  <c:v>77</c:v>
                </c:pt>
                <c:pt idx="184">
                  <c:v>77</c:v>
                </c:pt>
                <c:pt idx="185">
                  <c:v>77</c:v>
                </c:pt>
                <c:pt idx="186">
                  <c:v>78</c:v>
                </c:pt>
                <c:pt idx="187">
                  <c:v>79</c:v>
                </c:pt>
                <c:pt idx="188">
                  <c:v>79</c:v>
                </c:pt>
                <c:pt idx="189">
                  <c:v>80</c:v>
                </c:pt>
                <c:pt idx="190">
                  <c:v>81</c:v>
                </c:pt>
                <c:pt idx="191">
                  <c:v>81</c:v>
                </c:pt>
                <c:pt idx="192">
                  <c:v>82</c:v>
                </c:pt>
                <c:pt idx="193">
                  <c:v>82</c:v>
                </c:pt>
                <c:pt idx="194">
                  <c:v>82</c:v>
                </c:pt>
                <c:pt idx="195">
                  <c:v>87</c:v>
                </c:pt>
              </c:numCache>
            </c:numRef>
          </c:xVal>
          <c:yVal>
            <c:numRef>
              <c:f>Sheet1!$B$2:$B$197</c:f>
              <c:numCache>
                <c:formatCode>General</c:formatCode>
                <c:ptCount val="196"/>
                <c:pt idx="0">
                  <c:v>63</c:v>
                </c:pt>
                <c:pt idx="1">
                  <c:v>76</c:v>
                </c:pt>
                <c:pt idx="2">
                  <c:v>55</c:v>
                </c:pt>
                <c:pt idx="3">
                  <c:v>54</c:v>
                </c:pt>
                <c:pt idx="4">
                  <c:v>51</c:v>
                </c:pt>
                <c:pt idx="5">
                  <c:v>54</c:v>
                </c:pt>
                <c:pt idx="6">
                  <c:v>50</c:v>
                </c:pt>
                <c:pt idx="7">
                  <c:v>45</c:v>
                </c:pt>
                <c:pt idx="8">
                  <c:v>61</c:v>
                </c:pt>
                <c:pt idx="9">
                  <c:v>64</c:v>
                </c:pt>
                <c:pt idx="10">
                  <c:v>68</c:v>
                </c:pt>
                <c:pt idx="11">
                  <c:v>64</c:v>
                </c:pt>
                <c:pt idx="12">
                  <c:v>53</c:v>
                </c:pt>
                <c:pt idx="13">
                  <c:v>92</c:v>
                </c:pt>
                <c:pt idx="14">
                  <c:v>61</c:v>
                </c:pt>
                <c:pt idx="15">
                  <c:v>56</c:v>
                </c:pt>
                <c:pt idx="16">
                  <c:v>43</c:v>
                </c:pt>
                <c:pt idx="17">
                  <c:v>68</c:v>
                </c:pt>
                <c:pt idx="18">
                  <c:v>70</c:v>
                </c:pt>
                <c:pt idx="19">
                  <c:v>64</c:v>
                </c:pt>
                <c:pt idx="20">
                  <c:v>57</c:v>
                </c:pt>
                <c:pt idx="21">
                  <c:v>54</c:v>
                </c:pt>
                <c:pt idx="22">
                  <c:v>67</c:v>
                </c:pt>
                <c:pt idx="23">
                  <c:v>74</c:v>
                </c:pt>
                <c:pt idx="24">
                  <c:v>70</c:v>
                </c:pt>
                <c:pt idx="25">
                  <c:v>56</c:v>
                </c:pt>
                <c:pt idx="26">
                  <c:v>60</c:v>
                </c:pt>
                <c:pt idx="27">
                  <c:v>57</c:v>
                </c:pt>
                <c:pt idx="28">
                  <c:v>52</c:v>
                </c:pt>
                <c:pt idx="29">
                  <c:v>62</c:v>
                </c:pt>
                <c:pt idx="30">
                  <c:v>68</c:v>
                </c:pt>
                <c:pt idx="31">
                  <c:v>71</c:v>
                </c:pt>
                <c:pt idx="32">
                  <c:v>86</c:v>
                </c:pt>
                <c:pt idx="33">
                  <c:v>57</c:v>
                </c:pt>
                <c:pt idx="34">
                  <c:v>68</c:v>
                </c:pt>
                <c:pt idx="35">
                  <c:v>69</c:v>
                </c:pt>
                <c:pt idx="36">
                  <c:v>63</c:v>
                </c:pt>
                <c:pt idx="37">
                  <c:v>72</c:v>
                </c:pt>
                <c:pt idx="38">
                  <c:v>62</c:v>
                </c:pt>
                <c:pt idx="39">
                  <c:v>60</c:v>
                </c:pt>
                <c:pt idx="40">
                  <c:v>77</c:v>
                </c:pt>
                <c:pt idx="41">
                  <c:v>72</c:v>
                </c:pt>
                <c:pt idx="42">
                  <c:v>62</c:v>
                </c:pt>
                <c:pt idx="43">
                  <c:v>72</c:v>
                </c:pt>
                <c:pt idx="44">
                  <c:v>62</c:v>
                </c:pt>
                <c:pt idx="45">
                  <c:v>66</c:v>
                </c:pt>
                <c:pt idx="46">
                  <c:v>75</c:v>
                </c:pt>
                <c:pt idx="47">
                  <c:v>68</c:v>
                </c:pt>
                <c:pt idx="48">
                  <c:v>64</c:v>
                </c:pt>
                <c:pt idx="49">
                  <c:v>71</c:v>
                </c:pt>
                <c:pt idx="50">
                  <c:v>60</c:v>
                </c:pt>
                <c:pt idx="51">
                  <c:v>80</c:v>
                </c:pt>
                <c:pt idx="52">
                  <c:v>79</c:v>
                </c:pt>
                <c:pt idx="53">
                  <c:v>86</c:v>
                </c:pt>
                <c:pt idx="54">
                  <c:v>62</c:v>
                </c:pt>
                <c:pt idx="55">
                  <c:v>73</c:v>
                </c:pt>
                <c:pt idx="56">
                  <c:v>65</c:v>
                </c:pt>
                <c:pt idx="57">
                  <c:v>58</c:v>
                </c:pt>
                <c:pt idx="58">
                  <c:v>59</c:v>
                </c:pt>
                <c:pt idx="59">
                  <c:v>62</c:v>
                </c:pt>
                <c:pt idx="60">
                  <c:v>78</c:v>
                </c:pt>
                <c:pt idx="61">
                  <c:v>77</c:v>
                </c:pt>
                <c:pt idx="62">
                  <c:v>56</c:v>
                </c:pt>
                <c:pt idx="63">
                  <c:v>68</c:v>
                </c:pt>
                <c:pt idx="64">
                  <c:v>80</c:v>
                </c:pt>
                <c:pt idx="65">
                  <c:v>73</c:v>
                </c:pt>
                <c:pt idx="66">
                  <c:v>49</c:v>
                </c:pt>
                <c:pt idx="67">
                  <c:v>83</c:v>
                </c:pt>
                <c:pt idx="68">
                  <c:v>74</c:v>
                </c:pt>
                <c:pt idx="69">
                  <c:v>64</c:v>
                </c:pt>
                <c:pt idx="70">
                  <c:v>73</c:v>
                </c:pt>
                <c:pt idx="71">
                  <c:v>69</c:v>
                </c:pt>
                <c:pt idx="72">
                  <c:v>71</c:v>
                </c:pt>
                <c:pt idx="73">
                  <c:v>63</c:v>
                </c:pt>
                <c:pt idx="74">
                  <c:v>62</c:v>
                </c:pt>
                <c:pt idx="75">
                  <c:v>66</c:v>
                </c:pt>
                <c:pt idx="76">
                  <c:v>76</c:v>
                </c:pt>
                <c:pt idx="77">
                  <c:v>77</c:v>
                </c:pt>
                <c:pt idx="78">
                  <c:v>68</c:v>
                </c:pt>
                <c:pt idx="79">
                  <c:v>79</c:v>
                </c:pt>
                <c:pt idx="80">
                  <c:v>83</c:v>
                </c:pt>
                <c:pt idx="81">
                  <c:v>71</c:v>
                </c:pt>
                <c:pt idx="82">
                  <c:v>74</c:v>
                </c:pt>
                <c:pt idx="83">
                  <c:v>76</c:v>
                </c:pt>
                <c:pt idx="84">
                  <c:v>56</c:v>
                </c:pt>
                <c:pt idx="85">
                  <c:v>69</c:v>
                </c:pt>
                <c:pt idx="86">
                  <c:v>79</c:v>
                </c:pt>
                <c:pt idx="87">
                  <c:v>74</c:v>
                </c:pt>
                <c:pt idx="88">
                  <c:v>85</c:v>
                </c:pt>
                <c:pt idx="89">
                  <c:v>62</c:v>
                </c:pt>
                <c:pt idx="90">
                  <c:v>78</c:v>
                </c:pt>
                <c:pt idx="91">
                  <c:v>76</c:v>
                </c:pt>
                <c:pt idx="92">
                  <c:v>60</c:v>
                </c:pt>
                <c:pt idx="93">
                  <c:v>60</c:v>
                </c:pt>
                <c:pt idx="94">
                  <c:v>74</c:v>
                </c:pt>
                <c:pt idx="95">
                  <c:v>68</c:v>
                </c:pt>
                <c:pt idx="96">
                  <c:v>76</c:v>
                </c:pt>
                <c:pt idx="97">
                  <c:v>82</c:v>
                </c:pt>
                <c:pt idx="98">
                  <c:v>67</c:v>
                </c:pt>
                <c:pt idx="99">
                  <c:v>79</c:v>
                </c:pt>
                <c:pt idx="100">
                  <c:v>69</c:v>
                </c:pt>
                <c:pt idx="101">
                  <c:v>66</c:v>
                </c:pt>
                <c:pt idx="102">
                  <c:v>71</c:v>
                </c:pt>
                <c:pt idx="103">
                  <c:v>74</c:v>
                </c:pt>
                <c:pt idx="104">
                  <c:v>62</c:v>
                </c:pt>
                <c:pt idx="105">
                  <c:v>79</c:v>
                </c:pt>
                <c:pt idx="106">
                  <c:v>78</c:v>
                </c:pt>
                <c:pt idx="107">
                  <c:v>67</c:v>
                </c:pt>
                <c:pt idx="108">
                  <c:v>68</c:v>
                </c:pt>
                <c:pt idx="109">
                  <c:v>79</c:v>
                </c:pt>
                <c:pt idx="110">
                  <c:v>77</c:v>
                </c:pt>
                <c:pt idx="111">
                  <c:v>75</c:v>
                </c:pt>
                <c:pt idx="112">
                  <c:v>86</c:v>
                </c:pt>
                <c:pt idx="113">
                  <c:v>80</c:v>
                </c:pt>
                <c:pt idx="114">
                  <c:v>92</c:v>
                </c:pt>
                <c:pt idx="115">
                  <c:v>80</c:v>
                </c:pt>
                <c:pt idx="116">
                  <c:v>98</c:v>
                </c:pt>
                <c:pt idx="117">
                  <c:v>64</c:v>
                </c:pt>
                <c:pt idx="118">
                  <c:v>68</c:v>
                </c:pt>
                <c:pt idx="119">
                  <c:v>74</c:v>
                </c:pt>
                <c:pt idx="120">
                  <c:v>64</c:v>
                </c:pt>
                <c:pt idx="121">
                  <c:v>68</c:v>
                </c:pt>
                <c:pt idx="122">
                  <c:v>74</c:v>
                </c:pt>
                <c:pt idx="123">
                  <c:v>68</c:v>
                </c:pt>
                <c:pt idx="124">
                  <c:v>72</c:v>
                </c:pt>
                <c:pt idx="125">
                  <c:v>58</c:v>
                </c:pt>
                <c:pt idx="126">
                  <c:v>90</c:v>
                </c:pt>
                <c:pt idx="127">
                  <c:v>73</c:v>
                </c:pt>
                <c:pt idx="128">
                  <c:v>62</c:v>
                </c:pt>
                <c:pt idx="129">
                  <c:v>82</c:v>
                </c:pt>
                <c:pt idx="130">
                  <c:v>66</c:v>
                </c:pt>
                <c:pt idx="131">
                  <c:v>54</c:v>
                </c:pt>
                <c:pt idx="132">
                  <c:v>76</c:v>
                </c:pt>
                <c:pt idx="133">
                  <c:v>71</c:v>
                </c:pt>
                <c:pt idx="134">
                  <c:v>73</c:v>
                </c:pt>
                <c:pt idx="135">
                  <c:v>58</c:v>
                </c:pt>
                <c:pt idx="136">
                  <c:v>68</c:v>
                </c:pt>
                <c:pt idx="137">
                  <c:v>85</c:v>
                </c:pt>
                <c:pt idx="138">
                  <c:v>72</c:v>
                </c:pt>
                <c:pt idx="139">
                  <c:v>68</c:v>
                </c:pt>
                <c:pt idx="140">
                  <c:v>66</c:v>
                </c:pt>
                <c:pt idx="141">
                  <c:v>81</c:v>
                </c:pt>
                <c:pt idx="142">
                  <c:v>60</c:v>
                </c:pt>
                <c:pt idx="143">
                  <c:v>81</c:v>
                </c:pt>
                <c:pt idx="144">
                  <c:v>88</c:v>
                </c:pt>
                <c:pt idx="145">
                  <c:v>72</c:v>
                </c:pt>
                <c:pt idx="146">
                  <c:v>78</c:v>
                </c:pt>
                <c:pt idx="147">
                  <c:v>78</c:v>
                </c:pt>
                <c:pt idx="148">
                  <c:v>85</c:v>
                </c:pt>
                <c:pt idx="149">
                  <c:v>79</c:v>
                </c:pt>
                <c:pt idx="150">
                  <c:v>81</c:v>
                </c:pt>
                <c:pt idx="151">
                  <c:v>77</c:v>
                </c:pt>
                <c:pt idx="152">
                  <c:v>67</c:v>
                </c:pt>
                <c:pt idx="153">
                  <c:v>74</c:v>
                </c:pt>
                <c:pt idx="154">
                  <c:v>53</c:v>
                </c:pt>
                <c:pt idx="155">
                  <c:v>76</c:v>
                </c:pt>
                <c:pt idx="156">
                  <c:v>71</c:v>
                </c:pt>
                <c:pt idx="157">
                  <c:v>92</c:v>
                </c:pt>
                <c:pt idx="158">
                  <c:v>70</c:v>
                </c:pt>
                <c:pt idx="159">
                  <c:v>89</c:v>
                </c:pt>
                <c:pt idx="160">
                  <c:v>66</c:v>
                </c:pt>
                <c:pt idx="161">
                  <c:v>58</c:v>
                </c:pt>
                <c:pt idx="162">
                  <c:v>70</c:v>
                </c:pt>
                <c:pt idx="163">
                  <c:v>67</c:v>
                </c:pt>
                <c:pt idx="164">
                  <c:v>74</c:v>
                </c:pt>
                <c:pt idx="165">
                  <c:v>58</c:v>
                </c:pt>
                <c:pt idx="166">
                  <c:v>84</c:v>
                </c:pt>
                <c:pt idx="167">
                  <c:v>94</c:v>
                </c:pt>
                <c:pt idx="168">
                  <c:v>81</c:v>
                </c:pt>
                <c:pt idx="169">
                  <c:v>70</c:v>
                </c:pt>
                <c:pt idx="170">
                  <c:v>56</c:v>
                </c:pt>
                <c:pt idx="171">
                  <c:v>65</c:v>
                </c:pt>
                <c:pt idx="172">
                  <c:v>85</c:v>
                </c:pt>
                <c:pt idx="173">
                  <c:v>92</c:v>
                </c:pt>
                <c:pt idx="174">
                  <c:v>87</c:v>
                </c:pt>
                <c:pt idx="175">
                  <c:v>69</c:v>
                </c:pt>
                <c:pt idx="176">
                  <c:v>67</c:v>
                </c:pt>
                <c:pt idx="177">
                  <c:v>92</c:v>
                </c:pt>
                <c:pt idx="178">
                  <c:v>100</c:v>
                </c:pt>
                <c:pt idx="179">
                  <c:v>78</c:v>
                </c:pt>
                <c:pt idx="180">
                  <c:v>85</c:v>
                </c:pt>
                <c:pt idx="181">
                  <c:v>76</c:v>
                </c:pt>
                <c:pt idx="182">
                  <c:v>72</c:v>
                </c:pt>
                <c:pt idx="183">
                  <c:v>75</c:v>
                </c:pt>
                <c:pt idx="184">
                  <c:v>75</c:v>
                </c:pt>
                <c:pt idx="185">
                  <c:v>78</c:v>
                </c:pt>
                <c:pt idx="186">
                  <c:v>85</c:v>
                </c:pt>
                <c:pt idx="187">
                  <c:v>70</c:v>
                </c:pt>
                <c:pt idx="188">
                  <c:v>75</c:v>
                </c:pt>
                <c:pt idx="189">
                  <c:v>82</c:v>
                </c:pt>
                <c:pt idx="190">
                  <c:v>87</c:v>
                </c:pt>
                <c:pt idx="191">
                  <c:v>88</c:v>
                </c:pt>
                <c:pt idx="192">
                  <c:v>67</c:v>
                </c:pt>
                <c:pt idx="193">
                  <c:v>93</c:v>
                </c:pt>
                <c:pt idx="194">
                  <c:v>77</c:v>
                </c:pt>
                <c:pt idx="195">
                  <c:v>72</c:v>
                </c:pt>
              </c:numCache>
            </c:numRef>
          </c:yVal>
          <c:smooth val="0"/>
          <c:extLst>
            <c:ext xmlns:c16="http://schemas.microsoft.com/office/drawing/2014/chart" uri="{C3380CC4-5D6E-409C-BE32-E72D297353CC}">
              <c16:uniqueId val="{00000000-2B88-4F7C-89CD-67B6F18A9AAF}"/>
            </c:ext>
          </c:extLst>
        </c:ser>
        <c:dLbls>
          <c:showLegendKey val="0"/>
          <c:showVal val="0"/>
          <c:showCatName val="0"/>
          <c:showSerName val="0"/>
          <c:showPercent val="0"/>
          <c:showBubbleSize val="0"/>
        </c:dLbls>
        <c:axId val="445461928"/>
        <c:axId val="445462320"/>
      </c:scatterChart>
      <c:valAx>
        <c:axId val="445461928"/>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Score on previous module</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5462320"/>
        <c:crosses val="autoZero"/>
        <c:crossBetween val="midCat"/>
      </c:valAx>
      <c:valAx>
        <c:axId val="445462320"/>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Score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546192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Y-Values</c:v>
                </c:pt>
              </c:strCache>
            </c:strRef>
          </c:tx>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73025" cap="rnd">
                <a:solidFill>
                  <a:schemeClr val="accent2"/>
                </a:solidFill>
                <a:prstDash val="sysDot"/>
              </a:ln>
              <a:effectLst/>
            </c:spPr>
            <c:trendlineType val="linear"/>
            <c:dispRSqr val="0"/>
            <c:dispEq val="1"/>
            <c:trendlineLbl>
              <c:layout>
                <c:manualLayout>
                  <c:x val="-0.22926411356773865"/>
                  <c:y val="1.8565695312741477E-3"/>
                </c:manualLayout>
              </c:layout>
              <c:tx>
                <c:rich>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r>
                      <a:rPr lang="en-US" baseline="0" dirty="0"/>
                      <a:t>y = 0.5095x + 39.017</a:t>
                    </a:r>
                    <a:endParaRPr lang="en-US" sz="1800" dirty="0"/>
                  </a:p>
                </c:rich>
              </c:tx>
              <c:numFmt formatCode="General" sourceLinked="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trendlineLbl>
          </c:trendline>
          <c:xVal>
            <c:numRef>
              <c:f>Sheet1!$A$2:$A$197</c:f>
              <c:numCache>
                <c:formatCode>General</c:formatCode>
                <c:ptCount val="196"/>
                <c:pt idx="0">
                  <c:v>36</c:v>
                </c:pt>
                <c:pt idx="1">
                  <c:v>37</c:v>
                </c:pt>
                <c:pt idx="2">
                  <c:v>40</c:v>
                </c:pt>
                <c:pt idx="3">
                  <c:v>40</c:v>
                </c:pt>
                <c:pt idx="4">
                  <c:v>41</c:v>
                </c:pt>
                <c:pt idx="5">
                  <c:v>41</c:v>
                </c:pt>
                <c:pt idx="6">
                  <c:v>43</c:v>
                </c:pt>
                <c:pt idx="7">
                  <c:v>43</c:v>
                </c:pt>
                <c:pt idx="8">
                  <c:v>43</c:v>
                </c:pt>
                <c:pt idx="9">
                  <c:v>44</c:v>
                </c:pt>
                <c:pt idx="10">
                  <c:v>44</c:v>
                </c:pt>
                <c:pt idx="11">
                  <c:v>46</c:v>
                </c:pt>
                <c:pt idx="12">
                  <c:v>47</c:v>
                </c:pt>
                <c:pt idx="13">
                  <c:v>47</c:v>
                </c:pt>
                <c:pt idx="14">
                  <c:v>47</c:v>
                </c:pt>
                <c:pt idx="15">
                  <c:v>48</c:v>
                </c:pt>
                <c:pt idx="16">
                  <c:v>48</c:v>
                </c:pt>
                <c:pt idx="17">
                  <c:v>49</c:v>
                </c:pt>
                <c:pt idx="18">
                  <c:v>49</c:v>
                </c:pt>
                <c:pt idx="19">
                  <c:v>49</c:v>
                </c:pt>
                <c:pt idx="20">
                  <c:v>50</c:v>
                </c:pt>
                <c:pt idx="21">
                  <c:v>50</c:v>
                </c:pt>
                <c:pt idx="22">
                  <c:v>50</c:v>
                </c:pt>
                <c:pt idx="23">
                  <c:v>51</c:v>
                </c:pt>
                <c:pt idx="24">
                  <c:v>51</c:v>
                </c:pt>
                <c:pt idx="25">
                  <c:v>51</c:v>
                </c:pt>
                <c:pt idx="26">
                  <c:v>52</c:v>
                </c:pt>
                <c:pt idx="27">
                  <c:v>52</c:v>
                </c:pt>
                <c:pt idx="28">
                  <c:v>52</c:v>
                </c:pt>
                <c:pt idx="29">
                  <c:v>53</c:v>
                </c:pt>
                <c:pt idx="30">
                  <c:v>53</c:v>
                </c:pt>
                <c:pt idx="31">
                  <c:v>53</c:v>
                </c:pt>
                <c:pt idx="32">
                  <c:v>53</c:v>
                </c:pt>
                <c:pt idx="33">
                  <c:v>54</c:v>
                </c:pt>
                <c:pt idx="34">
                  <c:v>54</c:v>
                </c:pt>
                <c:pt idx="35">
                  <c:v>54</c:v>
                </c:pt>
                <c:pt idx="36">
                  <c:v>54</c:v>
                </c:pt>
                <c:pt idx="37">
                  <c:v>54</c:v>
                </c:pt>
                <c:pt idx="38">
                  <c:v>54</c:v>
                </c:pt>
                <c:pt idx="39">
                  <c:v>54</c:v>
                </c:pt>
                <c:pt idx="40">
                  <c:v>54</c:v>
                </c:pt>
                <c:pt idx="41">
                  <c:v>55</c:v>
                </c:pt>
                <c:pt idx="42">
                  <c:v>55</c:v>
                </c:pt>
                <c:pt idx="43">
                  <c:v>55</c:v>
                </c:pt>
                <c:pt idx="44">
                  <c:v>56</c:v>
                </c:pt>
                <c:pt idx="45">
                  <c:v>56</c:v>
                </c:pt>
                <c:pt idx="46">
                  <c:v>56</c:v>
                </c:pt>
                <c:pt idx="47">
                  <c:v>56</c:v>
                </c:pt>
                <c:pt idx="48">
                  <c:v>56</c:v>
                </c:pt>
                <c:pt idx="49">
                  <c:v>57</c:v>
                </c:pt>
                <c:pt idx="50">
                  <c:v>57</c:v>
                </c:pt>
                <c:pt idx="51">
                  <c:v>58</c:v>
                </c:pt>
                <c:pt idx="52">
                  <c:v>58</c:v>
                </c:pt>
                <c:pt idx="53">
                  <c:v>58</c:v>
                </c:pt>
                <c:pt idx="54">
                  <c:v>58</c:v>
                </c:pt>
                <c:pt idx="55">
                  <c:v>58</c:v>
                </c:pt>
                <c:pt idx="56">
                  <c:v>58</c:v>
                </c:pt>
                <c:pt idx="57">
                  <c:v>59</c:v>
                </c:pt>
                <c:pt idx="58">
                  <c:v>59</c:v>
                </c:pt>
                <c:pt idx="59">
                  <c:v>59</c:v>
                </c:pt>
                <c:pt idx="60">
                  <c:v>59</c:v>
                </c:pt>
                <c:pt idx="61">
                  <c:v>59</c:v>
                </c:pt>
                <c:pt idx="62">
                  <c:v>59</c:v>
                </c:pt>
                <c:pt idx="63">
                  <c:v>59</c:v>
                </c:pt>
                <c:pt idx="64">
                  <c:v>59</c:v>
                </c:pt>
                <c:pt idx="65">
                  <c:v>59</c:v>
                </c:pt>
                <c:pt idx="66">
                  <c:v>60</c:v>
                </c:pt>
                <c:pt idx="67">
                  <c:v>60</c:v>
                </c:pt>
                <c:pt idx="68">
                  <c:v>60</c:v>
                </c:pt>
                <c:pt idx="69">
                  <c:v>60</c:v>
                </c:pt>
                <c:pt idx="70">
                  <c:v>60</c:v>
                </c:pt>
                <c:pt idx="71">
                  <c:v>60</c:v>
                </c:pt>
                <c:pt idx="72">
                  <c:v>60</c:v>
                </c:pt>
                <c:pt idx="73">
                  <c:v>60</c:v>
                </c:pt>
                <c:pt idx="74">
                  <c:v>60</c:v>
                </c:pt>
                <c:pt idx="75">
                  <c:v>61</c:v>
                </c:pt>
                <c:pt idx="76">
                  <c:v>61</c:v>
                </c:pt>
                <c:pt idx="77">
                  <c:v>61</c:v>
                </c:pt>
                <c:pt idx="78">
                  <c:v>61</c:v>
                </c:pt>
                <c:pt idx="79">
                  <c:v>61</c:v>
                </c:pt>
                <c:pt idx="80">
                  <c:v>61</c:v>
                </c:pt>
                <c:pt idx="81">
                  <c:v>61</c:v>
                </c:pt>
                <c:pt idx="82">
                  <c:v>61</c:v>
                </c:pt>
                <c:pt idx="83">
                  <c:v>61</c:v>
                </c:pt>
                <c:pt idx="84">
                  <c:v>62</c:v>
                </c:pt>
                <c:pt idx="85">
                  <c:v>62</c:v>
                </c:pt>
                <c:pt idx="86">
                  <c:v>62</c:v>
                </c:pt>
                <c:pt idx="87">
                  <c:v>62</c:v>
                </c:pt>
                <c:pt idx="88">
                  <c:v>62</c:v>
                </c:pt>
                <c:pt idx="89">
                  <c:v>62</c:v>
                </c:pt>
                <c:pt idx="90">
                  <c:v>62</c:v>
                </c:pt>
                <c:pt idx="91">
                  <c:v>62</c:v>
                </c:pt>
                <c:pt idx="92">
                  <c:v>62</c:v>
                </c:pt>
                <c:pt idx="93">
                  <c:v>62</c:v>
                </c:pt>
                <c:pt idx="94">
                  <c:v>63</c:v>
                </c:pt>
                <c:pt idx="95">
                  <c:v>63</c:v>
                </c:pt>
                <c:pt idx="96">
                  <c:v>63</c:v>
                </c:pt>
                <c:pt idx="97">
                  <c:v>63</c:v>
                </c:pt>
                <c:pt idx="98">
                  <c:v>63</c:v>
                </c:pt>
                <c:pt idx="99">
                  <c:v>63</c:v>
                </c:pt>
                <c:pt idx="100">
                  <c:v>63</c:v>
                </c:pt>
                <c:pt idx="101">
                  <c:v>63</c:v>
                </c:pt>
                <c:pt idx="102">
                  <c:v>64</c:v>
                </c:pt>
                <c:pt idx="103">
                  <c:v>64</c:v>
                </c:pt>
                <c:pt idx="104">
                  <c:v>64</c:v>
                </c:pt>
                <c:pt idx="105">
                  <c:v>64</c:v>
                </c:pt>
                <c:pt idx="106">
                  <c:v>64</c:v>
                </c:pt>
                <c:pt idx="107">
                  <c:v>65</c:v>
                </c:pt>
                <c:pt idx="108">
                  <c:v>65</c:v>
                </c:pt>
                <c:pt idx="109">
                  <c:v>65</c:v>
                </c:pt>
                <c:pt idx="110">
                  <c:v>65</c:v>
                </c:pt>
                <c:pt idx="111">
                  <c:v>65</c:v>
                </c:pt>
                <c:pt idx="112">
                  <c:v>65</c:v>
                </c:pt>
                <c:pt idx="113">
                  <c:v>65</c:v>
                </c:pt>
                <c:pt idx="114">
                  <c:v>65</c:v>
                </c:pt>
                <c:pt idx="115">
                  <c:v>66</c:v>
                </c:pt>
                <c:pt idx="116">
                  <c:v>66</c:v>
                </c:pt>
                <c:pt idx="117">
                  <c:v>66</c:v>
                </c:pt>
                <c:pt idx="118">
                  <c:v>66</c:v>
                </c:pt>
                <c:pt idx="119">
                  <c:v>66</c:v>
                </c:pt>
                <c:pt idx="120">
                  <c:v>67</c:v>
                </c:pt>
                <c:pt idx="121">
                  <c:v>67</c:v>
                </c:pt>
                <c:pt idx="122">
                  <c:v>67</c:v>
                </c:pt>
                <c:pt idx="123">
                  <c:v>67</c:v>
                </c:pt>
                <c:pt idx="124">
                  <c:v>67</c:v>
                </c:pt>
                <c:pt idx="125">
                  <c:v>67</c:v>
                </c:pt>
                <c:pt idx="126">
                  <c:v>67</c:v>
                </c:pt>
                <c:pt idx="127">
                  <c:v>67</c:v>
                </c:pt>
                <c:pt idx="128">
                  <c:v>68</c:v>
                </c:pt>
                <c:pt idx="129">
                  <c:v>68</c:v>
                </c:pt>
                <c:pt idx="130">
                  <c:v>68</c:v>
                </c:pt>
                <c:pt idx="131">
                  <c:v>68</c:v>
                </c:pt>
                <c:pt idx="132">
                  <c:v>68</c:v>
                </c:pt>
                <c:pt idx="133">
                  <c:v>68</c:v>
                </c:pt>
                <c:pt idx="134">
                  <c:v>68</c:v>
                </c:pt>
                <c:pt idx="135">
                  <c:v>68</c:v>
                </c:pt>
                <c:pt idx="136">
                  <c:v>68</c:v>
                </c:pt>
                <c:pt idx="137">
                  <c:v>69</c:v>
                </c:pt>
                <c:pt idx="138">
                  <c:v>69</c:v>
                </c:pt>
                <c:pt idx="139">
                  <c:v>69</c:v>
                </c:pt>
                <c:pt idx="140">
                  <c:v>69</c:v>
                </c:pt>
                <c:pt idx="141">
                  <c:v>69</c:v>
                </c:pt>
                <c:pt idx="142">
                  <c:v>69</c:v>
                </c:pt>
                <c:pt idx="143">
                  <c:v>69</c:v>
                </c:pt>
                <c:pt idx="144">
                  <c:v>69</c:v>
                </c:pt>
                <c:pt idx="145">
                  <c:v>69</c:v>
                </c:pt>
                <c:pt idx="146">
                  <c:v>70</c:v>
                </c:pt>
                <c:pt idx="147">
                  <c:v>70</c:v>
                </c:pt>
                <c:pt idx="148">
                  <c:v>70</c:v>
                </c:pt>
                <c:pt idx="149">
                  <c:v>70</c:v>
                </c:pt>
                <c:pt idx="150">
                  <c:v>70</c:v>
                </c:pt>
                <c:pt idx="151">
                  <c:v>71</c:v>
                </c:pt>
                <c:pt idx="152">
                  <c:v>71</c:v>
                </c:pt>
                <c:pt idx="153">
                  <c:v>71</c:v>
                </c:pt>
                <c:pt idx="154">
                  <c:v>71</c:v>
                </c:pt>
                <c:pt idx="155">
                  <c:v>71</c:v>
                </c:pt>
                <c:pt idx="156">
                  <c:v>71</c:v>
                </c:pt>
                <c:pt idx="157">
                  <c:v>72</c:v>
                </c:pt>
                <c:pt idx="158">
                  <c:v>72</c:v>
                </c:pt>
                <c:pt idx="159">
                  <c:v>72</c:v>
                </c:pt>
                <c:pt idx="160">
                  <c:v>72</c:v>
                </c:pt>
                <c:pt idx="161">
                  <c:v>72</c:v>
                </c:pt>
                <c:pt idx="162">
                  <c:v>72</c:v>
                </c:pt>
                <c:pt idx="163">
                  <c:v>72</c:v>
                </c:pt>
                <c:pt idx="164">
                  <c:v>73</c:v>
                </c:pt>
                <c:pt idx="165">
                  <c:v>73</c:v>
                </c:pt>
                <c:pt idx="166">
                  <c:v>74</c:v>
                </c:pt>
                <c:pt idx="167">
                  <c:v>74</c:v>
                </c:pt>
                <c:pt idx="168">
                  <c:v>74</c:v>
                </c:pt>
                <c:pt idx="169">
                  <c:v>74</c:v>
                </c:pt>
                <c:pt idx="170">
                  <c:v>74</c:v>
                </c:pt>
                <c:pt idx="171">
                  <c:v>74</c:v>
                </c:pt>
                <c:pt idx="172">
                  <c:v>74</c:v>
                </c:pt>
                <c:pt idx="173">
                  <c:v>74</c:v>
                </c:pt>
                <c:pt idx="174">
                  <c:v>75</c:v>
                </c:pt>
                <c:pt idx="175">
                  <c:v>75</c:v>
                </c:pt>
                <c:pt idx="176">
                  <c:v>75</c:v>
                </c:pt>
                <c:pt idx="177">
                  <c:v>75</c:v>
                </c:pt>
                <c:pt idx="178">
                  <c:v>75</c:v>
                </c:pt>
                <c:pt idx="179">
                  <c:v>75</c:v>
                </c:pt>
                <c:pt idx="180">
                  <c:v>76</c:v>
                </c:pt>
                <c:pt idx="181">
                  <c:v>76</c:v>
                </c:pt>
                <c:pt idx="182">
                  <c:v>77</c:v>
                </c:pt>
                <c:pt idx="183">
                  <c:v>77</c:v>
                </c:pt>
                <c:pt idx="184">
                  <c:v>77</c:v>
                </c:pt>
                <c:pt idx="185">
                  <c:v>77</c:v>
                </c:pt>
                <c:pt idx="186">
                  <c:v>78</c:v>
                </c:pt>
                <c:pt idx="187">
                  <c:v>79</c:v>
                </c:pt>
                <c:pt idx="188">
                  <c:v>79</c:v>
                </c:pt>
                <c:pt idx="189">
                  <c:v>80</c:v>
                </c:pt>
                <c:pt idx="190">
                  <c:v>81</c:v>
                </c:pt>
                <c:pt idx="191">
                  <c:v>81</c:v>
                </c:pt>
                <c:pt idx="192">
                  <c:v>82</c:v>
                </c:pt>
                <c:pt idx="193">
                  <c:v>82</c:v>
                </c:pt>
                <c:pt idx="194">
                  <c:v>82</c:v>
                </c:pt>
                <c:pt idx="195">
                  <c:v>87</c:v>
                </c:pt>
              </c:numCache>
            </c:numRef>
          </c:xVal>
          <c:yVal>
            <c:numRef>
              <c:f>Sheet1!$B$2:$B$197</c:f>
              <c:numCache>
                <c:formatCode>General</c:formatCode>
                <c:ptCount val="196"/>
                <c:pt idx="0">
                  <c:v>63</c:v>
                </c:pt>
                <c:pt idx="1">
                  <c:v>76</c:v>
                </c:pt>
                <c:pt idx="2">
                  <c:v>55</c:v>
                </c:pt>
                <c:pt idx="3">
                  <c:v>54</c:v>
                </c:pt>
                <c:pt idx="4">
                  <c:v>51</c:v>
                </c:pt>
                <c:pt idx="5">
                  <c:v>54</c:v>
                </c:pt>
                <c:pt idx="6">
                  <c:v>50</c:v>
                </c:pt>
                <c:pt idx="7">
                  <c:v>45</c:v>
                </c:pt>
                <c:pt idx="8">
                  <c:v>61</c:v>
                </c:pt>
                <c:pt idx="9">
                  <c:v>64</c:v>
                </c:pt>
                <c:pt idx="10">
                  <c:v>68</c:v>
                </c:pt>
                <c:pt idx="11">
                  <c:v>64</c:v>
                </c:pt>
                <c:pt idx="12">
                  <c:v>53</c:v>
                </c:pt>
                <c:pt idx="13">
                  <c:v>92</c:v>
                </c:pt>
                <c:pt idx="14">
                  <c:v>61</c:v>
                </c:pt>
                <c:pt idx="15">
                  <c:v>56</c:v>
                </c:pt>
                <c:pt idx="16">
                  <c:v>43</c:v>
                </c:pt>
                <c:pt idx="17">
                  <c:v>68</c:v>
                </c:pt>
                <c:pt idx="18">
                  <c:v>70</c:v>
                </c:pt>
                <c:pt idx="19">
                  <c:v>64</c:v>
                </c:pt>
                <c:pt idx="20">
                  <c:v>57</c:v>
                </c:pt>
                <c:pt idx="21">
                  <c:v>54</c:v>
                </c:pt>
                <c:pt idx="22">
                  <c:v>67</c:v>
                </c:pt>
                <c:pt idx="23">
                  <c:v>74</c:v>
                </c:pt>
                <c:pt idx="24">
                  <c:v>70</c:v>
                </c:pt>
                <c:pt idx="25">
                  <c:v>56</c:v>
                </c:pt>
                <c:pt idx="26">
                  <c:v>60</c:v>
                </c:pt>
                <c:pt idx="27">
                  <c:v>57</c:v>
                </c:pt>
                <c:pt idx="28">
                  <c:v>52</c:v>
                </c:pt>
                <c:pt idx="29">
                  <c:v>62</c:v>
                </c:pt>
                <c:pt idx="30">
                  <c:v>68</c:v>
                </c:pt>
                <c:pt idx="31">
                  <c:v>71</c:v>
                </c:pt>
                <c:pt idx="32">
                  <c:v>86</c:v>
                </c:pt>
                <c:pt idx="33">
                  <c:v>57</c:v>
                </c:pt>
                <c:pt idx="34">
                  <c:v>68</c:v>
                </c:pt>
                <c:pt idx="35">
                  <c:v>69</c:v>
                </c:pt>
                <c:pt idx="36">
                  <c:v>63</c:v>
                </c:pt>
                <c:pt idx="37">
                  <c:v>72</c:v>
                </c:pt>
                <c:pt idx="38">
                  <c:v>62</c:v>
                </c:pt>
                <c:pt idx="39">
                  <c:v>60</c:v>
                </c:pt>
                <c:pt idx="40">
                  <c:v>77</c:v>
                </c:pt>
                <c:pt idx="41">
                  <c:v>72</c:v>
                </c:pt>
                <c:pt idx="42">
                  <c:v>62</c:v>
                </c:pt>
                <c:pt idx="43">
                  <c:v>72</c:v>
                </c:pt>
                <c:pt idx="44">
                  <c:v>62</c:v>
                </c:pt>
                <c:pt idx="45">
                  <c:v>66</c:v>
                </c:pt>
                <c:pt idx="46">
                  <c:v>75</c:v>
                </c:pt>
                <c:pt idx="47">
                  <c:v>68</c:v>
                </c:pt>
                <c:pt idx="48">
                  <c:v>64</c:v>
                </c:pt>
                <c:pt idx="49">
                  <c:v>71</c:v>
                </c:pt>
                <c:pt idx="50">
                  <c:v>60</c:v>
                </c:pt>
                <c:pt idx="51">
                  <c:v>80</c:v>
                </c:pt>
                <c:pt idx="52">
                  <c:v>79</c:v>
                </c:pt>
                <c:pt idx="53">
                  <c:v>86</c:v>
                </c:pt>
                <c:pt idx="54">
                  <c:v>62</c:v>
                </c:pt>
                <c:pt idx="55">
                  <c:v>73</c:v>
                </c:pt>
                <c:pt idx="56">
                  <c:v>65</c:v>
                </c:pt>
                <c:pt idx="57">
                  <c:v>58</c:v>
                </c:pt>
                <c:pt idx="58">
                  <c:v>59</c:v>
                </c:pt>
                <c:pt idx="59">
                  <c:v>62</c:v>
                </c:pt>
                <c:pt idx="60">
                  <c:v>78</c:v>
                </c:pt>
                <c:pt idx="61">
                  <c:v>77</c:v>
                </c:pt>
                <c:pt idx="62">
                  <c:v>56</c:v>
                </c:pt>
                <c:pt idx="63">
                  <c:v>68</c:v>
                </c:pt>
                <c:pt idx="64">
                  <c:v>80</c:v>
                </c:pt>
                <c:pt idx="65">
                  <c:v>73</c:v>
                </c:pt>
                <c:pt idx="66">
                  <c:v>49</c:v>
                </c:pt>
                <c:pt idx="67">
                  <c:v>83</c:v>
                </c:pt>
                <c:pt idx="68">
                  <c:v>74</c:v>
                </c:pt>
                <c:pt idx="69">
                  <c:v>64</c:v>
                </c:pt>
                <c:pt idx="70">
                  <c:v>73</c:v>
                </c:pt>
                <c:pt idx="71">
                  <c:v>69</c:v>
                </c:pt>
                <c:pt idx="72">
                  <c:v>71</c:v>
                </c:pt>
                <c:pt idx="73">
                  <c:v>63</c:v>
                </c:pt>
                <c:pt idx="74">
                  <c:v>62</c:v>
                </c:pt>
                <c:pt idx="75">
                  <c:v>66</c:v>
                </c:pt>
                <c:pt idx="76">
                  <c:v>76</c:v>
                </c:pt>
                <c:pt idx="77">
                  <c:v>77</c:v>
                </c:pt>
                <c:pt idx="78">
                  <c:v>68</c:v>
                </c:pt>
                <c:pt idx="79">
                  <c:v>79</c:v>
                </c:pt>
                <c:pt idx="80">
                  <c:v>83</c:v>
                </c:pt>
                <c:pt idx="81">
                  <c:v>71</c:v>
                </c:pt>
                <c:pt idx="82">
                  <c:v>74</c:v>
                </c:pt>
                <c:pt idx="83">
                  <c:v>76</c:v>
                </c:pt>
                <c:pt idx="84">
                  <c:v>56</c:v>
                </c:pt>
                <c:pt idx="85">
                  <c:v>69</c:v>
                </c:pt>
                <c:pt idx="86">
                  <c:v>79</c:v>
                </c:pt>
                <c:pt idx="87">
                  <c:v>74</c:v>
                </c:pt>
                <c:pt idx="88">
                  <c:v>85</c:v>
                </c:pt>
                <c:pt idx="89">
                  <c:v>62</c:v>
                </c:pt>
                <c:pt idx="90">
                  <c:v>78</c:v>
                </c:pt>
                <c:pt idx="91">
                  <c:v>76</c:v>
                </c:pt>
                <c:pt idx="92">
                  <c:v>60</c:v>
                </c:pt>
                <c:pt idx="93">
                  <c:v>60</c:v>
                </c:pt>
                <c:pt idx="94">
                  <c:v>74</c:v>
                </c:pt>
                <c:pt idx="95">
                  <c:v>68</c:v>
                </c:pt>
                <c:pt idx="96">
                  <c:v>76</c:v>
                </c:pt>
                <c:pt idx="97">
                  <c:v>82</c:v>
                </c:pt>
                <c:pt idx="98">
                  <c:v>67</c:v>
                </c:pt>
                <c:pt idx="99">
                  <c:v>79</c:v>
                </c:pt>
                <c:pt idx="100">
                  <c:v>69</c:v>
                </c:pt>
                <c:pt idx="101">
                  <c:v>66</c:v>
                </c:pt>
                <c:pt idx="102">
                  <c:v>71</c:v>
                </c:pt>
                <c:pt idx="103">
                  <c:v>74</c:v>
                </c:pt>
                <c:pt idx="104">
                  <c:v>62</c:v>
                </c:pt>
                <c:pt idx="105">
                  <c:v>79</c:v>
                </c:pt>
                <c:pt idx="106">
                  <c:v>78</c:v>
                </c:pt>
                <c:pt idx="107">
                  <c:v>67</c:v>
                </c:pt>
                <c:pt idx="108">
                  <c:v>68</c:v>
                </c:pt>
                <c:pt idx="109">
                  <c:v>79</c:v>
                </c:pt>
                <c:pt idx="110">
                  <c:v>77</c:v>
                </c:pt>
                <c:pt idx="111">
                  <c:v>75</c:v>
                </c:pt>
                <c:pt idx="112">
                  <c:v>86</c:v>
                </c:pt>
                <c:pt idx="113">
                  <c:v>80</c:v>
                </c:pt>
                <c:pt idx="114">
                  <c:v>92</c:v>
                </c:pt>
                <c:pt idx="115">
                  <c:v>80</c:v>
                </c:pt>
                <c:pt idx="116">
                  <c:v>98</c:v>
                </c:pt>
                <c:pt idx="117">
                  <c:v>64</c:v>
                </c:pt>
                <c:pt idx="118">
                  <c:v>68</c:v>
                </c:pt>
                <c:pt idx="119">
                  <c:v>74</c:v>
                </c:pt>
                <c:pt idx="120">
                  <c:v>64</c:v>
                </c:pt>
                <c:pt idx="121">
                  <c:v>68</c:v>
                </c:pt>
                <c:pt idx="122">
                  <c:v>74</c:v>
                </c:pt>
                <c:pt idx="123">
                  <c:v>68</c:v>
                </c:pt>
                <c:pt idx="124">
                  <c:v>72</c:v>
                </c:pt>
                <c:pt idx="125">
                  <c:v>58</c:v>
                </c:pt>
                <c:pt idx="126">
                  <c:v>90</c:v>
                </c:pt>
                <c:pt idx="127">
                  <c:v>73</c:v>
                </c:pt>
                <c:pt idx="128">
                  <c:v>62</c:v>
                </c:pt>
                <c:pt idx="129">
                  <c:v>82</c:v>
                </c:pt>
                <c:pt idx="130">
                  <c:v>66</c:v>
                </c:pt>
                <c:pt idx="131">
                  <c:v>54</c:v>
                </c:pt>
                <c:pt idx="132">
                  <c:v>76</c:v>
                </c:pt>
                <c:pt idx="133">
                  <c:v>71</c:v>
                </c:pt>
                <c:pt idx="134">
                  <c:v>73</c:v>
                </c:pt>
                <c:pt idx="135">
                  <c:v>58</c:v>
                </c:pt>
                <c:pt idx="136">
                  <c:v>68</c:v>
                </c:pt>
                <c:pt idx="137">
                  <c:v>85</c:v>
                </c:pt>
                <c:pt idx="138">
                  <c:v>72</c:v>
                </c:pt>
                <c:pt idx="139">
                  <c:v>68</c:v>
                </c:pt>
                <c:pt idx="140">
                  <c:v>66</c:v>
                </c:pt>
                <c:pt idx="141">
                  <c:v>81</c:v>
                </c:pt>
                <c:pt idx="142">
                  <c:v>60</c:v>
                </c:pt>
                <c:pt idx="143">
                  <c:v>81</c:v>
                </c:pt>
                <c:pt idx="144">
                  <c:v>88</c:v>
                </c:pt>
                <c:pt idx="145">
                  <c:v>72</c:v>
                </c:pt>
                <c:pt idx="146">
                  <c:v>78</c:v>
                </c:pt>
                <c:pt idx="147">
                  <c:v>78</c:v>
                </c:pt>
                <c:pt idx="148">
                  <c:v>85</c:v>
                </c:pt>
                <c:pt idx="149">
                  <c:v>79</c:v>
                </c:pt>
                <c:pt idx="150">
                  <c:v>81</c:v>
                </c:pt>
                <c:pt idx="151">
                  <c:v>77</c:v>
                </c:pt>
                <c:pt idx="152">
                  <c:v>67</c:v>
                </c:pt>
                <c:pt idx="153">
                  <c:v>74</c:v>
                </c:pt>
                <c:pt idx="154">
                  <c:v>53</c:v>
                </c:pt>
                <c:pt idx="155">
                  <c:v>76</c:v>
                </c:pt>
                <c:pt idx="156">
                  <c:v>71</c:v>
                </c:pt>
                <c:pt idx="157">
                  <c:v>92</c:v>
                </c:pt>
                <c:pt idx="158">
                  <c:v>70</c:v>
                </c:pt>
                <c:pt idx="159">
                  <c:v>89</c:v>
                </c:pt>
                <c:pt idx="160">
                  <c:v>66</c:v>
                </c:pt>
                <c:pt idx="161">
                  <c:v>58</c:v>
                </c:pt>
                <c:pt idx="162">
                  <c:v>70</c:v>
                </c:pt>
                <c:pt idx="163">
                  <c:v>67</c:v>
                </c:pt>
                <c:pt idx="164">
                  <c:v>74</c:v>
                </c:pt>
                <c:pt idx="165">
                  <c:v>58</c:v>
                </c:pt>
                <c:pt idx="166">
                  <c:v>84</c:v>
                </c:pt>
                <c:pt idx="167">
                  <c:v>94</c:v>
                </c:pt>
                <c:pt idx="168">
                  <c:v>81</c:v>
                </c:pt>
                <c:pt idx="169">
                  <c:v>70</c:v>
                </c:pt>
                <c:pt idx="170">
                  <c:v>56</c:v>
                </c:pt>
                <c:pt idx="171">
                  <c:v>65</c:v>
                </c:pt>
                <c:pt idx="172">
                  <c:v>85</c:v>
                </c:pt>
                <c:pt idx="173">
                  <c:v>92</c:v>
                </c:pt>
                <c:pt idx="174">
                  <c:v>87</c:v>
                </c:pt>
                <c:pt idx="175">
                  <c:v>69</c:v>
                </c:pt>
                <c:pt idx="176">
                  <c:v>67</c:v>
                </c:pt>
                <c:pt idx="177">
                  <c:v>92</c:v>
                </c:pt>
                <c:pt idx="178">
                  <c:v>100</c:v>
                </c:pt>
                <c:pt idx="179">
                  <c:v>78</c:v>
                </c:pt>
                <c:pt idx="180">
                  <c:v>85</c:v>
                </c:pt>
                <c:pt idx="181">
                  <c:v>76</c:v>
                </c:pt>
                <c:pt idx="182">
                  <c:v>72</c:v>
                </c:pt>
                <c:pt idx="183">
                  <c:v>75</c:v>
                </c:pt>
                <c:pt idx="184">
                  <c:v>75</c:v>
                </c:pt>
                <c:pt idx="185">
                  <c:v>78</c:v>
                </c:pt>
                <c:pt idx="186">
                  <c:v>85</c:v>
                </c:pt>
                <c:pt idx="187">
                  <c:v>70</c:v>
                </c:pt>
                <c:pt idx="188">
                  <c:v>75</c:v>
                </c:pt>
                <c:pt idx="189">
                  <c:v>82</c:v>
                </c:pt>
                <c:pt idx="190">
                  <c:v>87</c:v>
                </c:pt>
                <c:pt idx="191">
                  <c:v>88</c:v>
                </c:pt>
                <c:pt idx="192">
                  <c:v>67</c:v>
                </c:pt>
                <c:pt idx="193">
                  <c:v>93</c:v>
                </c:pt>
                <c:pt idx="194">
                  <c:v>77</c:v>
                </c:pt>
                <c:pt idx="195">
                  <c:v>72</c:v>
                </c:pt>
              </c:numCache>
            </c:numRef>
          </c:yVal>
          <c:smooth val="0"/>
          <c:extLst>
            <c:ext xmlns:c16="http://schemas.microsoft.com/office/drawing/2014/chart" uri="{C3380CC4-5D6E-409C-BE32-E72D297353CC}">
              <c16:uniqueId val="{00000002-CD97-4163-954F-5384B0CCA0C1}"/>
            </c:ext>
          </c:extLst>
        </c:ser>
        <c:dLbls>
          <c:showLegendKey val="0"/>
          <c:showVal val="0"/>
          <c:showCatName val="0"/>
          <c:showSerName val="0"/>
          <c:showPercent val="0"/>
          <c:showBubbleSize val="0"/>
        </c:dLbls>
        <c:axId val="445056744"/>
        <c:axId val="445057136"/>
      </c:scatterChart>
      <c:valAx>
        <c:axId val="44505674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Score on previous module</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5057136"/>
        <c:crosses val="autoZero"/>
        <c:crossBetween val="midCat"/>
      </c:valAx>
      <c:valAx>
        <c:axId val="445057136"/>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dirty="0"/>
                  <a:t>Score</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450567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35368C6-F5F2-45C6-9C0A-2B225965BBA2}" type="datetimeFigureOut">
              <a:rPr lang="en-GB" smtClean="0"/>
              <a:t>18/05/2021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64FECF3-DB58-4355-9397-EDEDE113026D}" type="slidenum">
              <a:rPr lang="en-GB" smtClean="0"/>
              <a:t>‹#›</a:t>
            </a:fld>
            <a:endParaRPr lang="en-GB"/>
          </a:p>
        </p:txBody>
      </p:sp>
    </p:spTree>
    <p:extLst>
      <p:ext uri="{BB962C8B-B14F-4D97-AF65-F5344CB8AC3E}">
        <p14:creationId xmlns:p14="http://schemas.microsoft.com/office/powerpoint/2010/main" val="1529621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a:t>
            </a:fld>
            <a:endParaRPr lang="en-GB"/>
          </a:p>
        </p:txBody>
      </p:sp>
    </p:spTree>
    <p:extLst>
      <p:ext uri="{BB962C8B-B14F-4D97-AF65-F5344CB8AC3E}">
        <p14:creationId xmlns:p14="http://schemas.microsoft.com/office/powerpoint/2010/main" val="21062972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10</a:t>
            </a:fld>
            <a:endParaRPr lang="en-GB"/>
          </a:p>
        </p:txBody>
      </p:sp>
    </p:spTree>
    <p:extLst>
      <p:ext uri="{BB962C8B-B14F-4D97-AF65-F5344CB8AC3E}">
        <p14:creationId xmlns:p14="http://schemas.microsoft.com/office/powerpoint/2010/main" val="2831951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11</a:t>
            </a:fld>
            <a:endParaRPr lang="en-GB"/>
          </a:p>
        </p:txBody>
      </p:sp>
    </p:spTree>
    <p:extLst>
      <p:ext uri="{BB962C8B-B14F-4D97-AF65-F5344CB8AC3E}">
        <p14:creationId xmlns:p14="http://schemas.microsoft.com/office/powerpoint/2010/main" val="3577112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64FECF3-DB58-4355-9397-EDEDE113026D}" type="slidenum">
              <a:rPr lang="en-GB" smtClean="0"/>
              <a:t>12</a:t>
            </a:fld>
            <a:endParaRPr lang="en-GB"/>
          </a:p>
        </p:txBody>
      </p:sp>
    </p:spTree>
    <p:extLst>
      <p:ext uri="{BB962C8B-B14F-4D97-AF65-F5344CB8AC3E}">
        <p14:creationId xmlns:p14="http://schemas.microsoft.com/office/powerpoint/2010/main" val="2628322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13</a:t>
            </a:fld>
            <a:endParaRPr lang="en-GB"/>
          </a:p>
        </p:txBody>
      </p:sp>
    </p:spTree>
    <p:extLst>
      <p:ext uri="{BB962C8B-B14F-4D97-AF65-F5344CB8AC3E}">
        <p14:creationId xmlns:p14="http://schemas.microsoft.com/office/powerpoint/2010/main" val="10948755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14</a:t>
            </a:fld>
            <a:endParaRPr lang="en-GB"/>
          </a:p>
        </p:txBody>
      </p:sp>
    </p:spTree>
    <p:extLst>
      <p:ext uri="{BB962C8B-B14F-4D97-AF65-F5344CB8AC3E}">
        <p14:creationId xmlns:p14="http://schemas.microsoft.com/office/powerpoint/2010/main" val="151328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15</a:t>
            </a:fld>
            <a:endParaRPr lang="en-GB"/>
          </a:p>
        </p:txBody>
      </p:sp>
    </p:spTree>
    <p:extLst>
      <p:ext uri="{BB962C8B-B14F-4D97-AF65-F5344CB8AC3E}">
        <p14:creationId xmlns:p14="http://schemas.microsoft.com/office/powerpoint/2010/main" val="1932651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16</a:t>
            </a:fld>
            <a:endParaRPr lang="en-GB"/>
          </a:p>
        </p:txBody>
      </p:sp>
    </p:spTree>
    <p:extLst>
      <p:ext uri="{BB962C8B-B14F-4D97-AF65-F5344CB8AC3E}">
        <p14:creationId xmlns:p14="http://schemas.microsoft.com/office/powerpoint/2010/main" val="3545548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17</a:t>
            </a:fld>
            <a:endParaRPr lang="en-GB"/>
          </a:p>
        </p:txBody>
      </p:sp>
    </p:spTree>
    <p:extLst>
      <p:ext uri="{BB962C8B-B14F-4D97-AF65-F5344CB8AC3E}">
        <p14:creationId xmlns:p14="http://schemas.microsoft.com/office/powerpoint/2010/main" val="39328165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18</a:t>
            </a:fld>
            <a:endParaRPr lang="en-GB"/>
          </a:p>
        </p:txBody>
      </p:sp>
    </p:spTree>
    <p:extLst>
      <p:ext uri="{BB962C8B-B14F-4D97-AF65-F5344CB8AC3E}">
        <p14:creationId xmlns:p14="http://schemas.microsoft.com/office/powerpoint/2010/main" val="32814403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19</a:t>
            </a:fld>
            <a:endParaRPr lang="en-GB"/>
          </a:p>
        </p:txBody>
      </p:sp>
    </p:spTree>
    <p:extLst>
      <p:ext uri="{BB962C8B-B14F-4D97-AF65-F5344CB8AC3E}">
        <p14:creationId xmlns:p14="http://schemas.microsoft.com/office/powerpoint/2010/main" val="2746862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64FECF3-DB58-4355-9397-EDEDE113026D}" type="slidenum">
              <a:rPr lang="en-GB" smtClean="0"/>
              <a:t>2</a:t>
            </a:fld>
            <a:endParaRPr lang="en-GB"/>
          </a:p>
        </p:txBody>
      </p:sp>
    </p:spTree>
    <p:extLst>
      <p:ext uri="{BB962C8B-B14F-4D97-AF65-F5344CB8AC3E}">
        <p14:creationId xmlns:p14="http://schemas.microsoft.com/office/powerpoint/2010/main" val="13685998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20</a:t>
            </a:fld>
            <a:endParaRPr lang="en-GB"/>
          </a:p>
        </p:txBody>
      </p:sp>
    </p:spTree>
    <p:extLst>
      <p:ext uri="{BB962C8B-B14F-4D97-AF65-F5344CB8AC3E}">
        <p14:creationId xmlns:p14="http://schemas.microsoft.com/office/powerpoint/2010/main" val="24228510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21</a:t>
            </a:fld>
            <a:endParaRPr lang="en-GB"/>
          </a:p>
        </p:txBody>
      </p:sp>
    </p:spTree>
    <p:extLst>
      <p:ext uri="{BB962C8B-B14F-4D97-AF65-F5344CB8AC3E}">
        <p14:creationId xmlns:p14="http://schemas.microsoft.com/office/powerpoint/2010/main" val="39724744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22</a:t>
            </a:fld>
            <a:endParaRPr lang="en-GB"/>
          </a:p>
        </p:txBody>
      </p:sp>
    </p:spTree>
    <p:extLst>
      <p:ext uri="{BB962C8B-B14F-4D97-AF65-F5344CB8AC3E}">
        <p14:creationId xmlns:p14="http://schemas.microsoft.com/office/powerpoint/2010/main" val="29922860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64FECF3-DB58-4355-9397-EDEDE113026D}" type="slidenum">
              <a:rPr lang="en-GB" smtClean="0"/>
              <a:t>23</a:t>
            </a:fld>
            <a:endParaRPr lang="en-GB"/>
          </a:p>
        </p:txBody>
      </p:sp>
    </p:spTree>
    <p:extLst>
      <p:ext uri="{BB962C8B-B14F-4D97-AF65-F5344CB8AC3E}">
        <p14:creationId xmlns:p14="http://schemas.microsoft.com/office/powerpoint/2010/main" val="413508023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24</a:t>
            </a:fld>
            <a:endParaRPr lang="en-GB"/>
          </a:p>
        </p:txBody>
      </p:sp>
    </p:spTree>
    <p:extLst>
      <p:ext uri="{BB962C8B-B14F-4D97-AF65-F5344CB8AC3E}">
        <p14:creationId xmlns:p14="http://schemas.microsoft.com/office/powerpoint/2010/main" val="2894540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3</a:t>
            </a:fld>
            <a:endParaRPr lang="en-GB"/>
          </a:p>
        </p:txBody>
      </p:sp>
    </p:spTree>
    <p:extLst>
      <p:ext uri="{BB962C8B-B14F-4D97-AF65-F5344CB8AC3E}">
        <p14:creationId xmlns:p14="http://schemas.microsoft.com/office/powerpoint/2010/main" val="1278058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baseline="0" dirty="0"/>
          </a:p>
        </p:txBody>
      </p:sp>
      <p:sp>
        <p:nvSpPr>
          <p:cNvPr id="4" name="Slide Number Placeholder 3"/>
          <p:cNvSpPr>
            <a:spLocks noGrp="1"/>
          </p:cNvSpPr>
          <p:nvPr>
            <p:ph type="sldNum" sz="quarter" idx="10"/>
          </p:nvPr>
        </p:nvSpPr>
        <p:spPr/>
        <p:txBody>
          <a:bodyPr/>
          <a:lstStyle/>
          <a:p>
            <a:fld id="{D64FECF3-DB58-4355-9397-EDEDE113026D}" type="slidenum">
              <a:rPr lang="en-GB" smtClean="0"/>
              <a:t>4</a:t>
            </a:fld>
            <a:endParaRPr lang="en-GB"/>
          </a:p>
        </p:txBody>
      </p:sp>
    </p:spTree>
    <p:extLst>
      <p:ext uri="{BB962C8B-B14F-4D97-AF65-F5344CB8AC3E}">
        <p14:creationId xmlns:p14="http://schemas.microsoft.com/office/powerpoint/2010/main" val="1081313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5</a:t>
            </a:fld>
            <a:endParaRPr lang="en-GB"/>
          </a:p>
        </p:txBody>
      </p:sp>
    </p:spTree>
    <p:extLst>
      <p:ext uri="{BB962C8B-B14F-4D97-AF65-F5344CB8AC3E}">
        <p14:creationId xmlns:p14="http://schemas.microsoft.com/office/powerpoint/2010/main" val="1102649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6</a:t>
            </a:fld>
            <a:endParaRPr lang="en-GB"/>
          </a:p>
        </p:txBody>
      </p:sp>
    </p:spTree>
    <p:extLst>
      <p:ext uri="{BB962C8B-B14F-4D97-AF65-F5344CB8AC3E}">
        <p14:creationId xmlns:p14="http://schemas.microsoft.com/office/powerpoint/2010/main" val="204122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7</a:t>
            </a:fld>
            <a:endParaRPr lang="en-GB"/>
          </a:p>
        </p:txBody>
      </p:sp>
    </p:spTree>
    <p:extLst>
      <p:ext uri="{BB962C8B-B14F-4D97-AF65-F5344CB8AC3E}">
        <p14:creationId xmlns:p14="http://schemas.microsoft.com/office/powerpoint/2010/main" val="1173805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 </a:t>
            </a:r>
          </a:p>
        </p:txBody>
      </p:sp>
      <p:sp>
        <p:nvSpPr>
          <p:cNvPr id="4" name="Slide Number Placeholder 3"/>
          <p:cNvSpPr>
            <a:spLocks noGrp="1"/>
          </p:cNvSpPr>
          <p:nvPr>
            <p:ph type="sldNum" sz="quarter" idx="10"/>
          </p:nvPr>
        </p:nvSpPr>
        <p:spPr/>
        <p:txBody>
          <a:bodyPr/>
          <a:lstStyle/>
          <a:p>
            <a:fld id="{D64FECF3-DB58-4355-9397-EDEDE113026D}" type="slidenum">
              <a:rPr lang="en-GB" smtClean="0"/>
              <a:t>8</a:t>
            </a:fld>
            <a:endParaRPr lang="en-GB"/>
          </a:p>
        </p:txBody>
      </p:sp>
    </p:spTree>
    <p:extLst>
      <p:ext uri="{BB962C8B-B14F-4D97-AF65-F5344CB8AC3E}">
        <p14:creationId xmlns:p14="http://schemas.microsoft.com/office/powerpoint/2010/main" val="1117314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64FECF3-DB58-4355-9397-EDEDE113026D}" type="slidenum">
              <a:rPr lang="en-GB" smtClean="0"/>
              <a:t>9</a:t>
            </a:fld>
            <a:endParaRPr lang="en-GB"/>
          </a:p>
        </p:txBody>
      </p:sp>
    </p:spTree>
    <p:extLst>
      <p:ext uri="{BB962C8B-B14F-4D97-AF65-F5344CB8AC3E}">
        <p14:creationId xmlns:p14="http://schemas.microsoft.com/office/powerpoint/2010/main" val="12161713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274319"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p>
        </p:txBody>
      </p:sp>
      <p:pic>
        <p:nvPicPr>
          <p:cNvPr id="11" name="Picture 10">
            <a:extLst>
              <a:ext uri="{FF2B5EF4-FFF2-40B4-BE49-F238E27FC236}">
                <a16:creationId xmlns:a16="http://schemas.microsoft.com/office/drawing/2014/main" id="{EDC1F67E-6248-496F-8483-98A65C33F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107" y="5538158"/>
            <a:ext cx="1508916" cy="1032300"/>
          </a:xfrm>
          <a:prstGeom prst="rect">
            <a:avLst/>
          </a:prstGeom>
        </p:spPr>
      </p:pic>
    </p:spTree>
    <p:extLst>
      <p:ext uri="{BB962C8B-B14F-4D97-AF65-F5344CB8AC3E}">
        <p14:creationId xmlns:p14="http://schemas.microsoft.com/office/powerpoint/2010/main" val="4235318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ayout - 2 col text / med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2644140" y="1150618"/>
            <a:ext cx="60079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07245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Graphs and graphics can be positioned over the grey box</a:t>
            </a:r>
          </a:p>
        </p:txBody>
      </p:sp>
      <p:sp>
        <p:nvSpPr>
          <p:cNvPr id="14" name="Title 1">
            <a:extLst>
              <a:ext uri="{FF2B5EF4-FFF2-40B4-BE49-F238E27FC236}">
                <a16:creationId xmlns:a16="http://schemas.microsoft.com/office/drawing/2014/main" id="{07EECFAC-7182-49C4-A276-219F1E7C7BC8}"/>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3144966946"/>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ayout - 2 col text /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5214347"/>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5E866B34-8A6C-492A-96F1-5F307C6EA65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88327853"/>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ayout - 2 col text / char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4434840" y="1150618"/>
            <a:ext cx="4217254"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3855539" cy="2486367"/>
          </a:xfrm>
          <a:prstGeom prst="rect">
            <a:avLst/>
          </a:prstGeom>
        </p:spPr>
        <p:txBody>
          <a:bodyPr lIns="36000" tIns="36000" rIns="36000" bIns="36000" numCol="2"/>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endParaRPr lang="en-US" dirty="0"/>
          </a:p>
          <a:p>
            <a:pPr lvl="0"/>
            <a:endParaRPr lang="en-US" dirty="0"/>
          </a:p>
          <a:p>
            <a:pPr lvl="0"/>
            <a:endParaRPr lang="en-US" dirty="0"/>
          </a:p>
          <a:p>
            <a:pPr lvl="0"/>
            <a:endParaRPr lang="en-US" dirty="0"/>
          </a:p>
          <a:p>
            <a:pPr lvl="0"/>
            <a:br>
              <a:rPr lang="en-US" dirty="0"/>
            </a:br>
            <a:endParaRPr lang="en-US" dirty="0"/>
          </a:p>
          <a:p>
            <a:pPr lvl="0"/>
            <a:r>
              <a:rPr lang="en-US" dirty="0"/>
              <a:t>Body text</a:t>
            </a:r>
          </a:p>
        </p:txBody>
      </p:sp>
      <p:sp>
        <p:nvSpPr>
          <p:cNvPr id="8" name="Text Placeholder 2">
            <a:extLst>
              <a:ext uri="{FF2B5EF4-FFF2-40B4-BE49-F238E27FC236}">
                <a16:creationId xmlns:a16="http://schemas.microsoft.com/office/drawing/2014/main" id="{1870E1B6-0ECF-4B89-8FAB-09D00538EB52}"/>
              </a:ext>
            </a:extLst>
          </p:cNvPr>
          <p:cNvSpPr>
            <a:spLocks noGrp="1"/>
          </p:cNvSpPr>
          <p:nvPr>
            <p:ph type="body" sz="quarter" idx="16" hasCustomPrompt="1"/>
          </p:nvPr>
        </p:nvSpPr>
        <p:spPr>
          <a:xfrm>
            <a:off x="388800" y="3873242"/>
            <a:ext cx="3855539" cy="2486367"/>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0" name="Title 1">
            <a:extLst>
              <a:ext uri="{FF2B5EF4-FFF2-40B4-BE49-F238E27FC236}">
                <a16:creationId xmlns:a16="http://schemas.microsoft.com/office/drawing/2014/main" id="{25259958-3FB9-4566-8AB7-D98E4FCD49D5}"/>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611611332"/>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layout - 2 rows">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8263493" cy="2278381"/>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br>
              <a:rPr lang="en-US" dirty="0"/>
            </a:br>
            <a:br>
              <a:rPr lang="en-US" dirty="0"/>
            </a:br>
            <a:r>
              <a:rPr lang="en-US" dirty="0"/>
              <a:t>Charts, graphs and graphics can be positioned over the grey box.</a:t>
            </a:r>
            <a:br>
              <a:rPr lang="en-US" dirty="0"/>
            </a:br>
            <a:br>
              <a:rPr lang="en-US" dirty="0"/>
            </a:br>
            <a:br>
              <a:rPr lang="en-US" dirty="0"/>
            </a:br>
            <a:r>
              <a:rPr lang="en-US"/>
              <a:t>Body text</a:t>
            </a:r>
            <a:endParaRPr lang="en-US" dirty="0"/>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388801" y="3566179"/>
            <a:ext cx="8263493" cy="2798784"/>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8" name="Title 1">
            <a:extLst>
              <a:ext uri="{FF2B5EF4-FFF2-40B4-BE49-F238E27FC236}">
                <a16:creationId xmlns:a16="http://schemas.microsoft.com/office/drawing/2014/main" id="{D65438FC-7DE5-43FA-96AA-BA01B74D04BF}"/>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63967204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 blue">
    <p:bg>
      <p:bgPr>
        <a:solidFill>
          <a:schemeClr val="accent1"/>
        </a:solidFill>
        <a:effectLst/>
      </p:bgPr>
    </p:bg>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9FC8E3CA-4735-4448-B024-8A121DADF818}"/>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14" name="Subtitle 2">
            <a:extLst>
              <a:ext uri="{FF2B5EF4-FFF2-40B4-BE49-F238E27FC236}">
                <a16:creationId xmlns:a16="http://schemas.microsoft.com/office/drawing/2014/main" id="{A7A647E4-605B-4961-B4D2-DBA88509304E}"/>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1365598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 orange">
    <p:bg>
      <p:bgPr>
        <a:solidFill>
          <a:schemeClr val="accent4"/>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192859-C46A-4829-96AF-7D408294B889}"/>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D94ECEE5-5A94-4126-92B2-4FA9605C9D9F}"/>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385018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 pink">
    <p:bg>
      <p:bgPr>
        <a:solidFill>
          <a:schemeClr val="accent2"/>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D79BA80-1E7F-4F47-AF07-7A70474A6CD2}"/>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881FAF16-A8F7-4BA6-B2B7-5BF7AFA61EAD}"/>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77944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 turquoise">
    <p:bg>
      <p:bgPr>
        <a:solidFill>
          <a:schemeClr val="accent3"/>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406321-A4C9-4532-B695-2ECC82CCAE9F}"/>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11A37CB7-C061-4C30-8C0D-36C06AE61161}"/>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938964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 contents 1">
    <p:bg>
      <p:bgRef idx="1001">
        <a:schemeClr val="bg1"/>
      </p:bgRef>
    </p:bg>
    <p:spTree>
      <p:nvGrpSpPr>
        <p:cNvPr id="1" name=""/>
        <p:cNvGrpSpPr/>
        <p:nvPr/>
      </p:nvGrpSpPr>
      <p:grpSpPr>
        <a:xfrm>
          <a:off x="0" y="0"/>
          <a:ext cx="0" cy="0"/>
          <a:chOff x="0" y="0"/>
          <a:chExt cx="0" cy="0"/>
        </a:xfrm>
      </p:grpSpPr>
      <p:sp>
        <p:nvSpPr>
          <p:cNvPr id="6" name="Text Placeholder 4">
            <a:extLst>
              <a:ext uri="{FF2B5EF4-FFF2-40B4-BE49-F238E27FC236}">
                <a16:creationId xmlns:a16="http://schemas.microsoft.com/office/drawing/2014/main" id="{E2698E74-DBB1-4C41-81D5-108634391B7E}"/>
              </a:ext>
            </a:extLst>
          </p:cNvPr>
          <p:cNvSpPr>
            <a:spLocks noGrp="1"/>
          </p:cNvSpPr>
          <p:nvPr>
            <p:ph type="body" sz="quarter" idx="11" hasCustomPrompt="1"/>
          </p:nvPr>
        </p:nvSpPr>
        <p:spPr>
          <a:xfrm>
            <a:off x="4232378" y="1176736"/>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01</a:t>
            </a:r>
          </a:p>
        </p:txBody>
      </p:sp>
      <p:sp>
        <p:nvSpPr>
          <p:cNvPr id="7" name="Text Placeholder 31">
            <a:extLst>
              <a:ext uri="{FF2B5EF4-FFF2-40B4-BE49-F238E27FC236}">
                <a16:creationId xmlns:a16="http://schemas.microsoft.com/office/drawing/2014/main" id="{27D262DD-86D2-472F-9233-2CA4C4F3C48D}"/>
              </a:ext>
            </a:extLst>
          </p:cNvPr>
          <p:cNvSpPr>
            <a:spLocks noGrp="1"/>
          </p:cNvSpPr>
          <p:nvPr>
            <p:ph type="body" sz="quarter" idx="12" hasCustomPrompt="1"/>
          </p:nvPr>
        </p:nvSpPr>
        <p:spPr>
          <a:xfrm>
            <a:off x="4772378" y="1176734"/>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8" name="Text Placeholder 31">
            <a:extLst>
              <a:ext uri="{FF2B5EF4-FFF2-40B4-BE49-F238E27FC236}">
                <a16:creationId xmlns:a16="http://schemas.microsoft.com/office/drawing/2014/main" id="{C0A8910E-3E33-41A3-816B-CD71BE1D50DC}"/>
              </a:ext>
            </a:extLst>
          </p:cNvPr>
          <p:cNvSpPr>
            <a:spLocks noGrp="1"/>
          </p:cNvSpPr>
          <p:nvPr>
            <p:ph type="body" sz="quarter" idx="13" hasCustomPrompt="1"/>
          </p:nvPr>
        </p:nvSpPr>
        <p:spPr>
          <a:xfrm>
            <a:off x="4772378" y="1445872"/>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9" name="Text Placeholder 4">
            <a:extLst>
              <a:ext uri="{FF2B5EF4-FFF2-40B4-BE49-F238E27FC236}">
                <a16:creationId xmlns:a16="http://schemas.microsoft.com/office/drawing/2014/main" id="{DC7DBC2F-B4BA-4FA1-AC8F-C1FB5D329C35}"/>
              </a:ext>
            </a:extLst>
          </p:cNvPr>
          <p:cNvSpPr>
            <a:spLocks noGrp="1"/>
          </p:cNvSpPr>
          <p:nvPr>
            <p:ph type="body" sz="quarter" idx="14" hasCustomPrompt="1"/>
          </p:nvPr>
        </p:nvSpPr>
        <p:spPr>
          <a:xfrm>
            <a:off x="4232378" y="187724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02</a:t>
            </a:r>
          </a:p>
        </p:txBody>
      </p:sp>
      <p:sp>
        <p:nvSpPr>
          <p:cNvPr id="10" name="Text Placeholder 31">
            <a:extLst>
              <a:ext uri="{FF2B5EF4-FFF2-40B4-BE49-F238E27FC236}">
                <a16:creationId xmlns:a16="http://schemas.microsoft.com/office/drawing/2014/main" id="{E96BEFDD-99B7-4B7A-A883-501F05DEBEB2}"/>
              </a:ext>
            </a:extLst>
          </p:cNvPr>
          <p:cNvSpPr>
            <a:spLocks noGrp="1"/>
          </p:cNvSpPr>
          <p:nvPr>
            <p:ph type="body" sz="quarter" idx="15" hasCustomPrompt="1"/>
          </p:nvPr>
        </p:nvSpPr>
        <p:spPr>
          <a:xfrm>
            <a:off x="4772378" y="1877241"/>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1" name="Text Placeholder 31">
            <a:extLst>
              <a:ext uri="{FF2B5EF4-FFF2-40B4-BE49-F238E27FC236}">
                <a16:creationId xmlns:a16="http://schemas.microsoft.com/office/drawing/2014/main" id="{8F24DFEC-E082-454B-B5C3-50F1E1DD3224}"/>
              </a:ext>
            </a:extLst>
          </p:cNvPr>
          <p:cNvSpPr>
            <a:spLocks noGrp="1"/>
          </p:cNvSpPr>
          <p:nvPr>
            <p:ph type="body" sz="quarter" idx="16" hasCustomPrompt="1"/>
          </p:nvPr>
        </p:nvSpPr>
        <p:spPr>
          <a:xfrm>
            <a:off x="4772378" y="2146379"/>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2" name="Text Placeholder 4">
            <a:extLst>
              <a:ext uri="{FF2B5EF4-FFF2-40B4-BE49-F238E27FC236}">
                <a16:creationId xmlns:a16="http://schemas.microsoft.com/office/drawing/2014/main" id="{C3A914CD-C11D-48A8-88E1-538FBD109669}"/>
              </a:ext>
            </a:extLst>
          </p:cNvPr>
          <p:cNvSpPr>
            <a:spLocks noGrp="1"/>
          </p:cNvSpPr>
          <p:nvPr>
            <p:ph type="body" sz="quarter" idx="17" hasCustomPrompt="1"/>
          </p:nvPr>
        </p:nvSpPr>
        <p:spPr>
          <a:xfrm>
            <a:off x="4232378" y="2577750"/>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03</a:t>
            </a:r>
          </a:p>
        </p:txBody>
      </p:sp>
      <p:sp>
        <p:nvSpPr>
          <p:cNvPr id="15" name="Text Placeholder 31">
            <a:extLst>
              <a:ext uri="{FF2B5EF4-FFF2-40B4-BE49-F238E27FC236}">
                <a16:creationId xmlns:a16="http://schemas.microsoft.com/office/drawing/2014/main" id="{5E5D34B7-01F5-4524-B815-3E8FD22045B4}"/>
              </a:ext>
            </a:extLst>
          </p:cNvPr>
          <p:cNvSpPr>
            <a:spLocks noGrp="1"/>
          </p:cNvSpPr>
          <p:nvPr>
            <p:ph type="body" sz="quarter" idx="18" hasCustomPrompt="1"/>
          </p:nvPr>
        </p:nvSpPr>
        <p:spPr>
          <a:xfrm>
            <a:off x="4772378" y="2577748"/>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6" name="Text Placeholder 31">
            <a:extLst>
              <a:ext uri="{FF2B5EF4-FFF2-40B4-BE49-F238E27FC236}">
                <a16:creationId xmlns:a16="http://schemas.microsoft.com/office/drawing/2014/main" id="{745E9020-E3D4-4B2E-AF64-3BC2BA80998B}"/>
              </a:ext>
            </a:extLst>
          </p:cNvPr>
          <p:cNvSpPr>
            <a:spLocks noGrp="1"/>
          </p:cNvSpPr>
          <p:nvPr>
            <p:ph type="body" sz="quarter" idx="19" hasCustomPrompt="1"/>
          </p:nvPr>
        </p:nvSpPr>
        <p:spPr>
          <a:xfrm>
            <a:off x="4772378" y="2846886"/>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17" name="Text Placeholder 4">
            <a:extLst>
              <a:ext uri="{FF2B5EF4-FFF2-40B4-BE49-F238E27FC236}">
                <a16:creationId xmlns:a16="http://schemas.microsoft.com/office/drawing/2014/main" id="{6E31EB1E-53F8-4104-A8D0-0BEFB18961C6}"/>
              </a:ext>
            </a:extLst>
          </p:cNvPr>
          <p:cNvSpPr>
            <a:spLocks noGrp="1"/>
          </p:cNvSpPr>
          <p:nvPr>
            <p:ph type="body" sz="quarter" idx="20" hasCustomPrompt="1"/>
          </p:nvPr>
        </p:nvSpPr>
        <p:spPr>
          <a:xfrm>
            <a:off x="4232378" y="3278255"/>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04</a:t>
            </a:r>
          </a:p>
        </p:txBody>
      </p:sp>
      <p:sp>
        <p:nvSpPr>
          <p:cNvPr id="18" name="Text Placeholder 31">
            <a:extLst>
              <a:ext uri="{FF2B5EF4-FFF2-40B4-BE49-F238E27FC236}">
                <a16:creationId xmlns:a16="http://schemas.microsoft.com/office/drawing/2014/main" id="{3DEAAE69-8D81-471C-A294-06DD17336F63}"/>
              </a:ext>
            </a:extLst>
          </p:cNvPr>
          <p:cNvSpPr>
            <a:spLocks noGrp="1"/>
          </p:cNvSpPr>
          <p:nvPr>
            <p:ph type="body" sz="quarter" idx="21" hasCustomPrompt="1"/>
          </p:nvPr>
        </p:nvSpPr>
        <p:spPr>
          <a:xfrm>
            <a:off x="4772378" y="3278255"/>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19" name="Text Placeholder 31">
            <a:extLst>
              <a:ext uri="{FF2B5EF4-FFF2-40B4-BE49-F238E27FC236}">
                <a16:creationId xmlns:a16="http://schemas.microsoft.com/office/drawing/2014/main" id="{01E75DFE-469F-4162-BFD7-0AD3CC0605D3}"/>
              </a:ext>
            </a:extLst>
          </p:cNvPr>
          <p:cNvSpPr>
            <a:spLocks noGrp="1"/>
          </p:cNvSpPr>
          <p:nvPr>
            <p:ph type="body" sz="quarter" idx="22" hasCustomPrompt="1"/>
          </p:nvPr>
        </p:nvSpPr>
        <p:spPr>
          <a:xfrm>
            <a:off x="4772378" y="3547393"/>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0" name="Text Placeholder 4">
            <a:extLst>
              <a:ext uri="{FF2B5EF4-FFF2-40B4-BE49-F238E27FC236}">
                <a16:creationId xmlns:a16="http://schemas.microsoft.com/office/drawing/2014/main" id="{16FACADA-AE0B-4A02-B7FE-F03E903A2008}"/>
              </a:ext>
            </a:extLst>
          </p:cNvPr>
          <p:cNvSpPr>
            <a:spLocks noGrp="1"/>
          </p:cNvSpPr>
          <p:nvPr>
            <p:ph type="body" sz="quarter" idx="23" hasCustomPrompt="1"/>
          </p:nvPr>
        </p:nvSpPr>
        <p:spPr>
          <a:xfrm>
            <a:off x="4232378" y="3978763"/>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05</a:t>
            </a:r>
          </a:p>
        </p:txBody>
      </p:sp>
      <p:sp>
        <p:nvSpPr>
          <p:cNvPr id="21" name="Text Placeholder 31">
            <a:extLst>
              <a:ext uri="{FF2B5EF4-FFF2-40B4-BE49-F238E27FC236}">
                <a16:creationId xmlns:a16="http://schemas.microsoft.com/office/drawing/2014/main" id="{1BE90D09-E40F-4E07-8A6C-C34ECB3A0C75}"/>
              </a:ext>
            </a:extLst>
          </p:cNvPr>
          <p:cNvSpPr>
            <a:spLocks noGrp="1"/>
          </p:cNvSpPr>
          <p:nvPr>
            <p:ph type="body" sz="quarter" idx="24" hasCustomPrompt="1"/>
          </p:nvPr>
        </p:nvSpPr>
        <p:spPr>
          <a:xfrm>
            <a:off x="4772378" y="3978762"/>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2" name="Text Placeholder 31">
            <a:extLst>
              <a:ext uri="{FF2B5EF4-FFF2-40B4-BE49-F238E27FC236}">
                <a16:creationId xmlns:a16="http://schemas.microsoft.com/office/drawing/2014/main" id="{E8BCD20F-DF5A-4D1F-AB59-8992CCEB4E71}"/>
              </a:ext>
            </a:extLst>
          </p:cNvPr>
          <p:cNvSpPr>
            <a:spLocks noGrp="1"/>
          </p:cNvSpPr>
          <p:nvPr>
            <p:ph type="body" sz="quarter" idx="25" hasCustomPrompt="1"/>
          </p:nvPr>
        </p:nvSpPr>
        <p:spPr>
          <a:xfrm>
            <a:off x="4772378" y="4247900"/>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23" name="Text Placeholder 4">
            <a:extLst>
              <a:ext uri="{FF2B5EF4-FFF2-40B4-BE49-F238E27FC236}">
                <a16:creationId xmlns:a16="http://schemas.microsoft.com/office/drawing/2014/main" id="{2CA99EFB-8D03-4007-813F-E6174F0308EE}"/>
              </a:ext>
            </a:extLst>
          </p:cNvPr>
          <p:cNvSpPr>
            <a:spLocks noGrp="1"/>
          </p:cNvSpPr>
          <p:nvPr>
            <p:ph type="body" sz="quarter" idx="26" hasCustomPrompt="1"/>
          </p:nvPr>
        </p:nvSpPr>
        <p:spPr>
          <a:xfrm>
            <a:off x="4232378" y="4679271"/>
            <a:ext cx="540000" cy="503999"/>
          </a:xfrm>
          <a:prstGeom prst="rect">
            <a:avLst/>
          </a:prstGeom>
        </p:spPr>
        <p:txBody>
          <a:bodyPr lIns="0" tIns="0" rIns="0" bIns="0"/>
          <a:lstStyle>
            <a:lvl1pPr marL="0" indent="0">
              <a:buNone/>
              <a:defRPr sz="3600" b="1">
                <a:solidFill>
                  <a:schemeClr val="accent1"/>
                </a:solidFill>
              </a:defRPr>
            </a:lvl1pPr>
          </a:lstStyle>
          <a:p>
            <a:r>
              <a:rPr lang="en-US" sz="3600" dirty="0">
                <a:solidFill>
                  <a:schemeClr val="accent1"/>
                </a:solidFill>
              </a:rPr>
              <a:t>06</a:t>
            </a:r>
          </a:p>
        </p:txBody>
      </p:sp>
      <p:sp>
        <p:nvSpPr>
          <p:cNvPr id="24" name="Text Placeholder 31">
            <a:extLst>
              <a:ext uri="{FF2B5EF4-FFF2-40B4-BE49-F238E27FC236}">
                <a16:creationId xmlns:a16="http://schemas.microsoft.com/office/drawing/2014/main" id="{75297938-8904-4A58-BECE-919189BAA548}"/>
              </a:ext>
            </a:extLst>
          </p:cNvPr>
          <p:cNvSpPr>
            <a:spLocks noGrp="1"/>
          </p:cNvSpPr>
          <p:nvPr>
            <p:ph type="body" sz="quarter" idx="27" hasCustomPrompt="1"/>
          </p:nvPr>
        </p:nvSpPr>
        <p:spPr>
          <a:xfrm>
            <a:off x="4772378" y="4679269"/>
            <a:ext cx="3207056" cy="261938"/>
          </a:xfrm>
          <a:prstGeom prst="rect">
            <a:avLst/>
          </a:prstGeom>
        </p:spPr>
        <p:txBody>
          <a:bodyPr/>
          <a:lstStyle>
            <a:lvl1pPr marL="0" indent="0">
              <a:buNone/>
              <a:defRPr sz="1200" b="1"/>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Section Title</a:t>
            </a:r>
          </a:p>
        </p:txBody>
      </p:sp>
      <p:sp>
        <p:nvSpPr>
          <p:cNvPr id="25" name="Text Placeholder 31">
            <a:extLst>
              <a:ext uri="{FF2B5EF4-FFF2-40B4-BE49-F238E27FC236}">
                <a16:creationId xmlns:a16="http://schemas.microsoft.com/office/drawing/2014/main" id="{EF1B2FF4-CFE5-4357-917A-02669822510A}"/>
              </a:ext>
            </a:extLst>
          </p:cNvPr>
          <p:cNvSpPr>
            <a:spLocks noGrp="1"/>
          </p:cNvSpPr>
          <p:nvPr>
            <p:ph type="body" sz="quarter" idx="28" hasCustomPrompt="1"/>
          </p:nvPr>
        </p:nvSpPr>
        <p:spPr>
          <a:xfrm>
            <a:off x="4772378" y="4948407"/>
            <a:ext cx="3207056" cy="360000"/>
          </a:xfrm>
          <a:prstGeom prst="rect">
            <a:avLst/>
          </a:prstGeom>
        </p:spPr>
        <p:txBody>
          <a:bodyPr tIns="0" bIns="0"/>
          <a:lstStyle>
            <a:lvl1pPr marL="0" indent="0">
              <a:buNone/>
              <a:defRPr sz="1000" b="0"/>
            </a:lvl1pPr>
            <a:lvl2pPr marL="457189" indent="0">
              <a:buNone/>
              <a:defRPr sz="1200" b="1"/>
            </a:lvl2pPr>
            <a:lvl3pPr marL="914377" indent="0">
              <a:buNone/>
              <a:defRPr sz="1200" b="1"/>
            </a:lvl3pPr>
            <a:lvl4pPr marL="1371566" indent="0">
              <a:buNone/>
              <a:defRPr sz="1200" b="1"/>
            </a:lvl4pPr>
            <a:lvl5pPr marL="1828754" indent="0">
              <a:buNone/>
              <a:defRPr sz="1200" b="1"/>
            </a:lvl5pPr>
          </a:lstStyle>
          <a:p>
            <a:pPr lvl="0"/>
            <a:r>
              <a:rPr lang="en-US" dirty="0"/>
              <a:t>A brief line about content</a:t>
            </a:r>
          </a:p>
        </p:txBody>
      </p:sp>
      <p:sp>
        <p:nvSpPr>
          <p:cNvPr id="3" name="Picture Placeholder 2">
            <a:extLst>
              <a:ext uri="{FF2B5EF4-FFF2-40B4-BE49-F238E27FC236}">
                <a16:creationId xmlns:a16="http://schemas.microsoft.com/office/drawing/2014/main" id="{09ABF0E3-1A7E-434D-B96E-F3343B8E07D9}"/>
              </a:ext>
            </a:extLst>
          </p:cNvPr>
          <p:cNvSpPr>
            <a:spLocks noGrp="1"/>
          </p:cNvSpPr>
          <p:nvPr>
            <p:ph type="pic" sz="quarter" idx="29" hasCustomPrompt="1"/>
          </p:nvPr>
        </p:nvSpPr>
        <p:spPr>
          <a:xfrm>
            <a:off x="0" y="0"/>
            <a:ext cx="3825920" cy="6858000"/>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31" name="Title 1">
            <a:extLst>
              <a:ext uri="{FF2B5EF4-FFF2-40B4-BE49-F238E27FC236}">
                <a16:creationId xmlns:a16="http://schemas.microsoft.com/office/drawing/2014/main" id="{25039EFD-26D4-4EFF-80C8-2DEC577006FA}"/>
              </a:ext>
            </a:extLst>
          </p:cNvPr>
          <p:cNvSpPr>
            <a:spLocks noGrp="1"/>
          </p:cNvSpPr>
          <p:nvPr>
            <p:ph type="ctrTitle" hasCustomPrompt="1"/>
          </p:nvPr>
        </p:nvSpPr>
        <p:spPr>
          <a:xfrm>
            <a:off x="4232378" y="770472"/>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
        <p:nvSpPr>
          <p:cNvPr id="32" name="Slide Number Placeholder 8">
            <a:extLst>
              <a:ext uri="{FF2B5EF4-FFF2-40B4-BE49-F238E27FC236}">
                <a16:creationId xmlns:a16="http://schemas.microsoft.com/office/drawing/2014/main" id="{6FBBA16B-4607-4475-9AA9-35D51BE89C52}"/>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Tree>
    <p:extLst>
      <p:ext uri="{BB962C8B-B14F-4D97-AF65-F5344CB8AC3E}">
        <p14:creationId xmlns:p14="http://schemas.microsoft.com/office/powerpoint/2010/main" val="314463201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yout - contents 2">
    <p:bg>
      <p:bgRef idx="1001">
        <a:schemeClr val="bg1"/>
      </p:bgRef>
    </p:bg>
    <p:spTree>
      <p:nvGrpSpPr>
        <p:cNvPr id="1" name=""/>
        <p:cNvGrpSpPr/>
        <p:nvPr/>
      </p:nvGrpSpPr>
      <p:grpSpPr>
        <a:xfrm>
          <a:off x="0" y="0"/>
          <a:ext cx="0" cy="0"/>
          <a:chOff x="0" y="0"/>
          <a:chExt cx="0" cy="0"/>
        </a:xfrm>
      </p:grpSpPr>
      <p:sp>
        <p:nvSpPr>
          <p:cNvPr id="29" name="Text Placeholder 9">
            <a:extLst>
              <a:ext uri="{FF2B5EF4-FFF2-40B4-BE49-F238E27FC236}">
                <a16:creationId xmlns:a16="http://schemas.microsoft.com/office/drawing/2014/main" id="{FF9A53DE-293F-4D46-94A3-8EB81742DFCF}"/>
              </a:ext>
            </a:extLst>
          </p:cNvPr>
          <p:cNvSpPr>
            <a:spLocks noGrp="1"/>
          </p:cNvSpPr>
          <p:nvPr>
            <p:ph type="body" sz="quarter" idx="11" hasCustomPrompt="1"/>
          </p:nvPr>
        </p:nvSpPr>
        <p:spPr>
          <a:xfrm>
            <a:off x="432000" y="1079999"/>
            <a:ext cx="8220294" cy="5284967"/>
          </a:xfrm>
          <a:prstGeom prst="rect">
            <a:avLst/>
          </a:prstGeom>
        </p:spPr>
        <p:txBody>
          <a:bodyPr lIns="36000" tIns="36000" rIns="36000" bIns="36000" numCol="2" spcCol="360000"/>
          <a:lstStyle>
            <a:lvl1pPr marL="0" indent="0" algn="l" defTabSz="287993">
              <a:lnSpc>
                <a:spcPts val="1600"/>
              </a:lnSpc>
              <a:buNone/>
              <a:defRPr sz="1200" b="1" baseline="0"/>
            </a:lvl1pPr>
            <a:lvl2pPr algn="l">
              <a:defRPr/>
            </a:lvl2pPr>
            <a:lvl3pPr algn="l">
              <a:defRPr/>
            </a:lvl3pPr>
            <a:lvl4pPr algn="l">
              <a:defRPr/>
            </a:lvl4pPr>
            <a:lvl5pPr algn="l">
              <a:defRPr/>
            </a:lvl5pPr>
          </a:lstStyle>
          <a:p>
            <a:pPr lvl="0"/>
            <a:r>
              <a:rPr lang="en-US" dirty="0"/>
              <a:t>00	Insert contents listing (2 columns)</a:t>
            </a:r>
          </a:p>
        </p:txBody>
      </p:sp>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34" name="Title 1">
            <a:extLst>
              <a:ext uri="{FF2B5EF4-FFF2-40B4-BE49-F238E27FC236}">
                <a16:creationId xmlns:a16="http://schemas.microsoft.com/office/drawing/2014/main" id="{091B7A03-C365-4ED6-962E-93EA096F7A2D}"/>
              </a:ext>
            </a:extLst>
          </p:cNvPr>
          <p:cNvSpPr>
            <a:spLocks noGrp="1"/>
          </p:cNvSpPr>
          <p:nvPr>
            <p:ph type="ctrTitle" hasCustomPrompt="1"/>
          </p:nvPr>
        </p:nvSpPr>
        <p:spPr>
          <a:xfrm>
            <a:off x="432000" y="544317"/>
            <a:ext cx="1044375"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CONTENTS</a:t>
            </a:r>
          </a:p>
        </p:txBody>
      </p:sp>
    </p:spTree>
    <p:extLst>
      <p:ext uri="{BB962C8B-B14F-4D97-AF65-F5344CB8AC3E}">
        <p14:creationId xmlns:p14="http://schemas.microsoft.com/office/powerpoint/2010/main" val="7780586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302745139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ayout - just an image">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1" name="Picture Placeholder 2">
            <a:extLst>
              <a:ext uri="{FF2B5EF4-FFF2-40B4-BE49-F238E27FC236}">
                <a16:creationId xmlns:a16="http://schemas.microsoft.com/office/drawing/2014/main" id="{D7627B42-6398-42C1-94CA-C124AC35B2F5}"/>
              </a:ext>
            </a:extLst>
          </p:cNvPr>
          <p:cNvSpPr>
            <a:spLocks noGrp="1"/>
          </p:cNvSpPr>
          <p:nvPr>
            <p:ph type="pic" sz="quarter" idx="14" hasCustomPrompt="1"/>
          </p:nvPr>
        </p:nvSpPr>
        <p:spPr>
          <a:xfrm>
            <a:off x="388601" y="1150618"/>
            <a:ext cx="8263493" cy="5214347"/>
          </a:xfrm>
          <a:prstGeom prst="rect">
            <a:avLst/>
          </a:prstGeom>
          <a:solidFill>
            <a:schemeClr val="bg1">
              <a:lumMod val="95000"/>
            </a:schemeClr>
          </a:solidFill>
        </p:spPr>
        <p:txBody>
          <a:bodyPr anchor="ctr" anchorCtr="0"/>
          <a:lstStyle>
            <a:lvl1pPr marL="0" indent="0" algn="ctr">
              <a:buNone/>
              <a:defRPr sz="1200" b="1"/>
            </a:lvl1pPr>
          </a:lstStyle>
          <a:p>
            <a:r>
              <a:rPr lang="en-GB" dirty="0"/>
              <a:t>INSERT IMAGE</a:t>
            </a:r>
          </a:p>
        </p:txBody>
      </p:sp>
      <p:sp>
        <p:nvSpPr>
          <p:cNvPr id="7" name="Title 1">
            <a:extLst>
              <a:ext uri="{FF2B5EF4-FFF2-40B4-BE49-F238E27FC236}">
                <a16:creationId xmlns:a16="http://schemas.microsoft.com/office/drawing/2014/main" id="{4A7B25A5-6B91-4CE2-93B8-754812DA0292}"/>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49448956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3.png"/><Relationship Id="rId5" Type="http://schemas.openxmlformats.org/officeDocument/2006/relationships/slideLayout" Target="../slideLayouts/slideLayout10.xml"/><Relationship Id="rId10" Type="http://schemas.openxmlformats.org/officeDocument/2006/relationships/theme" Target="../theme/theme3.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0857011"/>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C850A13-8E99-49E2-9165-C76685B082C7}"/>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061342" y="226559"/>
            <a:ext cx="838348" cy="573541"/>
          </a:xfrm>
          <a:prstGeom prst="rect">
            <a:avLst/>
          </a:prstGeom>
        </p:spPr>
      </p:pic>
    </p:spTree>
    <p:extLst>
      <p:ext uri="{BB962C8B-B14F-4D97-AF65-F5344CB8AC3E}">
        <p14:creationId xmlns:p14="http://schemas.microsoft.com/office/powerpoint/2010/main" val="420199727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3ED99F8-E22C-4D15-85F7-8D466F90469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8093932" y="200297"/>
            <a:ext cx="812841" cy="558826"/>
          </a:xfrm>
          <a:prstGeom prst="rect">
            <a:avLst/>
          </a:prstGeom>
        </p:spPr>
      </p:pic>
    </p:spTree>
    <p:extLst>
      <p:ext uri="{BB962C8B-B14F-4D97-AF65-F5344CB8AC3E}">
        <p14:creationId xmlns:p14="http://schemas.microsoft.com/office/powerpoint/2010/main" val="4019861772"/>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1" r:id="rId3"/>
    <p:sldLayoutId id="2147483672" r:id="rId4"/>
    <p:sldLayoutId id="2147483670" r:id="rId5"/>
    <p:sldLayoutId id="2147483673" r:id="rId6"/>
    <p:sldLayoutId id="2147483674" r:id="rId7"/>
    <p:sldLayoutId id="2147483675" r:id="rId8"/>
    <p:sldLayoutId id="2147483676"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https://xkcd.com/882/" TargetMode="External"/><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35A2-212B-4253-8D50-FD1945F2BFB6}"/>
              </a:ext>
            </a:extLst>
          </p:cNvPr>
          <p:cNvSpPr>
            <a:spLocks noGrp="1"/>
          </p:cNvSpPr>
          <p:nvPr>
            <p:ph type="ctrTitle"/>
          </p:nvPr>
        </p:nvSpPr>
        <p:spPr>
          <a:xfrm>
            <a:off x="515861" y="2930402"/>
            <a:ext cx="7920773" cy="997196"/>
          </a:xfrm>
        </p:spPr>
        <p:txBody>
          <a:bodyPr/>
          <a:lstStyle/>
          <a:p>
            <a:r>
              <a:rPr lang="en-GB" dirty="0"/>
              <a:t>Quantitative methods for scholarship projects</a:t>
            </a:r>
          </a:p>
        </p:txBody>
      </p:sp>
      <p:sp>
        <p:nvSpPr>
          <p:cNvPr id="3" name="Subtitle 2">
            <a:extLst>
              <a:ext uri="{FF2B5EF4-FFF2-40B4-BE49-F238E27FC236}">
                <a16:creationId xmlns:a16="http://schemas.microsoft.com/office/drawing/2014/main" id="{0BD11A33-AC46-4B11-BB79-1093594918F3}"/>
              </a:ext>
            </a:extLst>
          </p:cNvPr>
          <p:cNvSpPr>
            <a:spLocks noGrp="1"/>
          </p:cNvSpPr>
          <p:nvPr>
            <p:ph type="subTitle" idx="1"/>
          </p:nvPr>
        </p:nvSpPr>
        <p:spPr>
          <a:xfrm>
            <a:off x="515861" y="3937393"/>
            <a:ext cx="7920774" cy="626838"/>
          </a:xfrm>
        </p:spPr>
        <p:txBody>
          <a:bodyPr/>
          <a:lstStyle/>
          <a:p>
            <a:endParaRPr lang="en-GB" dirty="0"/>
          </a:p>
          <a:p>
            <a:r>
              <a:rPr lang="en-GB" dirty="0"/>
              <a:t>Karen Vines</a:t>
            </a:r>
          </a:p>
        </p:txBody>
      </p:sp>
    </p:spTree>
    <p:extLst>
      <p:ext uri="{BB962C8B-B14F-4D97-AF65-F5344CB8AC3E}">
        <p14:creationId xmlns:p14="http://schemas.microsoft.com/office/powerpoint/2010/main" val="2656156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pic>
        <p:nvPicPr>
          <p:cNvPr id="6" name="Picture Placeholder 5"/>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t="12907" b="12907"/>
          <a:stretch>
            <a:fillRect/>
          </a:stretch>
        </p:blipFill>
        <p:spPr/>
      </p:pic>
      <p:sp>
        <p:nvSpPr>
          <p:cNvPr id="4" name="Text Placeholder 3"/>
          <p:cNvSpPr>
            <a:spLocks noGrp="1"/>
          </p:cNvSpPr>
          <p:nvPr>
            <p:ph type="body" sz="quarter" idx="15"/>
          </p:nvPr>
        </p:nvSpPr>
        <p:spPr/>
        <p:txBody>
          <a:bodyPr/>
          <a:lstStyle/>
          <a:p>
            <a:r>
              <a:rPr lang="en-GB" sz="1800" dirty="0"/>
              <a:t>From this plot</a:t>
            </a:r>
          </a:p>
          <a:p>
            <a:pPr marL="171450" indent="-171450">
              <a:buFont typeface="Arial" panose="020B0604020202020204" pitchFamily="34" charset="0"/>
              <a:buChar char="•"/>
            </a:pPr>
            <a:r>
              <a:rPr lang="en-GB" sz="1800" dirty="0"/>
              <a:t>Looks like score tends to be higher for those students who have passed more modules…</a:t>
            </a:r>
          </a:p>
          <a:p>
            <a:pPr marL="171450" indent="-171450">
              <a:buFont typeface="Arial" panose="020B0604020202020204" pitchFamily="34" charset="0"/>
              <a:buChar char="•"/>
            </a:pPr>
            <a:r>
              <a:rPr lang="en-GB" sz="1800" dirty="0"/>
              <a:t>… in fact seems to go up from an average of about 65 to an average of about 80 …</a:t>
            </a:r>
          </a:p>
          <a:p>
            <a:pPr marL="171450" indent="-171450">
              <a:buFont typeface="Arial" panose="020B0604020202020204" pitchFamily="34" charset="0"/>
              <a:buChar char="•"/>
            </a:pPr>
            <a:r>
              <a:rPr lang="en-GB" sz="1800" dirty="0"/>
              <a:t>… and steadily so</a:t>
            </a:r>
          </a:p>
          <a:p>
            <a:pPr marL="171450" indent="-171450">
              <a:buFont typeface="Arial" panose="020B0604020202020204" pitchFamily="34" charset="0"/>
              <a:buChar char="•"/>
            </a:pPr>
            <a:r>
              <a:rPr lang="en-GB" sz="1800" dirty="0"/>
              <a:t>Spread seems to be roughly the same.</a:t>
            </a:r>
          </a:p>
          <a:p>
            <a:pPr marL="171450" indent="-171450">
              <a:buFont typeface="Arial" panose="020B0604020202020204" pitchFamily="34" charset="0"/>
              <a:buChar char="•"/>
            </a:pPr>
            <a:r>
              <a:rPr lang="en-GB" sz="1800" dirty="0"/>
              <a:t>Quite a lot of overlap, so not clear whether this is going to be statistically significant.</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endParaRPr lang="en-GB" dirty="0"/>
          </a:p>
        </p:txBody>
      </p:sp>
      <p:sp>
        <p:nvSpPr>
          <p:cNvPr id="5" name="Title 4"/>
          <p:cNvSpPr>
            <a:spLocks noGrp="1"/>
          </p:cNvSpPr>
          <p:nvPr>
            <p:ph type="ctrTitle"/>
          </p:nvPr>
        </p:nvSpPr>
        <p:spPr>
          <a:xfrm>
            <a:off x="431999" y="544317"/>
            <a:ext cx="7422043" cy="484383"/>
          </a:xfrm>
        </p:spPr>
        <p:txBody>
          <a:bodyPr/>
          <a:lstStyle/>
          <a:p>
            <a:r>
              <a:rPr lang="en-GB" sz="2400" dirty="0"/>
              <a:t>More  boxplots</a:t>
            </a:r>
          </a:p>
        </p:txBody>
      </p:sp>
    </p:spTree>
    <p:extLst>
      <p:ext uri="{BB962C8B-B14F-4D97-AF65-F5344CB8AC3E}">
        <p14:creationId xmlns:p14="http://schemas.microsoft.com/office/powerpoint/2010/main" val="26738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Picture Placeholder 2"/>
          <p:cNvSpPr>
            <a:spLocks noGrp="1"/>
          </p:cNvSpPr>
          <p:nvPr>
            <p:ph type="pic" sz="quarter" idx="14"/>
          </p:nvPr>
        </p:nvSpPr>
        <p:spPr/>
      </p:sp>
      <p:sp>
        <p:nvSpPr>
          <p:cNvPr id="4" name="Text Placeholder 3"/>
          <p:cNvSpPr>
            <a:spLocks noGrp="1"/>
          </p:cNvSpPr>
          <p:nvPr>
            <p:ph type="body" sz="quarter" idx="15"/>
          </p:nvPr>
        </p:nvSpPr>
        <p:spPr/>
        <p:txBody>
          <a:bodyPr/>
          <a:lstStyle/>
          <a:p>
            <a:r>
              <a:rPr lang="en-GB" sz="1800" dirty="0"/>
              <a:t>From this plot…</a:t>
            </a:r>
          </a:p>
          <a:p>
            <a:pPr marL="171450" indent="-171450">
              <a:buFont typeface="Arial" panose="020B0604020202020204" pitchFamily="34" charset="0"/>
              <a:buChar char="•"/>
            </a:pPr>
            <a:r>
              <a:rPr lang="en-GB" sz="1800" dirty="0"/>
              <a:t>Can see the scores on both modules more clearly.</a:t>
            </a:r>
          </a:p>
          <a:p>
            <a:pPr marL="171450" indent="-171450">
              <a:buFont typeface="Arial" panose="020B0604020202020204" pitchFamily="34" charset="0"/>
              <a:buChar char="•"/>
            </a:pPr>
            <a:r>
              <a:rPr lang="en-GB" sz="1800" dirty="0"/>
              <a:t>Generally the students who did better on the previous module did better on this module too. (positive relationship)</a:t>
            </a:r>
          </a:p>
          <a:p>
            <a:pPr marL="171450" indent="-171450">
              <a:buFont typeface="Arial" panose="020B0604020202020204" pitchFamily="34" charset="0"/>
              <a:buChar char="•"/>
            </a:pPr>
            <a:r>
              <a:rPr lang="en-GB" sz="1800" dirty="0"/>
              <a:t>Relationship looks linear. </a:t>
            </a:r>
          </a:p>
          <a:p>
            <a:pPr marL="171450" indent="-171450">
              <a:buFont typeface="Arial" panose="020B0604020202020204" pitchFamily="34" charset="0"/>
              <a:buChar char="•"/>
            </a:pPr>
            <a:r>
              <a:rPr lang="en-GB" sz="1800" dirty="0"/>
              <a:t>If there are outliers, they are not really outlying outliers.</a:t>
            </a:r>
          </a:p>
          <a:p>
            <a:pPr marL="171450" indent="-171450">
              <a:buFont typeface="Arial" panose="020B0604020202020204" pitchFamily="34" charset="0"/>
              <a:buChar char="•"/>
            </a:pPr>
            <a:endParaRPr lang="en-GB" sz="1800" dirty="0"/>
          </a:p>
        </p:txBody>
      </p:sp>
      <p:sp>
        <p:nvSpPr>
          <p:cNvPr id="5" name="Title 4"/>
          <p:cNvSpPr>
            <a:spLocks noGrp="1"/>
          </p:cNvSpPr>
          <p:nvPr>
            <p:ph type="ctrTitle"/>
          </p:nvPr>
        </p:nvSpPr>
        <p:spPr>
          <a:xfrm>
            <a:off x="431999" y="544317"/>
            <a:ext cx="7422043" cy="517040"/>
          </a:xfrm>
        </p:spPr>
        <p:txBody>
          <a:bodyPr/>
          <a:lstStyle/>
          <a:p>
            <a:r>
              <a:rPr lang="en-GB" sz="2400" dirty="0"/>
              <a:t>A scatterplot</a:t>
            </a:r>
          </a:p>
        </p:txBody>
      </p:sp>
      <p:graphicFrame>
        <p:nvGraphicFramePr>
          <p:cNvPr id="9" name="Chart 8"/>
          <p:cNvGraphicFramePr/>
          <p:nvPr>
            <p:extLst>
              <p:ext uri="{D42A27DB-BD31-4B8C-83A1-F6EECF244321}">
                <p14:modId xmlns:p14="http://schemas.microsoft.com/office/powerpoint/2010/main" val="1830491300"/>
              </p:ext>
            </p:extLst>
          </p:nvPr>
        </p:nvGraphicFramePr>
        <p:xfrm>
          <a:off x="4434840" y="1150619"/>
          <a:ext cx="4217254" cy="49176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89250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3" name="Title 2"/>
          <p:cNvSpPr>
            <a:spLocks noGrp="1"/>
          </p:cNvSpPr>
          <p:nvPr>
            <p:ph type="ctrTitle"/>
          </p:nvPr>
        </p:nvSpPr>
        <p:spPr>
          <a:xfrm>
            <a:off x="431999" y="544317"/>
            <a:ext cx="7389387" cy="468053"/>
          </a:xfrm>
        </p:spPr>
        <p:txBody>
          <a:bodyPr/>
          <a:lstStyle/>
          <a:p>
            <a:r>
              <a:rPr lang="en-GB" sz="2400" dirty="0"/>
              <a:t>Numerical summaries - Location</a:t>
            </a:r>
          </a:p>
        </p:txBody>
      </p:sp>
      <p:sp>
        <p:nvSpPr>
          <p:cNvPr id="4" name="Content Placeholder 3"/>
          <p:cNvSpPr>
            <a:spLocks noGrp="1"/>
          </p:cNvSpPr>
          <p:nvPr>
            <p:ph idx="1"/>
          </p:nvPr>
        </p:nvSpPr>
        <p:spPr/>
        <p:txBody>
          <a:bodyPr/>
          <a:lstStyle/>
          <a:p>
            <a:r>
              <a:rPr lang="en-GB" sz="1800" dirty="0"/>
              <a:t>Location - Typical or average value</a:t>
            </a:r>
          </a:p>
          <a:p>
            <a:pPr marL="685789" lvl="1" indent="-228600">
              <a:buAutoNum type="arabicPeriod"/>
            </a:pPr>
            <a:r>
              <a:rPr lang="en-GB" sz="1800" dirty="0"/>
              <a:t>Mean</a:t>
            </a:r>
          </a:p>
          <a:p>
            <a:pPr marL="1142977" lvl="2" indent="-228600">
              <a:buFont typeface="Arial" panose="020B0604020202020204" pitchFamily="34" charset="0"/>
              <a:buChar char="•"/>
            </a:pPr>
            <a:r>
              <a:rPr lang="en-GB" sz="1800" dirty="0"/>
              <a:t>sum / (number of numbers)</a:t>
            </a:r>
          </a:p>
          <a:p>
            <a:pPr marL="1142977" lvl="2" indent="-228600">
              <a:buFont typeface="Arial" panose="020B0604020202020204" pitchFamily="34" charset="0"/>
              <a:buChar char="•"/>
            </a:pPr>
            <a:r>
              <a:rPr lang="en-GB" sz="1800" dirty="0"/>
              <a:t>Nice mathematical properties</a:t>
            </a:r>
          </a:p>
          <a:p>
            <a:pPr marL="1142977" lvl="2" indent="-228600">
              <a:buFont typeface="Arial" panose="020B0604020202020204" pitchFamily="34" charset="0"/>
              <a:buChar char="•"/>
            </a:pPr>
            <a:r>
              <a:rPr lang="en-GB" sz="1800" dirty="0"/>
              <a:t>Best when distribution is symmetric</a:t>
            </a:r>
          </a:p>
          <a:p>
            <a:pPr marL="1142977" lvl="2" indent="-228600">
              <a:buFont typeface="Arial" panose="020B0604020202020204" pitchFamily="34" charset="0"/>
              <a:buChar char="•"/>
            </a:pPr>
            <a:r>
              <a:rPr lang="en-GB" sz="1800" dirty="0"/>
              <a:t>Not interpretable with categorical data</a:t>
            </a:r>
          </a:p>
          <a:p>
            <a:pPr marL="1142977" lvl="2" indent="-228600">
              <a:buFont typeface="Arial" panose="020B0604020202020204" pitchFamily="34" charset="0"/>
              <a:buChar char="•"/>
            </a:pPr>
            <a:r>
              <a:rPr lang="en-GB" sz="1800" dirty="0"/>
              <a:t>Can be misleading if data has outliers</a:t>
            </a:r>
          </a:p>
          <a:p>
            <a:pPr marL="685789" lvl="1" indent="-228600">
              <a:buFont typeface="+mj-lt"/>
              <a:buAutoNum type="arabicPeriod"/>
            </a:pPr>
            <a:r>
              <a:rPr lang="en-GB" sz="1800" dirty="0"/>
              <a:t>Median</a:t>
            </a:r>
          </a:p>
          <a:p>
            <a:pPr marL="1142977" lvl="2" indent="-228600">
              <a:buFont typeface="Arial" panose="020B0604020202020204" pitchFamily="34" charset="0"/>
              <a:buChar char="•"/>
            </a:pPr>
            <a:r>
              <a:rPr lang="en-GB" sz="1800" dirty="0"/>
              <a:t>Middle value, if numbers are put in order</a:t>
            </a:r>
          </a:p>
          <a:p>
            <a:pPr marL="1142977" lvl="2" indent="-228600">
              <a:buFont typeface="Arial" panose="020B0604020202020204" pitchFamily="34" charset="0"/>
              <a:buChar char="•"/>
            </a:pPr>
            <a:r>
              <a:rPr lang="en-GB" sz="1800" dirty="0"/>
              <a:t>Is robust. (That is skewness and/or outliers less of a problem)</a:t>
            </a:r>
          </a:p>
          <a:p>
            <a:pPr marL="1142977" lvl="2" indent="-228600">
              <a:buFont typeface="Arial" panose="020B0604020202020204" pitchFamily="34" charset="0"/>
              <a:buChar char="•"/>
            </a:pPr>
            <a:r>
              <a:rPr lang="en-GB" sz="1800" dirty="0"/>
              <a:t>Interpretable with ordinal data</a:t>
            </a:r>
          </a:p>
          <a:p>
            <a:pPr marL="1142977" lvl="2" indent="-228600">
              <a:buFont typeface="Arial" panose="020B0604020202020204" pitchFamily="34" charset="0"/>
              <a:buChar char="•"/>
            </a:pPr>
            <a:r>
              <a:rPr lang="en-GB" sz="1800" dirty="0"/>
              <a:t>Not used as much in hypothesis testing and estimation</a:t>
            </a:r>
          </a:p>
        </p:txBody>
      </p:sp>
    </p:spTree>
    <p:extLst>
      <p:ext uri="{BB962C8B-B14F-4D97-AF65-F5344CB8AC3E}">
        <p14:creationId xmlns:p14="http://schemas.microsoft.com/office/powerpoint/2010/main" val="2269744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3" name="Title 2"/>
          <p:cNvSpPr>
            <a:spLocks noGrp="1"/>
          </p:cNvSpPr>
          <p:nvPr>
            <p:ph type="ctrTitle"/>
          </p:nvPr>
        </p:nvSpPr>
        <p:spPr>
          <a:xfrm>
            <a:off x="431999" y="544317"/>
            <a:ext cx="7373058" cy="451725"/>
          </a:xfrm>
        </p:spPr>
        <p:txBody>
          <a:bodyPr/>
          <a:lstStyle/>
          <a:p>
            <a:r>
              <a:rPr lang="en-GB" sz="2400" dirty="0"/>
              <a:t>Numerical summaries - Spread</a:t>
            </a:r>
          </a:p>
        </p:txBody>
      </p:sp>
      <p:sp>
        <p:nvSpPr>
          <p:cNvPr id="4" name="Content Placeholder 3"/>
          <p:cNvSpPr>
            <a:spLocks noGrp="1"/>
          </p:cNvSpPr>
          <p:nvPr>
            <p:ph idx="1"/>
          </p:nvPr>
        </p:nvSpPr>
        <p:spPr/>
        <p:txBody>
          <a:bodyPr/>
          <a:lstStyle/>
          <a:p>
            <a:r>
              <a:rPr lang="en-GB" sz="1800" dirty="0"/>
              <a:t>Spread - How much variation is there?</a:t>
            </a:r>
          </a:p>
          <a:p>
            <a:pPr marL="685789" lvl="1" indent="-228600">
              <a:buAutoNum type="arabicPeriod"/>
            </a:pPr>
            <a:r>
              <a:rPr lang="en-GB" sz="1800" dirty="0"/>
              <a:t>Standard deviation</a:t>
            </a:r>
          </a:p>
          <a:p>
            <a:pPr marL="1142977" lvl="2" indent="-228600">
              <a:buFont typeface="Arial" panose="020B0604020202020204" pitchFamily="34" charset="0"/>
              <a:buChar char="•"/>
            </a:pPr>
            <a:r>
              <a:rPr lang="en-GB" sz="1800" dirty="0"/>
              <a:t>Square root of the mean of the squared deviations around the mean</a:t>
            </a:r>
          </a:p>
          <a:p>
            <a:pPr marL="1142977" lvl="2" indent="-228600">
              <a:buFont typeface="Arial" panose="020B0604020202020204" pitchFamily="34" charset="0"/>
              <a:buChar char="•"/>
            </a:pPr>
            <a:r>
              <a:rPr lang="en-GB" sz="1800" dirty="0"/>
              <a:t>If data are normally distributed, roughly 68% within 1 standard deviation and 95% with 2 standard deviations</a:t>
            </a:r>
          </a:p>
          <a:p>
            <a:pPr marL="1142977" lvl="2" indent="-228600">
              <a:buFont typeface="Arial" panose="020B0604020202020204" pitchFamily="34" charset="0"/>
              <a:buChar char="•"/>
            </a:pPr>
            <a:r>
              <a:rPr lang="en-GB" sz="1800" dirty="0"/>
              <a:t>Best when distribution is symmetric</a:t>
            </a:r>
          </a:p>
          <a:p>
            <a:pPr marL="1142977" lvl="2" indent="-228600">
              <a:buFont typeface="Arial" panose="020B0604020202020204" pitchFamily="34" charset="0"/>
              <a:buChar char="•"/>
            </a:pPr>
            <a:r>
              <a:rPr lang="en-GB" sz="1800" dirty="0"/>
              <a:t>Can be misleading if data has outliers.</a:t>
            </a:r>
          </a:p>
          <a:p>
            <a:pPr marL="685789" lvl="1" indent="-228600">
              <a:buFont typeface="+mj-lt"/>
              <a:buAutoNum type="arabicPeriod"/>
            </a:pPr>
            <a:r>
              <a:rPr lang="en-GB" sz="1800" dirty="0"/>
              <a:t>Interquartile range (IQR)</a:t>
            </a:r>
          </a:p>
          <a:p>
            <a:pPr marL="1142977" lvl="2" indent="-228600">
              <a:buFont typeface="Arial" panose="020B0604020202020204" pitchFamily="34" charset="0"/>
              <a:buChar char="•"/>
            </a:pPr>
            <a:r>
              <a:rPr lang="en-GB" sz="1800" dirty="0"/>
              <a:t>Distance covering the middle 50% of the data.</a:t>
            </a:r>
          </a:p>
          <a:p>
            <a:pPr marL="1142977" lvl="2" indent="-228600">
              <a:buFont typeface="Arial" panose="020B0604020202020204" pitchFamily="34" charset="0"/>
              <a:buChar char="•"/>
            </a:pPr>
            <a:r>
              <a:rPr lang="en-GB" sz="1800" dirty="0"/>
              <a:t>Is robust. (That is skewness and/or outliers less of a problem)</a:t>
            </a:r>
          </a:p>
          <a:p>
            <a:pPr marL="1142977" lvl="2" indent="-228600">
              <a:buFont typeface="Arial" panose="020B0604020202020204" pitchFamily="34" charset="0"/>
              <a:buChar char="•"/>
            </a:pPr>
            <a:endParaRPr lang="en-GB" sz="1800" dirty="0"/>
          </a:p>
          <a:p>
            <a:pPr marL="285750" indent="-285750">
              <a:buFont typeface="Arial" panose="020B0604020202020204" pitchFamily="34" charset="0"/>
              <a:buChar char="•"/>
            </a:pPr>
            <a:r>
              <a:rPr lang="en-GB" sz="1800" dirty="0"/>
              <a:t>In both cases values go from 0 (no variation) upwards (as variation increases)</a:t>
            </a:r>
          </a:p>
          <a:p>
            <a:pPr marL="285750" indent="-285750">
              <a:buFont typeface="Arial" panose="020B0604020202020204" pitchFamily="34" charset="0"/>
              <a:buChar char="•"/>
            </a:pPr>
            <a:r>
              <a:rPr lang="en-GB" sz="1800" dirty="0"/>
              <a:t>Location and spread measures are linked</a:t>
            </a:r>
          </a:p>
          <a:p>
            <a:pPr marL="628639" lvl="1" indent="-171450">
              <a:buFont typeface="Arial" panose="020B0604020202020204" pitchFamily="34" charset="0"/>
              <a:buChar char="•"/>
            </a:pPr>
            <a:r>
              <a:rPr lang="en-GB" sz="1800" dirty="0"/>
              <a:t>Mean and standard deviation</a:t>
            </a:r>
          </a:p>
          <a:p>
            <a:pPr marL="628639" lvl="1" indent="-171450">
              <a:buFont typeface="Arial" panose="020B0604020202020204" pitchFamily="34" charset="0"/>
              <a:buChar char="•"/>
            </a:pPr>
            <a:r>
              <a:rPr lang="en-GB" sz="1800" dirty="0"/>
              <a:t>Median and interquartile range</a:t>
            </a:r>
          </a:p>
        </p:txBody>
      </p:sp>
    </p:spTree>
    <p:extLst>
      <p:ext uri="{BB962C8B-B14F-4D97-AF65-F5344CB8AC3E}">
        <p14:creationId xmlns:p14="http://schemas.microsoft.com/office/powerpoint/2010/main" val="3703653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11" end="1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1999" y="544317"/>
            <a:ext cx="7422043" cy="435397"/>
          </a:xfrm>
        </p:spPr>
        <p:txBody>
          <a:bodyPr/>
          <a:lstStyle/>
          <a:p>
            <a:r>
              <a:rPr lang="en-GB" sz="2400" dirty="0"/>
              <a:t>Hypothesis testing</a:t>
            </a:r>
          </a:p>
        </p:txBody>
      </p:sp>
      <p:sp>
        <p:nvSpPr>
          <p:cNvPr id="4" name="Content Placeholder 3"/>
          <p:cNvSpPr>
            <a:spLocks noGrp="1"/>
          </p:cNvSpPr>
          <p:nvPr>
            <p:ph idx="1"/>
          </p:nvPr>
        </p:nvSpPr>
        <p:spPr/>
        <p:txBody>
          <a:bodyPr/>
          <a:lstStyle/>
          <a:p>
            <a:r>
              <a:rPr lang="en-GB" sz="1800" dirty="0"/>
              <a:t>Is a hypothesis plausible in the light of the data?</a:t>
            </a:r>
          </a:p>
          <a:p>
            <a:r>
              <a:rPr lang="en-GB" sz="1800" dirty="0"/>
              <a:t>Basic scheme</a:t>
            </a:r>
          </a:p>
          <a:p>
            <a:pPr marL="228600" indent="-228600">
              <a:buFont typeface="+mj-lt"/>
              <a:buAutoNum type="arabicPeriod"/>
            </a:pPr>
            <a:r>
              <a:rPr lang="en-GB" sz="1800" dirty="0"/>
              <a:t>Set up null hypothesis (H</a:t>
            </a:r>
            <a:r>
              <a:rPr lang="en-GB" sz="1800" baseline="-25000" dirty="0"/>
              <a:t>0</a:t>
            </a:r>
            <a:r>
              <a:rPr lang="en-GB" sz="1800" dirty="0"/>
              <a:t>)</a:t>
            </a:r>
          </a:p>
          <a:p>
            <a:pPr lvl="1"/>
            <a:r>
              <a:rPr lang="en-GB" sz="1800" dirty="0"/>
              <a:t>e.g. Studying the L1 module does NOT make any difference to performance on the L2 module (as shown by the OES score)</a:t>
            </a:r>
          </a:p>
          <a:p>
            <a:pPr marL="228600" indent="-228600">
              <a:buFont typeface="+mj-lt"/>
              <a:buAutoNum type="arabicPeriod"/>
            </a:pPr>
            <a:r>
              <a:rPr lang="en-GB" sz="1800" dirty="0"/>
              <a:t>Set up the alternative (H</a:t>
            </a:r>
            <a:r>
              <a:rPr lang="en-GB" sz="1800" baseline="-25000" dirty="0"/>
              <a:t>1</a:t>
            </a:r>
            <a:r>
              <a:rPr lang="en-GB" sz="1800" dirty="0"/>
              <a:t>)</a:t>
            </a:r>
          </a:p>
          <a:p>
            <a:pPr lvl="1"/>
            <a:r>
              <a:rPr lang="en-GB" sz="1800" dirty="0"/>
              <a:t>e.g. Studying the L1 module does make a difference to performance on the L2 module.</a:t>
            </a:r>
          </a:p>
          <a:p>
            <a:pPr marL="228600" indent="-228600">
              <a:buFont typeface="+mj-lt"/>
              <a:buAutoNum type="arabicPeriod"/>
            </a:pPr>
            <a:r>
              <a:rPr lang="en-GB" sz="1800" dirty="0"/>
              <a:t>Look to see how unusual the data looks </a:t>
            </a:r>
            <a:r>
              <a:rPr lang="en-GB" sz="1800" i="1" dirty="0"/>
              <a:t>when it is assumed that the null hypothesis is true.</a:t>
            </a:r>
          </a:p>
          <a:p>
            <a:endParaRPr lang="en-GB" sz="1800" dirty="0"/>
          </a:p>
          <a:p>
            <a:r>
              <a:rPr lang="en-GB" sz="1800" dirty="0"/>
              <a:t>Note looking for evidence against the null hypothesis. This is different to evidence that the null hypothesis is true</a:t>
            </a:r>
            <a:r>
              <a:rPr lang="en-GB" dirty="0"/>
              <a:t>. </a:t>
            </a:r>
          </a:p>
        </p:txBody>
      </p:sp>
    </p:spTree>
    <p:extLst>
      <p:ext uri="{BB962C8B-B14F-4D97-AF65-F5344CB8AC3E}">
        <p14:creationId xmlns:p14="http://schemas.microsoft.com/office/powerpoint/2010/main" val="3379993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2000" y="544317"/>
            <a:ext cx="7405714" cy="484383"/>
          </a:xfrm>
        </p:spPr>
        <p:txBody>
          <a:bodyPr/>
          <a:lstStyle/>
          <a:p>
            <a:r>
              <a:rPr lang="en-GB" sz="2400" dirty="0"/>
              <a:t>Example</a:t>
            </a:r>
          </a:p>
        </p:txBody>
      </p:sp>
      <p:sp>
        <p:nvSpPr>
          <p:cNvPr id="4" name="Content Placeholder 3"/>
          <p:cNvSpPr>
            <a:spLocks noGrp="1"/>
          </p:cNvSpPr>
          <p:nvPr>
            <p:ph idx="1"/>
          </p:nvPr>
        </p:nvSpPr>
        <p:spPr/>
        <p:txBody>
          <a:bodyPr/>
          <a:lstStyle/>
          <a:p>
            <a:r>
              <a:rPr lang="en-GB" sz="1800" dirty="0"/>
              <a:t>OES scores on L2</a:t>
            </a:r>
          </a:p>
          <a:p>
            <a:r>
              <a:rPr lang="en-GB" sz="1800" dirty="0"/>
              <a:t>If have done the L1 module…</a:t>
            </a:r>
          </a:p>
          <a:p>
            <a:r>
              <a:rPr lang="en-GB" sz="1800" dirty="0"/>
              <a:t>	Mean: 71.0</a:t>
            </a:r>
          </a:p>
          <a:p>
            <a:r>
              <a:rPr lang="en-GB" sz="1800" dirty="0"/>
              <a:t>	Standard deviation: 10.6</a:t>
            </a:r>
          </a:p>
          <a:p>
            <a:r>
              <a:rPr lang="en-GB" sz="1800" dirty="0"/>
              <a:t>If not done the L1 module…</a:t>
            </a:r>
          </a:p>
          <a:p>
            <a:r>
              <a:rPr lang="en-GB" sz="1800" dirty="0"/>
              <a:t>	Mean: 67.4</a:t>
            </a:r>
          </a:p>
          <a:p>
            <a:r>
              <a:rPr lang="en-GB" sz="1800" dirty="0"/>
              <a:t>	Standard deviation: 9.8</a:t>
            </a:r>
          </a:p>
          <a:p>
            <a:endParaRPr lang="en-GB" sz="1800" dirty="0"/>
          </a:p>
          <a:p>
            <a:r>
              <a:rPr lang="en-GB" sz="1800" dirty="0"/>
              <a:t>Evidence summarised by a test statistic</a:t>
            </a:r>
          </a:p>
          <a:p>
            <a:r>
              <a:rPr lang="en-GB" sz="1800" dirty="0"/>
              <a:t>	</a:t>
            </a:r>
            <a:r>
              <a:rPr lang="en-GB" sz="1800" i="1" dirty="0"/>
              <a:t>t</a:t>
            </a:r>
            <a:r>
              <a:rPr lang="en-GB" sz="1800" dirty="0"/>
              <a:t> = -3.871</a:t>
            </a:r>
          </a:p>
          <a:p>
            <a:endParaRPr lang="en-GB" sz="1800" dirty="0"/>
          </a:p>
          <a:p>
            <a:r>
              <a:rPr lang="en-GB" sz="1800" dirty="0"/>
              <a:t>Compared with distribution of value expect to see when null hypothesis is true…</a:t>
            </a:r>
          </a:p>
        </p:txBody>
      </p:sp>
    </p:spTree>
    <p:extLst>
      <p:ext uri="{BB962C8B-B14F-4D97-AF65-F5344CB8AC3E}">
        <p14:creationId xmlns:p14="http://schemas.microsoft.com/office/powerpoint/2010/main" val="2222298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3" name="Title 2"/>
          <p:cNvSpPr>
            <a:spLocks noGrp="1"/>
          </p:cNvSpPr>
          <p:nvPr>
            <p:ph type="ctrTitle"/>
          </p:nvPr>
        </p:nvSpPr>
        <p:spPr>
          <a:xfrm>
            <a:off x="408214" y="604157"/>
            <a:ext cx="7398692" cy="409284"/>
          </a:xfrm>
        </p:spPr>
        <p:txBody>
          <a:bodyPr/>
          <a:lstStyle/>
          <a:p>
            <a:r>
              <a:rPr lang="en-GB" sz="2400" dirty="0"/>
              <a:t>Distribution of the test statistic</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61973" y="1471092"/>
            <a:ext cx="7316867" cy="4573042"/>
          </a:xfrm>
        </p:spPr>
      </p:pic>
    </p:spTree>
    <p:extLst>
      <p:ext uri="{BB962C8B-B14F-4D97-AF65-F5344CB8AC3E}">
        <p14:creationId xmlns:p14="http://schemas.microsoft.com/office/powerpoint/2010/main" val="11002464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61973" y="1471092"/>
            <a:ext cx="7316867" cy="4573042"/>
          </a:xfrm>
        </p:spPr>
      </p:pic>
      <p:sp>
        <p:nvSpPr>
          <p:cNvPr id="9" name="Title 2"/>
          <p:cNvSpPr>
            <a:spLocks noGrp="1"/>
          </p:cNvSpPr>
          <p:nvPr>
            <p:ph type="ctrTitle"/>
          </p:nvPr>
        </p:nvSpPr>
        <p:spPr>
          <a:xfrm>
            <a:off x="408214" y="604157"/>
            <a:ext cx="7398692" cy="409284"/>
          </a:xfrm>
        </p:spPr>
        <p:txBody>
          <a:bodyPr/>
          <a:lstStyle/>
          <a:p>
            <a:r>
              <a:rPr lang="en-GB" sz="2400" dirty="0"/>
              <a:t>Distribution of the test statistic</a:t>
            </a:r>
          </a:p>
        </p:txBody>
      </p:sp>
    </p:spTree>
    <p:extLst>
      <p:ext uri="{BB962C8B-B14F-4D97-AF65-F5344CB8AC3E}">
        <p14:creationId xmlns:p14="http://schemas.microsoft.com/office/powerpoint/2010/main" val="2219791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61973" y="1471092"/>
            <a:ext cx="7316867" cy="4573042"/>
          </a:xfrm>
        </p:spPr>
      </p:pic>
      <p:sp>
        <p:nvSpPr>
          <p:cNvPr id="4" name="TextBox 3"/>
          <p:cNvSpPr txBox="1"/>
          <p:nvPr/>
        </p:nvSpPr>
        <p:spPr>
          <a:xfrm flipH="1">
            <a:off x="1187355" y="3875963"/>
            <a:ext cx="1173708" cy="646331"/>
          </a:xfrm>
          <a:prstGeom prst="rect">
            <a:avLst/>
          </a:prstGeom>
          <a:noFill/>
        </p:spPr>
        <p:txBody>
          <a:bodyPr wrap="square" rtlCol="0">
            <a:spAutoFit/>
          </a:bodyPr>
          <a:lstStyle/>
          <a:p>
            <a:r>
              <a:rPr lang="en-GB" dirty="0"/>
              <a:t>p </a:t>
            </a:r>
            <a:r>
              <a:rPr lang="en-GB" dirty="0" err="1"/>
              <a:t>approx</a:t>
            </a:r>
            <a:r>
              <a:rPr lang="en-GB" dirty="0"/>
              <a:t> 0.00006</a:t>
            </a:r>
          </a:p>
        </p:txBody>
      </p:sp>
      <p:sp>
        <p:nvSpPr>
          <p:cNvPr id="9" name="TextBox 8"/>
          <p:cNvSpPr txBox="1"/>
          <p:nvPr/>
        </p:nvSpPr>
        <p:spPr>
          <a:xfrm flipH="1">
            <a:off x="7330514" y="3875962"/>
            <a:ext cx="1173708" cy="646331"/>
          </a:xfrm>
          <a:prstGeom prst="rect">
            <a:avLst/>
          </a:prstGeom>
          <a:noFill/>
        </p:spPr>
        <p:txBody>
          <a:bodyPr wrap="square" rtlCol="0">
            <a:spAutoFit/>
          </a:bodyPr>
          <a:lstStyle/>
          <a:p>
            <a:r>
              <a:rPr lang="en-GB" dirty="0"/>
              <a:t>p </a:t>
            </a:r>
            <a:r>
              <a:rPr lang="en-GB" dirty="0" err="1"/>
              <a:t>approx</a:t>
            </a:r>
            <a:r>
              <a:rPr lang="en-GB" dirty="0"/>
              <a:t> 0.00006</a:t>
            </a:r>
          </a:p>
        </p:txBody>
      </p:sp>
      <p:sp>
        <p:nvSpPr>
          <p:cNvPr id="7" name="Title 2"/>
          <p:cNvSpPr>
            <a:spLocks noGrp="1"/>
          </p:cNvSpPr>
          <p:nvPr>
            <p:ph type="ctrTitle"/>
          </p:nvPr>
        </p:nvSpPr>
        <p:spPr>
          <a:xfrm>
            <a:off x="408214" y="604157"/>
            <a:ext cx="7398692" cy="409284"/>
          </a:xfrm>
        </p:spPr>
        <p:txBody>
          <a:bodyPr/>
          <a:lstStyle/>
          <a:p>
            <a:r>
              <a:rPr lang="en-GB" sz="2400" dirty="0"/>
              <a:t>Distribution of the test statistic</a:t>
            </a:r>
          </a:p>
        </p:txBody>
      </p:sp>
    </p:spTree>
    <p:extLst>
      <p:ext uri="{BB962C8B-B14F-4D97-AF65-F5344CB8AC3E}">
        <p14:creationId xmlns:p14="http://schemas.microsoft.com/office/powerpoint/2010/main" val="2006075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2000" y="544317"/>
            <a:ext cx="7454700" cy="517040"/>
          </a:xfrm>
        </p:spPr>
        <p:txBody>
          <a:bodyPr/>
          <a:lstStyle/>
          <a:p>
            <a:r>
              <a:rPr lang="en-GB" sz="2400" dirty="0"/>
              <a:t>General points  about hypothesis testing</a:t>
            </a:r>
          </a:p>
        </p:txBody>
      </p:sp>
      <p:sp>
        <p:nvSpPr>
          <p:cNvPr id="4" name="Content Placeholder 3"/>
          <p:cNvSpPr>
            <a:spLocks noGrp="1"/>
          </p:cNvSpPr>
          <p:nvPr>
            <p:ph idx="1"/>
          </p:nvPr>
        </p:nvSpPr>
        <p:spPr/>
        <p:txBody>
          <a:bodyPr/>
          <a:lstStyle/>
          <a:p>
            <a:r>
              <a:rPr lang="en-GB" sz="1800" dirty="0"/>
              <a:t>Things to be careful of</a:t>
            </a:r>
          </a:p>
          <a:p>
            <a:pPr marL="171450" indent="-171450">
              <a:buFont typeface="Arial" panose="020B0604020202020204" pitchFamily="34" charset="0"/>
              <a:buChar char="•"/>
            </a:pPr>
            <a:r>
              <a:rPr lang="en-GB" sz="1800" dirty="0"/>
              <a:t>Just looking for evidence against the null hypothesis.</a:t>
            </a:r>
          </a:p>
          <a:p>
            <a:pPr marL="628639" lvl="1" indent="-171450">
              <a:buFont typeface="Arial" panose="020B0604020202020204" pitchFamily="34" charset="0"/>
              <a:buChar char="•"/>
            </a:pPr>
            <a:r>
              <a:rPr lang="en-GB" sz="1800" dirty="0"/>
              <a:t>Do NOT find evidence for the null hypothesis. In particular cannot prove the null is true.</a:t>
            </a:r>
          </a:p>
          <a:p>
            <a:pPr marL="171450" indent="-171450">
              <a:buFont typeface="Arial" panose="020B0604020202020204" pitchFamily="34" charset="0"/>
              <a:buChar char="•"/>
            </a:pPr>
            <a:r>
              <a:rPr lang="en-GB" sz="1800" dirty="0"/>
              <a:t>Difference between STATISTICAL significance and PRACTICAL significance</a:t>
            </a:r>
          </a:p>
          <a:p>
            <a:pPr marL="628639" lvl="1" indent="-171450">
              <a:buFont typeface="Arial" panose="020B0604020202020204" pitchFamily="34" charset="0"/>
              <a:buChar char="•"/>
            </a:pPr>
            <a:r>
              <a:rPr lang="en-GB" sz="1800" dirty="0"/>
              <a:t>Statistical significance – p-value</a:t>
            </a:r>
          </a:p>
          <a:p>
            <a:pPr marL="628639" lvl="1" indent="-171450">
              <a:buFont typeface="Arial" panose="020B0604020202020204" pitchFamily="34" charset="0"/>
              <a:buChar char="•"/>
            </a:pPr>
            <a:r>
              <a:rPr lang="en-GB" sz="1800" dirty="0"/>
              <a:t>Practical significance – what impact it actually makes.</a:t>
            </a:r>
          </a:p>
          <a:p>
            <a:pPr marL="171450" indent="-171450">
              <a:buFont typeface="Arial" panose="020B0604020202020204" pitchFamily="34" charset="0"/>
              <a:buChar char="•"/>
            </a:pPr>
            <a:r>
              <a:rPr lang="en-GB" sz="1800" dirty="0"/>
              <a:t>Even if the null hypothesis is true, there is a chance will still get a statistically significant result.</a:t>
            </a:r>
          </a:p>
          <a:p>
            <a:pPr marL="628639" lvl="1" indent="-171450">
              <a:buFont typeface="Arial" panose="020B0604020202020204" pitchFamily="34" charset="0"/>
              <a:buChar char="•"/>
            </a:pPr>
            <a:r>
              <a:rPr lang="en-GB" sz="1800" dirty="0"/>
              <a:t>Matters if doing lots of significance testing. Finding at least one statistically significant results quickly gets quite likely.  </a:t>
            </a:r>
          </a:p>
          <a:p>
            <a:pPr marL="628639" lvl="1" indent="-171450">
              <a:buFont typeface="Arial" panose="020B0604020202020204" pitchFamily="34" charset="0"/>
              <a:buChar char="•"/>
            </a:pPr>
            <a:r>
              <a:rPr lang="en-GB" sz="1800" dirty="0"/>
              <a:t>Easily get to that point if just looking for ‘something interesting’ in the data. (See </a:t>
            </a:r>
            <a:r>
              <a:rPr lang="en-GB" sz="1800" dirty="0">
                <a:hlinkClick r:id="rId3"/>
              </a:rPr>
              <a:t>https://xkcd.com/882/</a:t>
            </a:r>
            <a:r>
              <a:rPr lang="en-GB" sz="1800" dirty="0"/>
              <a:t>)</a:t>
            </a:r>
          </a:p>
          <a:p>
            <a:pPr marL="628639" lvl="1" indent="-171450">
              <a:buFont typeface="Arial" panose="020B0604020202020204" pitchFamily="34" charset="0"/>
              <a:buChar char="•"/>
            </a:pPr>
            <a:r>
              <a:rPr lang="en-GB" sz="1800" dirty="0"/>
              <a:t>Therefore very important to detail the key hypothesis you want to test before you even collect the data</a:t>
            </a:r>
            <a:r>
              <a:rPr lang="en-GB" dirty="0"/>
              <a:t>.</a:t>
            </a:r>
          </a:p>
          <a:p>
            <a:pPr marL="628639" lvl="1" indent="-171450">
              <a:buFont typeface="Arial" panose="020B0604020202020204" pitchFamily="34" charset="0"/>
              <a:buChar char="•"/>
            </a:pPr>
            <a:endParaRPr lang="en-GB" dirty="0"/>
          </a:p>
        </p:txBody>
      </p:sp>
    </p:spTree>
    <p:extLst>
      <p:ext uri="{BB962C8B-B14F-4D97-AF65-F5344CB8AC3E}">
        <p14:creationId xmlns:p14="http://schemas.microsoft.com/office/powerpoint/2010/main" val="78642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0A8EE-4FFA-4B98-AEDB-585F656CB67F}"/>
              </a:ext>
            </a:extLst>
          </p:cNvPr>
          <p:cNvSpPr>
            <a:spLocks noGrp="1"/>
          </p:cNvSpPr>
          <p:nvPr>
            <p:ph type="body" sz="quarter" idx="13"/>
          </p:nvPr>
        </p:nvSpPr>
        <p:spPr/>
        <p:txBody>
          <a:bodyPr/>
          <a:lstStyle/>
          <a:p>
            <a:endParaRPr lang="en-GB" dirty="0"/>
          </a:p>
        </p:txBody>
      </p:sp>
      <p:sp>
        <p:nvSpPr>
          <p:cNvPr id="3" name="Title 2">
            <a:extLst>
              <a:ext uri="{FF2B5EF4-FFF2-40B4-BE49-F238E27FC236}">
                <a16:creationId xmlns:a16="http://schemas.microsoft.com/office/drawing/2014/main" id="{81DD2A55-62A2-4C83-9AD6-3263E658B74F}"/>
              </a:ext>
            </a:extLst>
          </p:cNvPr>
          <p:cNvSpPr>
            <a:spLocks noGrp="1"/>
          </p:cNvSpPr>
          <p:nvPr>
            <p:ph type="ctrTitle"/>
          </p:nvPr>
        </p:nvSpPr>
        <p:spPr>
          <a:xfrm>
            <a:off x="431999" y="544317"/>
            <a:ext cx="4036761" cy="469124"/>
          </a:xfrm>
        </p:spPr>
        <p:txBody>
          <a:bodyPr/>
          <a:lstStyle/>
          <a:p>
            <a:r>
              <a:rPr lang="en-GB" sz="2400" dirty="0"/>
              <a:t>A few quick questions…</a:t>
            </a:r>
            <a:br>
              <a:rPr lang="en-GB" dirty="0"/>
            </a:br>
            <a:endParaRPr lang="en-GB" dirty="0"/>
          </a:p>
        </p:txBody>
      </p:sp>
      <p:sp>
        <p:nvSpPr>
          <p:cNvPr id="4" name="Content Placeholder 3">
            <a:extLst>
              <a:ext uri="{FF2B5EF4-FFF2-40B4-BE49-F238E27FC236}">
                <a16:creationId xmlns:a16="http://schemas.microsoft.com/office/drawing/2014/main" id="{84A7B157-3B33-40F9-AF17-A1E43DEF99BC}"/>
              </a:ext>
            </a:extLst>
          </p:cNvPr>
          <p:cNvSpPr>
            <a:spLocks noGrp="1"/>
          </p:cNvSpPr>
          <p:nvPr>
            <p:ph idx="1"/>
          </p:nvPr>
        </p:nvSpPr>
        <p:spPr/>
        <p:txBody>
          <a:bodyPr/>
          <a:lstStyle/>
          <a:p>
            <a:pPr marL="342900" indent="-342900">
              <a:buFont typeface="+mj-lt"/>
              <a:buAutoNum type="arabicPeriod"/>
            </a:pPr>
            <a:r>
              <a:rPr lang="en-GB" sz="1800" dirty="0"/>
              <a:t>Have you had experience of doing quantitative analysis before?</a:t>
            </a:r>
          </a:p>
          <a:p>
            <a:pPr marL="342900" indent="-342900">
              <a:buFont typeface="+mj-lt"/>
              <a:buAutoNum type="arabicPeriod"/>
            </a:pPr>
            <a:r>
              <a:rPr lang="en-GB" sz="1800" dirty="0"/>
              <a:t>What are you most looking to get out of the session?</a:t>
            </a:r>
          </a:p>
          <a:p>
            <a:pPr marL="342900" indent="-342900">
              <a:buFont typeface="+mj-lt"/>
              <a:buAutoNum type="arabicPeriod"/>
            </a:pPr>
            <a:r>
              <a:rPr lang="en-GB" sz="1800" dirty="0"/>
              <a:t>What is your experience with doing scholarship projects?</a:t>
            </a:r>
          </a:p>
          <a:p>
            <a:endParaRPr lang="en-GB" sz="1800" dirty="0"/>
          </a:p>
          <a:p>
            <a:endParaRPr lang="en-GB" dirty="0"/>
          </a:p>
        </p:txBody>
      </p:sp>
    </p:spTree>
    <p:extLst>
      <p:ext uri="{BB962C8B-B14F-4D97-AF65-F5344CB8AC3E}">
        <p14:creationId xmlns:p14="http://schemas.microsoft.com/office/powerpoint/2010/main" val="1152956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1999" y="544317"/>
            <a:ext cx="7356729" cy="468054"/>
          </a:xfrm>
        </p:spPr>
        <p:txBody>
          <a:bodyPr/>
          <a:lstStyle/>
          <a:p>
            <a:r>
              <a:rPr lang="en-GB" sz="2400" dirty="0"/>
              <a:t>Estimation</a:t>
            </a:r>
          </a:p>
        </p:txBody>
      </p:sp>
      <p:sp>
        <p:nvSpPr>
          <p:cNvPr id="4" name="Content Placeholder 3"/>
          <p:cNvSpPr>
            <a:spLocks noGrp="1"/>
          </p:cNvSpPr>
          <p:nvPr>
            <p:ph idx="1"/>
          </p:nvPr>
        </p:nvSpPr>
        <p:spPr/>
        <p:txBody>
          <a:bodyPr/>
          <a:lstStyle/>
          <a:p>
            <a:r>
              <a:rPr lang="en-GB" sz="1800" dirty="0"/>
              <a:t>Instead of testing hypotheses can look to estimate values, and by extension fit models to data.</a:t>
            </a:r>
          </a:p>
          <a:p>
            <a:r>
              <a:rPr lang="en-GB" sz="1800" dirty="0"/>
              <a:t>e.g. estimate the different in the mean score on the L2 module achieve by students who did not study the level 1 module compared with the mean score achieved by those who did.</a:t>
            </a:r>
          </a:p>
          <a:p>
            <a:endParaRPr lang="en-GB" sz="1800" dirty="0"/>
          </a:p>
          <a:p>
            <a:r>
              <a:rPr lang="en-GB" sz="1800" dirty="0"/>
              <a:t>Note an estimate by itself is rarely helpful</a:t>
            </a:r>
          </a:p>
          <a:p>
            <a:r>
              <a:rPr lang="en-GB" sz="1800" dirty="0"/>
              <a:t>e.g. saying the estimate is -3.6 is not that helpful</a:t>
            </a:r>
          </a:p>
          <a:p>
            <a:endParaRPr lang="en-GB" sz="1800" dirty="0"/>
          </a:p>
          <a:p>
            <a:r>
              <a:rPr lang="en-GB" sz="1800" dirty="0"/>
              <a:t>Also need estimate of spread – often done by a confidence interval</a:t>
            </a:r>
          </a:p>
          <a:p>
            <a:r>
              <a:rPr lang="en-GB" sz="1800" dirty="0"/>
              <a:t>e.g. 95% confidence interval for difference in means is (-5.4, -1.8)</a:t>
            </a:r>
          </a:p>
          <a:p>
            <a:endParaRPr lang="en-GB" sz="1800" dirty="0"/>
          </a:p>
          <a:p>
            <a:endParaRPr lang="en-GB" dirty="0"/>
          </a:p>
        </p:txBody>
      </p:sp>
    </p:spTree>
    <p:extLst>
      <p:ext uri="{BB962C8B-B14F-4D97-AF65-F5344CB8AC3E}">
        <p14:creationId xmlns:p14="http://schemas.microsoft.com/office/powerpoint/2010/main" val="206348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1999" y="544317"/>
            <a:ext cx="7438371" cy="484383"/>
          </a:xfrm>
        </p:spPr>
        <p:txBody>
          <a:bodyPr/>
          <a:lstStyle/>
          <a:p>
            <a:r>
              <a:rPr lang="en-GB" sz="2400" dirty="0"/>
              <a:t>Fitting models</a:t>
            </a:r>
          </a:p>
        </p:txBody>
      </p:sp>
      <p:sp>
        <p:nvSpPr>
          <p:cNvPr id="4" name="Content Placeholder 3"/>
          <p:cNvSpPr>
            <a:spLocks noGrp="1"/>
          </p:cNvSpPr>
          <p:nvPr>
            <p:ph idx="1"/>
          </p:nvPr>
        </p:nvSpPr>
        <p:spPr/>
        <p:txBody>
          <a:bodyPr/>
          <a:lstStyle/>
          <a:p>
            <a:r>
              <a:rPr lang="en-GB" sz="1800" dirty="0"/>
              <a:t>Use models to</a:t>
            </a:r>
          </a:p>
          <a:p>
            <a:pPr marL="171450" indent="-171450">
              <a:buFont typeface="Arial" panose="020B0604020202020204" pitchFamily="34" charset="0"/>
              <a:buChar char="•"/>
            </a:pPr>
            <a:r>
              <a:rPr lang="en-GB" sz="1800" dirty="0"/>
              <a:t>Quantify relationships between variables</a:t>
            </a:r>
          </a:p>
          <a:p>
            <a:pPr marL="628639" lvl="1" indent="-171450">
              <a:buFont typeface="Arial" panose="020B0604020202020204" pitchFamily="34" charset="0"/>
              <a:buChar char="•"/>
            </a:pPr>
            <a:r>
              <a:rPr lang="en-GB" sz="1800" dirty="0"/>
              <a:t>E.g.  how does the score on the L2 depend on the score in the pre-requisite model?</a:t>
            </a:r>
          </a:p>
          <a:p>
            <a:pPr marL="171450" indent="-171450">
              <a:buFont typeface="Arial" panose="020B0604020202020204" pitchFamily="34" charset="0"/>
              <a:buChar char="•"/>
            </a:pPr>
            <a:r>
              <a:rPr lang="en-GB" sz="1800" dirty="0"/>
              <a:t>Provide as means of predicting new values</a:t>
            </a:r>
          </a:p>
          <a:p>
            <a:pPr marL="628639" lvl="1" indent="-171450">
              <a:buFont typeface="Arial" panose="020B0604020202020204" pitchFamily="34" charset="0"/>
              <a:buChar char="•"/>
            </a:pPr>
            <a:r>
              <a:rPr lang="en-GB" sz="1800" dirty="0"/>
              <a:t>E.g. If a student scores 40 on the pre-requisite model how likely are they to pass the module?</a:t>
            </a:r>
          </a:p>
          <a:p>
            <a:endParaRPr lang="en-GB" sz="1800" dirty="0"/>
          </a:p>
          <a:p>
            <a:r>
              <a:rPr lang="en-GB" sz="1800" dirty="0"/>
              <a:t>Most common form of model is a regression model.</a:t>
            </a:r>
          </a:p>
        </p:txBody>
      </p:sp>
    </p:spTree>
    <p:extLst>
      <p:ext uri="{BB962C8B-B14F-4D97-AF65-F5344CB8AC3E}">
        <p14:creationId xmlns:p14="http://schemas.microsoft.com/office/powerpoint/2010/main" val="34002305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Picture Placeholder 2"/>
          <p:cNvSpPr>
            <a:spLocks noGrp="1"/>
          </p:cNvSpPr>
          <p:nvPr>
            <p:ph type="pic" sz="quarter" idx="14"/>
          </p:nvPr>
        </p:nvSpPr>
        <p:spPr/>
      </p:sp>
      <p:sp>
        <p:nvSpPr>
          <p:cNvPr id="4" name="Text Placeholder 3"/>
          <p:cNvSpPr>
            <a:spLocks noGrp="1"/>
          </p:cNvSpPr>
          <p:nvPr>
            <p:ph type="body" sz="quarter" idx="15"/>
          </p:nvPr>
        </p:nvSpPr>
        <p:spPr/>
        <p:txBody>
          <a:bodyPr/>
          <a:lstStyle/>
          <a:p>
            <a:r>
              <a:rPr lang="en-GB" sz="1800" dirty="0"/>
              <a:t>From this plot…</a:t>
            </a:r>
          </a:p>
          <a:p>
            <a:pPr marL="171450" indent="-171450">
              <a:buFont typeface="Arial" panose="020B0604020202020204" pitchFamily="34" charset="0"/>
              <a:buChar char="•"/>
            </a:pPr>
            <a:r>
              <a:rPr lang="en-GB" sz="1800" dirty="0"/>
              <a:t>Notice line generally follows data.</a:t>
            </a:r>
          </a:p>
          <a:p>
            <a:pPr marL="171450" indent="-171450">
              <a:buFont typeface="Arial" panose="020B0604020202020204" pitchFamily="34" charset="0"/>
              <a:buChar char="•"/>
            </a:pPr>
            <a:r>
              <a:rPr lang="en-GB" sz="1800" dirty="0"/>
              <a:t>Slope of 0.51 suggests OES on this module generally increased by 0.51 marks for every mark increase on previous module.</a:t>
            </a:r>
          </a:p>
          <a:p>
            <a:pPr marL="171450" indent="-171450">
              <a:buFont typeface="Arial" panose="020B0604020202020204" pitchFamily="34" charset="0"/>
              <a:buChar char="•"/>
            </a:pPr>
            <a:r>
              <a:rPr lang="en-GB" sz="1800" dirty="0"/>
              <a:t>Slight hint that line is a bit too high when the score on previous module is low, and too low when score on previous module is high.</a:t>
            </a:r>
          </a:p>
          <a:p>
            <a:pPr marL="171450" indent="-171450">
              <a:buFont typeface="Arial" panose="020B0604020202020204" pitchFamily="34" charset="0"/>
              <a:buChar char="•"/>
            </a:pPr>
            <a:r>
              <a:rPr lang="en-GB" sz="1800" dirty="0"/>
              <a:t>More complicated model better?</a:t>
            </a:r>
          </a:p>
          <a:p>
            <a:pPr marL="171450" indent="-171450">
              <a:buFont typeface="Arial" panose="020B0604020202020204" pitchFamily="34" charset="0"/>
              <a:buChar char="•"/>
            </a:pPr>
            <a:endParaRPr lang="en-GB" sz="1800" dirty="0"/>
          </a:p>
        </p:txBody>
      </p:sp>
      <p:sp>
        <p:nvSpPr>
          <p:cNvPr id="5" name="Title 4"/>
          <p:cNvSpPr>
            <a:spLocks noGrp="1"/>
          </p:cNvSpPr>
          <p:nvPr>
            <p:ph type="ctrTitle"/>
          </p:nvPr>
        </p:nvSpPr>
        <p:spPr>
          <a:xfrm>
            <a:off x="432000" y="544317"/>
            <a:ext cx="7389386" cy="549697"/>
          </a:xfrm>
        </p:spPr>
        <p:txBody>
          <a:bodyPr/>
          <a:lstStyle/>
          <a:p>
            <a:r>
              <a:rPr lang="en-GB" sz="2400" dirty="0"/>
              <a:t>Example</a:t>
            </a:r>
          </a:p>
        </p:txBody>
      </p:sp>
      <p:graphicFrame>
        <p:nvGraphicFramePr>
          <p:cNvPr id="9" name="Chart 8"/>
          <p:cNvGraphicFramePr/>
          <p:nvPr>
            <p:extLst>
              <p:ext uri="{D42A27DB-BD31-4B8C-83A1-F6EECF244321}">
                <p14:modId xmlns:p14="http://schemas.microsoft.com/office/powerpoint/2010/main" val="4042397617"/>
              </p:ext>
            </p:extLst>
          </p:nvPr>
        </p:nvGraphicFramePr>
        <p:xfrm>
          <a:off x="4434840" y="1150619"/>
          <a:ext cx="4217254" cy="49176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198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1999" y="544316"/>
            <a:ext cx="7373058" cy="549697"/>
          </a:xfrm>
        </p:spPr>
        <p:txBody>
          <a:bodyPr/>
          <a:lstStyle/>
          <a:p>
            <a:r>
              <a:rPr lang="en-GB" sz="2400" dirty="0"/>
              <a:t>Modelling - things to bear in mind</a:t>
            </a:r>
          </a:p>
        </p:txBody>
      </p:sp>
      <p:sp>
        <p:nvSpPr>
          <p:cNvPr id="4" name="Content Placeholder 3"/>
          <p:cNvSpPr>
            <a:spLocks noGrp="1"/>
          </p:cNvSpPr>
          <p:nvPr>
            <p:ph idx="1"/>
          </p:nvPr>
        </p:nvSpPr>
        <p:spPr/>
        <p:txBody>
          <a:bodyPr/>
          <a:lstStyle/>
          <a:p>
            <a:pPr marL="228600" indent="-228600">
              <a:buFont typeface="+mj-lt"/>
              <a:buAutoNum type="arabicPeriod"/>
            </a:pPr>
            <a:r>
              <a:rPr lang="en-GB" sz="1800" dirty="0"/>
              <a:t>Start simple – and slowly elaborate from there</a:t>
            </a:r>
          </a:p>
          <a:p>
            <a:pPr marL="228600" indent="-228600">
              <a:buFont typeface="+mj-lt"/>
              <a:buAutoNum type="arabicPeriod"/>
            </a:pPr>
            <a:r>
              <a:rPr lang="en-GB" sz="1800" dirty="0"/>
              <a:t>Parsimony rules! Simplest adequate model is almost always best.</a:t>
            </a:r>
          </a:p>
          <a:p>
            <a:pPr marL="228600" indent="-228600">
              <a:buFont typeface="+mj-lt"/>
              <a:buAutoNum type="arabicPeriod"/>
            </a:pPr>
            <a:r>
              <a:rPr lang="en-GB" sz="1800" dirty="0"/>
              <a:t>Make you understand the structure of the model. If you don’t, don’t bother fitting it!</a:t>
            </a:r>
          </a:p>
          <a:p>
            <a:pPr marL="228600" indent="-228600">
              <a:buFont typeface="+mj-lt"/>
              <a:buAutoNum type="arabicPeriod"/>
            </a:pPr>
            <a:r>
              <a:rPr lang="en-GB" sz="1800" dirty="0"/>
              <a:t>Be aware of what assumptions you are making.</a:t>
            </a:r>
          </a:p>
          <a:p>
            <a:pPr marL="228600" indent="-228600">
              <a:buFont typeface="+mj-lt"/>
              <a:buAutoNum type="arabicPeriod"/>
            </a:pPr>
            <a:r>
              <a:rPr lang="en-GB" sz="1800" dirty="0"/>
              <a:t>Check assumptions where you can. The other assumptions, think whether they are reasonable in the context.</a:t>
            </a:r>
          </a:p>
          <a:p>
            <a:pPr marL="228600" indent="-228600">
              <a:buFont typeface="+mj-lt"/>
              <a:buAutoNum type="arabicPeriod"/>
            </a:pPr>
            <a:r>
              <a:rPr lang="en-GB" sz="1800" dirty="0"/>
              <a:t>Useful maxim: No model is true, but some are useful.</a:t>
            </a:r>
          </a:p>
          <a:p>
            <a:pPr marL="228600" indent="-228600">
              <a:buFont typeface="+mj-lt"/>
              <a:buAutoNum type="arabicPeriod"/>
            </a:pPr>
            <a:endParaRPr lang="en-GB" dirty="0"/>
          </a:p>
          <a:p>
            <a:pPr marL="228600" indent="-228600">
              <a:buFont typeface="+mj-lt"/>
              <a:buAutoNum type="arabicPeriod"/>
            </a:pPr>
            <a:endParaRPr lang="en-GB" dirty="0"/>
          </a:p>
        </p:txBody>
      </p:sp>
    </p:spTree>
    <p:extLst>
      <p:ext uri="{BB962C8B-B14F-4D97-AF65-F5344CB8AC3E}">
        <p14:creationId xmlns:p14="http://schemas.microsoft.com/office/powerpoint/2010/main" val="2127125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2000" y="544317"/>
            <a:ext cx="7340400" cy="484383"/>
          </a:xfrm>
        </p:spPr>
        <p:txBody>
          <a:bodyPr/>
          <a:lstStyle/>
          <a:p>
            <a:r>
              <a:rPr lang="en-GB" sz="2400" dirty="0"/>
              <a:t>And finally</a:t>
            </a:r>
          </a:p>
        </p:txBody>
      </p:sp>
      <p:sp>
        <p:nvSpPr>
          <p:cNvPr id="4" name="Content Placeholder 3"/>
          <p:cNvSpPr>
            <a:spLocks noGrp="1"/>
          </p:cNvSpPr>
          <p:nvPr>
            <p:ph idx="1"/>
          </p:nvPr>
        </p:nvSpPr>
        <p:spPr/>
        <p:txBody>
          <a:bodyPr/>
          <a:lstStyle/>
          <a:p>
            <a:pPr marL="228600" indent="-228600">
              <a:buFont typeface="+mj-lt"/>
              <a:buAutoNum type="arabicPeriod"/>
            </a:pPr>
            <a:r>
              <a:rPr lang="en-GB" sz="1800" dirty="0"/>
              <a:t>Think about how you are going to do the analysis before you collect the data. Do not end up in the situation of collecting data you can do nothing with, or doesn’t really answer the question you are most interested in. </a:t>
            </a:r>
          </a:p>
          <a:p>
            <a:pPr marL="228600" indent="-228600">
              <a:buFont typeface="+mj-lt"/>
              <a:buAutoNum type="arabicPeriod"/>
            </a:pPr>
            <a:r>
              <a:rPr lang="en-GB" sz="1800" dirty="0"/>
              <a:t>Start with simple analyses. Only move on to some more complicated once you’ve got everything you can out of the simple analysis.</a:t>
            </a:r>
          </a:p>
          <a:p>
            <a:pPr marL="228600" indent="-228600">
              <a:buFont typeface="+mj-lt"/>
              <a:buAutoNum type="arabicPeriod"/>
            </a:pPr>
            <a:r>
              <a:rPr lang="en-GB" sz="1800" dirty="0"/>
              <a:t>If you don’t understand what you’re doing – don’t bother doing it. There’s a lot to be said for ‘quick and dirty’ analyses. </a:t>
            </a:r>
          </a:p>
          <a:p>
            <a:pPr marL="228600" indent="-228600">
              <a:buFont typeface="+mj-lt"/>
              <a:buAutoNum type="arabicPeriod"/>
            </a:pPr>
            <a:r>
              <a:rPr lang="en-GB" sz="1800" dirty="0"/>
              <a:t>Using a stats package will take the grind of doing statistics, and protect you from some errors.</a:t>
            </a:r>
          </a:p>
          <a:p>
            <a:pPr marL="228600" indent="-228600">
              <a:buFont typeface="+mj-lt"/>
              <a:buAutoNum type="arabicPeriod"/>
            </a:pPr>
            <a:r>
              <a:rPr lang="en-GB" sz="1800" dirty="0"/>
              <a:t>Doing a good analysis takes time. A general rule of thumb – expect to take as long analysing data as collecting it.</a:t>
            </a:r>
          </a:p>
          <a:p>
            <a:pPr marL="228600" indent="-228600">
              <a:buFont typeface="+mj-lt"/>
              <a:buAutoNum type="arabicPeriod"/>
            </a:pPr>
            <a:r>
              <a:rPr lang="en-GB" sz="1800" dirty="0"/>
              <a:t>There is help out there. For example the OU’s Stats Advisory Service.</a:t>
            </a:r>
          </a:p>
          <a:p>
            <a:endParaRPr lang="en-GB" sz="1800" dirty="0"/>
          </a:p>
          <a:p>
            <a:pPr marL="228600" indent="-228600">
              <a:buFont typeface="+mj-lt"/>
              <a:buAutoNum type="arabicPeriod"/>
            </a:pPr>
            <a:endParaRPr lang="en-GB" sz="1800" dirty="0"/>
          </a:p>
        </p:txBody>
      </p:sp>
    </p:spTree>
    <p:extLst>
      <p:ext uri="{BB962C8B-B14F-4D97-AF65-F5344CB8AC3E}">
        <p14:creationId xmlns:p14="http://schemas.microsoft.com/office/powerpoint/2010/main" val="1586546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3" name="Title 2"/>
          <p:cNvSpPr>
            <a:spLocks noGrp="1"/>
          </p:cNvSpPr>
          <p:nvPr>
            <p:ph type="ctrTitle"/>
          </p:nvPr>
        </p:nvSpPr>
        <p:spPr>
          <a:xfrm>
            <a:off x="432000" y="544317"/>
            <a:ext cx="2703086" cy="582353"/>
          </a:xfrm>
        </p:spPr>
        <p:txBody>
          <a:bodyPr/>
          <a:lstStyle/>
          <a:p>
            <a:r>
              <a:rPr lang="en-GB" sz="2400" dirty="0"/>
              <a:t>Getting</a:t>
            </a:r>
            <a:r>
              <a:rPr lang="en-GB" dirty="0"/>
              <a:t> </a:t>
            </a:r>
            <a:r>
              <a:rPr lang="en-GB" sz="2400" dirty="0"/>
              <a:t>started</a:t>
            </a:r>
          </a:p>
        </p:txBody>
      </p:sp>
      <p:sp>
        <p:nvSpPr>
          <p:cNvPr id="4" name="Content Placeholder 3"/>
          <p:cNvSpPr>
            <a:spLocks noGrp="1"/>
          </p:cNvSpPr>
          <p:nvPr>
            <p:ph idx="1"/>
          </p:nvPr>
        </p:nvSpPr>
        <p:spPr/>
        <p:txBody>
          <a:bodyPr/>
          <a:lstStyle/>
          <a:p>
            <a:r>
              <a:rPr lang="en-GB" sz="1800" dirty="0"/>
              <a:t>Stages of an analysis….</a:t>
            </a:r>
          </a:p>
          <a:p>
            <a:pPr marL="228600" indent="-228600">
              <a:buFont typeface="+mj-lt"/>
              <a:buAutoNum type="arabicPeriod"/>
            </a:pPr>
            <a:r>
              <a:rPr lang="en-GB" sz="1800" dirty="0"/>
              <a:t>Design of the study</a:t>
            </a:r>
            <a:br>
              <a:rPr lang="en-GB" sz="1800" dirty="0"/>
            </a:br>
            <a:br>
              <a:rPr lang="en-GB" sz="1800" dirty="0"/>
            </a:br>
            <a:endParaRPr lang="en-GB" sz="1800" dirty="0"/>
          </a:p>
          <a:p>
            <a:pPr marL="228600" indent="-228600">
              <a:buFont typeface="+mj-lt"/>
              <a:buAutoNum type="arabicPeriod"/>
            </a:pPr>
            <a:r>
              <a:rPr lang="en-GB" sz="1800" dirty="0"/>
              <a:t>Data cleaning</a:t>
            </a:r>
            <a:br>
              <a:rPr lang="en-GB" sz="1800" dirty="0"/>
            </a:br>
            <a:br>
              <a:rPr lang="en-GB" sz="1800" dirty="0"/>
            </a:br>
            <a:endParaRPr lang="en-GB" sz="1800" dirty="0"/>
          </a:p>
          <a:p>
            <a:pPr marL="228600" indent="-228600">
              <a:buFont typeface="+mj-lt"/>
              <a:buAutoNum type="arabicPeriod"/>
            </a:pPr>
            <a:r>
              <a:rPr lang="en-GB" sz="1800" dirty="0"/>
              <a:t>Getting a feel for your data (exploratory data analysis)</a:t>
            </a:r>
            <a:br>
              <a:rPr lang="en-GB" sz="1800" dirty="0"/>
            </a:br>
            <a:br>
              <a:rPr lang="en-GB" sz="1800" dirty="0"/>
            </a:br>
            <a:endParaRPr lang="en-GB" sz="1800" dirty="0"/>
          </a:p>
          <a:p>
            <a:pPr marL="228600" indent="-228600">
              <a:buFont typeface="+mj-lt"/>
              <a:buAutoNum type="arabicPeriod"/>
            </a:pPr>
            <a:r>
              <a:rPr lang="en-GB" sz="1800" dirty="0"/>
              <a:t>Straightforward inferential analysis</a:t>
            </a:r>
            <a:br>
              <a:rPr lang="en-GB" sz="1800" dirty="0"/>
            </a:br>
            <a:r>
              <a:rPr lang="en-GB" sz="1800" dirty="0" err="1"/>
              <a:t>e.g</a:t>
            </a:r>
            <a:r>
              <a:rPr lang="en-GB" sz="1800" dirty="0"/>
              <a:t> simple hypothesis testing or fitting simple models</a:t>
            </a:r>
            <a:br>
              <a:rPr lang="en-GB" sz="1800" dirty="0"/>
            </a:br>
            <a:br>
              <a:rPr lang="en-GB" sz="1800" dirty="0"/>
            </a:br>
            <a:endParaRPr lang="en-GB" sz="1800" dirty="0"/>
          </a:p>
          <a:p>
            <a:pPr marL="228600" indent="-228600">
              <a:buFont typeface="+mj-lt"/>
              <a:buAutoNum type="arabicPeriod"/>
            </a:pPr>
            <a:r>
              <a:rPr lang="en-GB" sz="1800" dirty="0"/>
              <a:t>More sophisticated analysis</a:t>
            </a:r>
            <a:br>
              <a:rPr lang="en-GB" sz="1800" dirty="0"/>
            </a:br>
            <a:r>
              <a:rPr lang="en-GB" sz="1800" dirty="0"/>
              <a:t>e.g. more complex hypothesis testing or fitting more complicated models</a:t>
            </a:r>
          </a:p>
        </p:txBody>
      </p:sp>
      <p:sp>
        <p:nvSpPr>
          <p:cNvPr id="7" name="TextBox 6"/>
          <p:cNvSpPr txBox="1"/>
          <p:nvPr/>
        </p:nvSpPr>
        <p:spPr>
          <a:xfrm>
            <a:off x="3000054" y="2383604"/>
            <a:ext cx="5383658" cy="379607"/>
          </a:xfrm>
          <a:prstGeom prst="rect">
            <a:avLst/>
          </a:prstGeom>
          <a:noFill/>
        </p:spPr>
        <p:txBody>
          <a:bodyPr wrap="square" rtlCol="0">
            <a:spAutoFit/>
          </a:bodyPr>
          <a:lstStyle/>
          <a:p>
            <a:r>
              <a:rPr lang="en-GB" dirty="0">
                <a:solidFill>
                  <a:schemeClr val="accent2">
                    <a:lumMod val="60000"/>
                    <a:lumOff val="40000"/>
                  </a:schemeClr>
                </a:solidFill>
              </a:rPr>
              <a:t>Actually tend to do at same time as 3.</a:t>
            </a:r>
          </a:p>
        </p:txBody>
      </p:sp>
      <p:grpSp>
        <p:nvGrpSpPr>
          <p:cNvPr id="12" name="Group 11"/>
          <p:cNvGrpSpPr/>
          <p:nvPr/>
        </p:nvGrpSpPr>
        <p:grpSpPr>
          <a:xfrm>
            <a:off x="261758" y="3638276"/>
            <a:ext cx="8147406" cy="384743"/>
            <a:chOff x="261758" y="3638276"/>
            <a:chExt cx="8147406" cy="384743"/>
          </a:xfrm>
        </p:grpSpPr>
        <p:cxnSp>
          <p:nvCxnSpPr>
            <p:cNvPr id="10" name="Straight Connector 9"/>
            <p:cNvCxnSpPr/>
            <p:nvPr/>
          </p:nvCxnSpPr>
          <p:spPr>
            <a:xfrm>
              <a:off x="261758" y="3992197"/>
              <a:ext cx="8147406" cy="30822"/>
            </a:xfrm>
            <a:prstGeom prst="line">
              <a:avLst/>
            </a:prstGeom>
          </p:spPr>
          <p:style>
            <a:lnRef idx="1">
              <a:schemeClr val="accent2"/>
            </a:lnRef>
            <a:fillRef idx="0">
              <a:schemeClr val="accent2"/>
            </a:fillRef>
            <a:effectRef idx="0">
              <a:schemeClr val="accent2"/>
            </a:effectRef>
            <a:fontRef idx="minor">
              <a:schemeClr val="tx1"/>
            </a:fontRef>
          </p:style>
        </p:cxnSp>
        <p:sp>
          <p:nvSpPr>
            <p:cNvPr id="11" name="TextBox 10"/>
            <p:cNvSpPr txBox="1"/>
            <p:nvPr/>
          </p:nvSpPr>
          <p:spPr>
            <a:xfrm>
              <a:off x="6364607" y="3638276"/>
              <a:ext cx="2005677" cy="369332"/>
            </a:xfrm>
            <a:prstGeom prst="rect">
              <a:avLst/>
            </a:prstGeom>
            <a:noFill/>
          </p:spPr>
          <p:txBody>
            <a:bodyPr wrap="none" rtlCol="0">
              <a:spAutoFit/>
            </a:bodyPr>
            <a:lstStyle/>
            <a:p>
              <a:r>
                <a:rPr lang="en-GB" dirty="0">
                  <a:solidFill>
                    <a:schemeClr val="accent2">
                      <a:lumMod val="60000"/>
                      <a:lumOff val="40000"/>
                    </a:schemeClr>
                  </a:solidFill>
                </a:rPr>
                <a:t>Might stop here…</a:t>
              </a:r>
            </a:p>
          </p:txBody>
        </p:sp>
      </p:grpSp>
      <p:grpSp>
        <p:nvGrpSpPr>
          <p:cNvPr id="13" name="Group 12"/>
          <p:cNvGrpSpPr/>
          <p:nvPr/>
        </p:nvGrpSpPr>
        <p:grpSpPr>
          <a:xfrm>
            <a:off x="261758" y="4690301"/>
            <a:ext cx="8147406" cy="384743"/>
            <a:chOff x="261758" y="3638276"/>
            <a:chExt cx="8147406" cy="384743"/>
          </a:xfrm>
        </p:grpSpPr>
        <p:cxnSp>
          <p:nvCxnSpPr>
            <p:cNvPr id="14" name="Straight Connector 13"/>
            <p:cNvCxnSpPr/>
            <p:nvPr/>
          </p:nvCxnSpPr>
          <p:spPr>
            <a:xfrm>
              <a:off x="261758" y="3992197"/>
              <a:ext cx="8147406" cy="30822"/>
            </a:xfrm>
            <a:prstGeom prst="line">
              <a:avLst/>
            </a:prstGeom>
          </p:spPr>
          <p:style>
            <a:lnRef idx="1">
              <a:schemeClr val="accent2"/>
            </a:lnRef>
            <a:fillRef idx="0">
              <a:schemeClr val="accent2"/>
            </a:fillRef>
            <a:effectRef idx="0">
              <a:schemeClr val="accent2"/>
            </a:effectRef>
            <a:fontRef idx="minor">
              <a:schemeClr val="tx1"/>
            </a:fontRef>
          </p:style>
        </p:cxnSp>
        <p:sp>
          <p:nvSpPr>
            <p:cNvPr id="15" name="TextBox 14"/>
            <p:cNvSpPr txBox="1"/>
            <p:nvPr/>
          </p:nvSpPr>
          <p:spPr>
            <a:xfrm>
              <a:off x="6364607" y="3638276"/>
              <a:ext cx="1197764" cy="369332"/>
            </a:xfrm>
            <a:prstGeom prst="rect">
              <a:avLst/>
            </a:prstGeom>
            <a:noFill/>
          </p:spPr>
          <p:txBody>
            <a:bodyPr wrap="none" rtlCol="0">
              <a:spAutoFit/>
            </a:bodyPr>
            <a:lstStyle/>
            <a:p>
              <a:r>
                <a:rPr lang="en-GB" dirty="0">
                  <a:solidFill>
                    <a:schemeClr val="accent2">
                      <a:lumMod val="60000"/>
                      <a:lumOff val="40000"/>
                    </a:schemeClr>
                  </a:solidFill>
                </a:rPr>
                <a:t>Or here…</a:t>
              </a:r>
            </a:p>
          </p:txBody>
        </p:sp>
      </p:grpSp>
    </p:spTree>
    <p:extLst>
      <p:ext uri="{BB962C8B-B14F-4D97-AF65-F5344CB8AC3E}">
        <p14:creationId xmlns:p14="http://schemas.microsoft.com/office/powerpoint/2010/main" val="1944841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dirty="0"/>
          </a:p>
        </p:txBody>
      </p:sp>
      <p:sp>
        <p:nvSpPr>
          <p:cNvPr id="3" name="Title 2"/>
          <p:cNvSpPr>
            <a:spLocks noGrp="1"/>
          </p:cNvSpPr>
          <p:nvPr>
            <p:ph type="ctrTitle"/>
          </p:nvPr>
        </p:nvSpPr>
        <p:spPr>
          <a:xfrm>
            <a:off x="431999" y="544316"/>
            <a:ext cx="6439144" cy="894065"/>
          </a:xfrm>
        </p:spPr>
        <p:txBody>
          <a:bodyPr/>
          <a:lstStyle/>
          <a:p>
            <a:r>
              <a:rPr lang="en-GB" sz="2400" dirty="0"/>
              <a:t>Example – Performance on a  L2 module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2338587"/>
              </p:ext>
            </p:extLst>
          </p:nvPr>
        </p:nvGraphicFramePr>
        <p:xfrm>
          <a:off x="388801" y="1900718"/>
          <a:ext cx="8262935" cy="4572000"/>
        </p:xfrm>
        <a:graphic>
          <a:graphicData uri="http://schemas.openxmlformats.org/drawingml/2006/table">
            <a:tbl>
              <a:tblPr firstRow="1" bandRow="1">
                <a:tableStyleId>{5C22544A-7EE6-4342-B048-85BDC9FD1C3A}</a:tableStyleId>
              </a:tblPr>
              <a:tblGrid>
                <a:gridCol w="1652587">
                  <a:extLst>
                    <a:ext uri="{9D8B030D-6E8A-4147-A177-3AD203B41FA5}">
                      <a16:colId xmlns:a16="http://schemas.microsoft.com/office/drawing/2014/main" val="20000"/>
                    </a:ext>
                  </a:extLst>
                </a:gridCol>
                <a:gridCol w="1652587">
                  <a:extLst>
                    <a:ext uri="{9D8B030D-6E8A-4147-A177-3AD203B41FA5}">
                      <a16:colId xmlns:a16="http://schemas.microsoft.com/office/drawing/2014/main" val="20001"/>
                    </a:ext>
                  </a:extLst>
                </a:gridCol>
                <a:gridCol w="1652587">
                  <a:extLst>
                    <a:ext uri="{9D8B030D-6E8A-4147-A177-3AD203B41FA5}">
                      <a16:colId xmlns:a16="http://schemas.microsoft.com/office/drawing/2014/main" val="20002"/>
                    </a:ext>
                  </a:extLst>
                </a:gridCol>
                <a:gridCol w="1652587">
                  <a:extLst>
                    <a:ext uri="{9D8B030D-6E8A-4147-A177-3AD203B41FA5}">
                      <a16:colId xmlns:a16="http://schemas.microsoft.com/office/drawing/2014/main" val="20003"/>
                    </a:ext>
                  </a:extLst>
                </a:gridCol>
                <a:gridCol w="1652587">
                  <a:extLst>
                    <a:ext uri="{9D8B030D-6E8A-4147-A177-3AD203B41FA5}">
                      <a16:colId xmlns:a16="http://schemas.microsoft.com/office/drawing/2014/main" val="20004"/>
                    </a:ext>
                  </a:extLst>
                </a:gridCol>
              </a:tblGrid>
              <a:tr h="743849">
                <a:tc>
                  <a:txBody>
                    <a:bodyPr/>
                    <a:lstStyle/>
                    <a:p>
                      <a:r>
                        <a:rPr lang="en-GB" dirty="0"/>
                        <a:t>Student</a:t>
                      </a:r>
                    </a:p>
                  </a:txBody>
                  <a:tcPr/>
                </a:tc>
                <a:tc>
                  <a:txBody>
                    <a:bodyPr/>
                    <a:lstStyle/>
                    <a:p>
                      <a:r>
                        <a:rPr lang="en-GB" dirty="0"/>
                        <a:t>Number of OU modules studied</a:t>
                      </a:r>
                    </a:p>
                  </a:txBody>
                  <a:tcPr/>
                </a:tc>
                <a:tc>
                  <a:txBody>
                    <a:bodyPr/>
                    <a:lstStyle/>
                    <a:p>
                      <a:r>
                        <a:rPr lang="en-GB" dirty="0"/>
                        <a:t>Completed a particular L1 module</a:t>
                      </a:r>
                    </a:p>
                  </a:txBody>
                  <a:tcPr/>
                </a:tc>
                <a:tc>
                  <a:txBody>
                    <a:bodyPr/>
                    <a:lstStyle/>
                    <a:p>
                      <a:r>
                        <a:rPr lang="en-GB" dirty="0"/>
                        <a:t>OES</a:t>
                      </a:r>
                      <a:r>
                        <a:rPr lang="en-GB" baseline="0" dirty="0"/>
                        <a:t> on the L1 module</a:t>
                      </a:r>
                      <a:endParaRPr lang="en-GB" dirty="0"/>
                    </a:p>
                  </a:txBody>
                  <a:tcPr/>
                </a:tc>
                <a:tc>
                  <a:txBody>
                    <a:bodyPr/>
                    <a:lstStyle/>
                    <a:p>
                      <a:r>
                        <a:rPr lang="en-GB" dirty="0"/>
                        <a:t>OES</a:t>
                      </a:r>
                      <a:r>
                        <a:rPr lang="en-GB" baseline="0" dirty="0"/>
                        <a:t> on this module</a:t>
                      </a:r>
                      <a:endParaRPr lang="en-GB" dirty="0"/>
                    </a:p>
                  </a:txBody>
                  <a:tcPr/>
                </a:tc>
                <a:extLst>
                  <a:ext uri="{0D108BD9-81ED-4DB2-BD59-A6C34878D82A}">
                    <a16:rowId xmlns:a16="http://schemas.microsoft.com/office/drawing/2014/main" val="10000"/>
                  </a:ext>
                </a:extLst>
              </a:tr>
              <a:tr h="297540">
                <a:tc>
                  <a:txBody>
                    <a:bodyPr/>
                    <a:lstStyle/>
                    <a:p>
                      <a:r>
                        <a:rPr lang="en-GB" dirty="0"/>
                        <a:t>1</a:t>
                      </a:r>
                    </a:p>
                  </a:txBody>
                  <a:tcPr/>
                </a:tc>
                <a:tc>
                  <a:txBody>
                    <a:bodyPr/>
                    <a:lstStyle/>
                    <a:p>
                      <a:r>
                        <a:rPr lang="en-GB" dirty="0"/>
                        <a:t>3</a:t>
                      </a:r>
                    </a:p>
                  </a:txBody>
                  <a:tcPr/>
                </a:tc>
                <a:tc>
                  <a:txBody>
                    <a:bodyPr/>
                    <a:lstStyle/>
                    <a:p>
                      <a:r>
                        <a:rPr lang="en-GB" dirty="0"/>
                        <a:t>Y</a:t>
                      </a:r>
                    </a:p>
                  </a:txBody>
                  <a:tcPr/>
                </a:tc>
                <a:tc>
                  <a:txBody>
                    <a:bodyPr/>
                    <a:lstStyle/>
                    <a:p>
                      <a:r>
                        <a:rPr lang="en-GB" dirty="0"/>
                        <a:t>66</a:t>
                      </a:r>
                    </a:p>
                  </a:txBody>
                  <a:tcPr/>
                </a:tc>
                <a:tc>
                  <a:txBody>
                    <a:bodyPr/>
                    <a:lstStyle/>
                    <a:p>
                      <a:r>
                        <a:rPr lang="en-GB" dirty="0"/>
                        <a:t>80</a:t>
                      </a:r>
                    </a:p>
                  </a:txBody>
                  <a:tcPr/>
                </a:tc>
                <a:extLst>
                  <a:ext uri="{0D108BD9-81ED-4DB2-BD59-A6C34878D82A}">
                    <a16:rowId xmlns:a16="http://schemas.microsoft.com/office/drawing/2014/main" val="10001"/>
                  </a:ext>
                </a:extLst>
              </a:tr>
              <a:tr h="297540">
                <a:tc>
                  <a:txBody>
                    <a:bodyPr/>
                    <a:lstStyle/>
                    <a:p>
                      <a:r>
                        <a:rPr lang="en-GB" dirty="0"/>
                        <a:t>2</a:t>
                      </a:r>
                    </a:p>
                  </a:txBody>
                  <a:tcPr/>
                </a:tc>
                <a:tc>
                  <a:txBody>
                    <a:bodyPr/>
                    <a:lstStyle/>
                    <a:p>
                      <a:r>
                        <a:rPr lang="en-GB" dirty="0"/>
                        <a:t>1</a:t>
                      </a:r>
                    </a:p>
                  </a:txBody>
                  <a:tcPr/>
                </a:tc>
                <a:tc>
                  <a:txBody>
                    <a:bodyPr/>
                    <a:lstStyle/>
                    <a:p>
                      <a:r>
                        <a:rPr lang="en-GB" dirty="0"/>
                        <a:t>N</a:t>
                      </a:r>
                    </a:p>
                  </a:txBody>
                  <a:tcPr/>
                </a:tc>
                <a:tc>
                  <a:txBody>
                    <a:bodyPr/>
                    <a:lstStyle/>
                    <a:p>
                      <a:endParaRPr lang="en-GB"/>
                    </a:p>
                  </a:txBody>
                  <a:tcPr/>
                </a:tc>
                <a:tc>
                  <a:txBody>
                    <a:bodyPr/>
                    <a:lstStyle/>
                    <a:p>
                      <a:r>
                        <a:rPr lang="en-GB" dirty="0"/>
                        <a:t>76</a:t>
                      </a:r>
                    </a:p>
                  </a:txBody>
                  <a:tcPr/>
                </a:tc>
                <a:extLst>
                  <a:ext uri="{0D108BD9-81ED-4DB2-BD59-A6C34878D82A}">
                    <a16:rowId xmlns:a16="http://schemas.microsoft.com/office/drawing/2014/main" val="10002"/>
                  </a:ext>
                </a:extLst>
              </a:tr>
              <a:tr h="297540">
                <a:tc>
                  <a:txBody>
                    <a:bodyPr/>
                    <a:lstStyle/>
                    <a:p>
                      <a:r>
                        <a:rPr lang="en-GB" dirty="0"/>
                        <a:t>3</a:t>
                      </a:r>
                    </a:p>
                  </a:txBody>
                  <a:tcPr/>
                </a:tc>
                <a:tc>
                  <a:txBody>
                    <a:bodyPr/>
                    <a:lstStyle/>
                    <a:p>
                      <a:r>
                        <a:rPr lang="en-GB" dirty="0"/>
                        <a:t>1</a:t>
                      </a:r>
                    </a:p>
                  </a:txBody>
                  <a:tcPr/>
                </a:tc>
                <a:tc>
                  <a:txBody>
                    <a:bodyPr/>
                    <a:lstStyle/>
                    <a:p>
                      <a:r>
                        <a:rPr lang="en-GB" dirty="0"/>
                        <a:t>Y</a:t>
                      </a:r>
                    </a:p>
                  </a:txBody>
                  <a:tcPr/>
                </a:tc>
                <a:tc>
                  <a:txBody>
                    <a:bodyPr/>
                    <a:lstStyle/>
                    <a:p>
                      <a:r>
                        <a:rPr lang="en-GB" dirty="0"/>
                        <a:t>61</a:t>
                      </a:r>
                    </a:p>
                  </a:txBody>
                  <a:tcPr/>
                </a:tc>
                <a:tc>
                  <a:txBody>
                    <a:bodyPr/>
                    <a:lstStyle/>
                    <a:p>
                      <a:r>
                        <a:rPr lang="en-GB" dirty="0"/>
                        <a:t>66</a:t>
                      </a:r>
                    </a:p>
                  </a:txBody>
                  <a:tcPr/>
                </a:tc>
                <a:extLst>
                  <a:ext uri="{0D108BD9-81ED-4DB2-BD59-A6C34878D82A}">
                    <a16:rowId xmlns:a16="http://schemas.microsoft.com/office/drawing/2014/main" val="10003"/>
                  </a:ext>
                </a:extLst>
              </a:tr>
              <a:tr h="297540">
                <a:tc>
                  <a:txBody>
                    <a:bodyPr/>
                    <a:lstStyle/>
                    <a:p>
                      <a:r>
                        <a:rPr lang="en-GB" dirty="0"/>
                        <a:t>4</a:t>
                      </a:r>
                    </a:p>
                  </a:txBody>
                  <a:tcPr/>
                </a:tc>
                <a:tc>
                  <a:txBody>
                    <a:bodyPr/>
                    <a:lstStyle/>
                    <a:p>
                      <a:r>
                        <a:rPr lang="en-GB" dirty="0"/>
                        <a:t>1</a:t>
                      </a:r>
                    </a:p>
                  </a:txBody>
                  <a:tcPr/>
                </a:tc>
                <a:tc>
                  <a:txBody>
                    <a:bodyPr/>
                    <a:lstStyle/>
                    <a:p>
                      <a:r>
                        <a:rPr lang="en-GB" dirty="0"/>
                        <a:t>Y</a:t>
                      </a:r>
                    </a:p>
                  </a:txBody>
                  <a:tcPr/>
                </a:tc>
                <a:tc>
                  <a:txBody>
                    <a:bodyPr/>
                    <a:lstStyle/>
                    <a:p>
                      <a:r>
                        <a:rPr lang="en-GB" dirty="0"/>
                        <a:t>69</a:t>
                      </a:r>
                    </a:p>
                  </a:txBody>
                  <a:tcPr/>
                </a:tc>
                <a:tc>
                  <a:txBody>
                    <a:bodyPr/>
                    <a:lstStyle/>
                    <a:p>
                      <a:r>
                        <a:rPr lang="en-GB" dirty="0"/>
                        <a:t>85</a:t>
                      </a:r>
                    </a:p>
                  </a:txBody>
                  <a:tcPr/>
                </a:tc>
                <a:extLst>
                  <a:ext uri="{0D108BD9-81ED-4DB2-BD59-A6C34878D82A}">
                    <a16:rowId xmlns:a16="http://schemas.microsoft.com/office/drawing/2014/main" val="10004"/>
                  </a:ext>
                </a:extLst>
              </a:tr>
              <a:tr h="297540">
                <a:tc>
                  <a:txBody>
                    <a:bodyPr/>
                    <a:lstStyle/>
                    <a:p>
                      <a:r>
                        <a:rPr lang="en-GB" dirty="0"/>
                        <a:t>5</a:t>
                      </a:r>
                    </a:p>
                  </a:txBody>
                  <a:tcPr/>
                </a:tc>
                <a:tc>
                  <a:txBody>
                    <a:bodyPr/>
                    <a:lstStyle/>
                    <a:p>
                      <a:r>
                        <a:rPr lang="en-GB" dirty="0"/>
                        <a:t>0</a:t>
                      </a:r>
                    </a:p>
                  </a:txBody>
                  <a:tcPr/>
                </a:tc>
                <a:tc>
                  <a:txBody>
                    <a:bodyPr/>
                    <a:lstStyle/>
                    <a:p>
                      <a:r>
                        <a:rPr lang="en-GB" dirty="0"/>
                        <a:t>N</a:t>
                      </a:r>
                    </a:p>
                  </a:txBody>
                  <a:tcPr/>
                </a:tc>
                <a:tc>
                  <a:txBody>
                    <a:bodyPr/>
                    <a:lstStyle/>
                    <a:p>
                      <a:endParaRPr lang="en-GB"/>
                    </a:p>
                  </a:txBody>
                  <a:tcPr/>
                </a:tc>
                <a:tc>
                  <a:txBody>
                    <a:bodyPr/>
                    <a:lstStyle/>
                    <a:p>
                      <a:r>
                        <a:rPr lang="en-GB" dirty="0"/>
                        <a:t>65</a:t>
                      </a:r>
                    </a:p>
                  </a:txBody>
                  <a:tcPr/>
                </a:tc>
                <a:extLst>
                  <a:ext uri="{0D108BD9-81ED-4DB2-BD59-A6C34878D82A}">
                    <a16:rowId xmlns:a16="http://schemas.microsoft.com/office/drawing/2014/main" val="10005"/>
                  </a:ext>
                </a:extLst>
              </a:tr>
              <a:tr h="297540">
                <a:tc>
                  <a:txBody>
                    <a:bodyPr/>
                    <a:lstStyle/>
                    <a:p>
                      <a:r>
                        <a:rPr lang="en-GB" dirty="0"/>
                        <a:t>6</a:t>
                      </a:r>
                    </a:p>
                  </a:txBody>
                  <a:tcPr/>
                </a:tc>
                <a:tc>
                  <a:txBody>
                    <a:bodyPr/>
                    <a:lstStyle/>
                    <a:p>
                      <a:r>
                        <a:rPr lang="en-GB" dirty="0"/>
                        <a:t>0</a:t>
                      </a:r>
                    </a:p>
                  </a:txBody>
                  <a:tcPr/>
                </a:tc>
                <a:tc>
                  <a:txBody>
                    <a:bodyPr/>
                    <a:lstStyle/>
                    <a:p>
                      <a:r>
                        <a:rPr lang="en-GB" dirty="0"/>
                        <a:t>N</a:t>
                      </a:r>
                    </a:p>
                  </a:txBody>
                  <a:tcPr/>
                </a:tc>
                <a:tc>
                  <a:txBody>
                    <a:bodyPr/>
                    <a:lstStyle/>
                    <a:p>
                      <a:endParaRPr lang="en-GB"/>
                    </a:p>
                  </a:txBody>
                  <a:tcPr/>
                </a:tc>
                <a:tc>
                  <a:txBody>
                    <a:bodyPr/>
                    <a:lstStyle/>
                    <a:p>
                      <a:r>
                        <a:rPr lang="en-GB" dirty="0"/>
                        <a:t>49</a:t>
                      </a:r>
                    </a:p>
                  </a:txBody>
                  <a:tcPr/>
                </a:tc>
                <a:extLst>
                  <a:ext uri="{0D108BD9-81ED-4DB2-BD59-A6C34878D82A}">
                    <a16:rowId xmlns:a16="http://schemas.microsoft.com/office/drawing/2014/main" val="10006"/>
                  </a:ext>
                </a:extLst>
              </a:tr>
              <a:tr h="297540">
                <a:tc>
                  <a:txBody>
                    <a:bodyPr/>
                    <a:lstStyle/>
                    <a:p>
                      <a:r>
                        <a:rPr lang="en-GB" dirty="0"/>
                        <a:t>7</a:t>
                      </a:r>
                    </a:p>
                  </a:txBody>
                  <a:tcPr/>
                </a:tc>
                <a:tc>
                  <a:txBody>
                    <a:bodyPr/>
                    <a:lstStyle/>
                    <a:p>
                      <a:r>
                        <a:rPr lang="en-GB" dirty="0"/>
                        <a:t>0</a:t>
                      </a:r>
                    </a:p>
                  </a:txBody>
                  <a:tcPr/>
                </a:tc>
                <a:tc>
                  <a:txBody>
                    <a:bodyPr/>
                    <a:lstStyle/>
                    <a:p>
                      <a:r>
                        <a:rPr lang="en-GB" dirty="0"/>
                        <a:t>N</a:t>
                      </a:r>
                    </a:p>
                  </a:txBody>
                  <a:tcPr/>
                </a:tc>
                <a:tc>
                  <a:txBody>
                    <a:bodyPr/>
                    <a:lstStyle/>
                    <a:p>
                      <a:endParaRPr lang="en-GB"/>
                    </a:p>
                  </a:txBody>
                  <a:tcPr/>
                </a:tc>
                <a:tc>
                  <a:txBody>
                    <a:bodyPr/>
                    <a:lstStyle/>
                    <a:p>
                      <a:r>
                        <a:rPr lang="en-GB" dirty="0"/>
                        <a:t>58</a:t>
                      </a:r>
                    </a:p>
                  </a:txBody>
                  <a:tcPr/>
                </a:tc>
                <a:extLst>
                  <a:ext uri="{0D108BD9-81ED-4DB2-BD59-A6C34878D82A}">
                    <a16:rowId xmlns:a16="http://schemas.microsoft.com/office/drawing/2014/main" val="10007"/>
                  </a:ext>
                </a:extLst>
              </a:tr>
              <a:tr h="297540">
                <a:tc>
                  <a:txBody>
                    <a:bodyPr/>
                    <a:lstStyle/>
                    <a:p>
                      <a:r>
                        <a:rPr lang="en-GB" dirty="0"/>
                        <a:t>8</a:t>
                      </a:r>
                    </a:p>
                  </a:txBody>
                  <a:tcPr/>
                </a:tc>
                <a:tc>
                  <a:txBody>
                    <a:bodyPr/>
                    <a:lstStyle/>
                    <a:p>
                      <a:r>
                        <a:rPr lang="en-GB" dirty="0"/>
                        <a:t>2</a:t>
                      </a:r>
                    </a:p>
                  </a:txBody>
                  <a:tcPr/>
                </a:tc>
                <a:tc>
                  <a:txBody>
                    <a:bodyPr/>
                    <a:lstStyle/>
                    <a:p>
                      <a:r>
                        <a:rPr lang="en-GB" dirty="0"/>
                        <a:t>N</a:t>
                      </a:r>
                    </a:p>
                  </a:txBody>
                  <a:tcPr/>
                </a:tc>
                <a:tc>
                  <a:txBody>
                    <a:bodyPr/>
                    <a:lstStyle/>
                    <a:p>
                      <a:endParaRPr lang="en-GB"/>
                    </a:p>
                  </a:txBody>
                  <a:tcPr/>
                </a:tc>
                <a:tc>
                  <a:txBody>
                    <a:bodyPr/>
                    <a:lstStyle/>
                    <a:p>
                      <a:r>
                        <a:rPr lang="en-GB" dirty="0"/>
                        <a:t>68</a:t>
                      </a:r>
                    </a:p>
                  </a:txBody>
                  <a:tcPr/>
                </a:tc>
                <a:extLst>
                  <a:ext uri="{0D108BD9-81ED-4DB2-BD59-A6C34878D82A}">
                    <a16:rowId xmlns:a16="http://schemas.microsoft.com/office/drawing/2014/main" val="10008"/>
                  </a:ext>
                </a:extLst>
              </a:tr>
              <a:tr h="297540">
                <a:tc>
                  <a:txBody>
                    <a:bodyPr/>
                    <a:lstStyle/>
                    <a:p>
                      <a:r>
                        <a:rPr lang="en-GB" dirty="0"/>
                        <a:t>9</a:t>
                      </a:r>
                    </a:p>
                  </a:txBody>
                  <a:tcPr/>
                </a:tc>
                <a:tc>
                  <a:txBody>
                    <a:bodyPr/>
                    <a:lstStyle/>
                    <a:p>
                      <a:r>
                        <a:rPr lang="en-GB" dirty="0"/>
                        <a:t>3</a:t>
                      </a:r>
                    </a:p>
                  </a:txBody>
                  <a:tcPr/>
                </a:tc>
                <a:tc>
                  <a:txBody>
                    <a:bodyPr/>
                    <a:lstStyle/>
                    <a:p>
                      <a:r>
                        <a:rPr lang="en-GB" dirty="0"/>
                        <a:t>Y</a:t>
                      </a:r>
                    </a:p>
                  </a:txBody>
                  <a:tcPr/>
                </a:tc>
                <a:tc>
                  <a:txBody>
                    <a:bodyPr/>
                    <a:lstStyle/>
                    <a:p>
                      <a:r>
                        <a:rPr lang="en-GB" dirty="0"/>
                        <a:t>59</a:t>
                      </a:r>
                    </a:p>
                  </a:txBody>
                  <a:tcPr/>
                </a:tc>
                <a:tc>
                  <a:txBody>
                    <a:bodyPr/>
                    <a:lstStyle/>
                    <a:p>
                      <a:r>
                        <a:rPr lang="en-GB" dirty="0"/>
                        <a:t>58</a:t>
                      </a:r>
                    </a:p>
                  </a:txBody>
                  <a:tcPr/>
                </a:tc>
                <a:extLst>
                  <a:ext uri="{0D108BD9-81ED-4DB2-BD59-A6C34878D82A}">
                    <a16:rowId xmlns:a16="http://schemas.microsoft.com/office/drawing/2014/main" val="10009"/>
                  </a:ext>
                </a:extLst>
              </a:tr>
              <a:tr h="297540">
                <a:tc>
                  <a:txBody>
                    <a:bodyPr/>
                    <a:lstStyle/>
                    <a:p>
                      <a:r>
                        <a:rPr lang="en-GB" dirty="0"/>
                        <a:t>10</a:t>
                      </a:r>
                    </a:p>
                  </a:txBody>
                  <a:tcPr/>
                </a:tc>
                <a:tc>
                  <a:txBody>
                    <a:bodyPr/>
                    <a:lstStyle/>
                    <a:p>
                      <a:r>
                        <a:rPr lang="en-GB" dirty="0"/>
                        <a:t>4</a:t>
                      </a:r>
                    </a:p>
                  </a:txBody>
                  <a:tcPr/>
                </a:tc>
                <a:tc>
                  <a:txBody>
                    <a:bodyPr/>
                    <a:lstStyle/>
                    <a:p>
                      <a:r>
                        <a:rPr lang="en-GB" dirty="0"/>
                        <a:t>Y</a:t>
                      </a:r>
                    </a:p>
                  </a:txBody>
                  <a:tcPr/>
                </a:tc>
                <a:tc>
                  <a:txBody>
                    <a:bodyPr/>
                    <a:lstStyle/>
                    <a:p>
                      <a:r>
                        <a:rPr lang="en-GB" dirty="0"/>
                        <a:t>55</a:t>
                      </a:r>
                    </a:p>
                  </a:txBody>
                  <a:tcPr/>
                </a:tc>
                <a:tc>
                  <a:txBody>
                    <a:bodyPr/>
                    <a:lstStyle/>
                    <a:p>
                      <a:r>
                        <a:rPr lang="en-GB" dirty="0"/>
                        <a:t>72</a:t>
                      </a:r>
                    </a:p>
                  </a:txBody>
                  <a:tcPr/>
                </a:tc>
                <a:extLst>
                  <a:ext uri="{0D108BD9-81ED-4DB2-BD59-A6C34878D82A}">
                    <a16:rowId xmlns:a16="http://schemas.microsoft.com/office/drawing/2014/main" val="10010"/>
                  </a:ext>
                </a:extLst>
              </a:tr>
            </a:tbl>
          </a:graphicData>
        </a:graphic>
      </p:graphicFrame>
      <p:sp>
        <p:nvSpPr>
          <p:cNvPr id="7" name="TextBox 6"/>
          <p:cNvSpPr txBox="1"/>
          <p:nvPr/>
        </p:nvSpPr>
        <p:spPr>
          <a:xfrm>
            <a:off x="3743011" y="1475778"/>
            <a:ext cx="1351652" cy="369332"/>
          </a:xfrm>
          <a:prstGeom prst="rect">
            <a:avLst/>
          </a:prstGeom>
          <a:noFill/>
        </p:spPr>
        <p:txBody>
          <a:bodyPr wrap="none" rtlCol="0">
            <a:spAutoFit/>
          </a:bodyPr>
          <a:lstStyle/>
          <a:p>
            <a:r>
              <a:rPr lang="en-GB" dirty="0">
                <a:solidFill>
                  <a:schemeClr val="accent2">
                    <a:lumMod val="60000"/>
                    <a:lumOff val="40000"/>
                  </a:schemeClr>
                </a:solidFill>
              </a:rPr>
              <a:t>Categorical</a:t>
            </a:r>
          </a:p>
        </p:txBody>
      </p:sp>
      <p:sp>
        <p:nvSpPr>
          <p:cNvPr id="8" name="TextBox 7"/>
          <p:cNvSpPr txBox="1"/>
          <p:nvPr/>
        </p:nvSpPr>
        <p:spPr>
          <a:xfrm>
            <a:off x="2129051" y="1470841"/>
            <a:ext cx="1031051" cy="369332"/>
          </a:xfrm>
          <a:prstGeom prst="rect">
            <a:avLst/>
          </a:prstGeom>
          <a:noFill/>
        </p:spPr>
        <p:txBody>
          <a:bodyPr wrap="none" rtlCol="0">
            <a:spAutoFit/>
          </a:bodyPr>
          <a:lstStyle/>
          <a:p>
            <a:r>
              <a:rPr lang="en-GB" dirty="0">
                <a:solidFill>
                  <a:schemeClr val="accent2">
                    <a:lumMod val="60000"/>
                    <a:lumOff val="40000"/>
                  </a:schemeClr>
                </a:solidFill>
              </a:rPr>
              <a:t>Discrete</a:t>
            </a:r>
          </a:p>
        </p:txBody>
      </p:sp>
      <p:sp>
        <p:nvSpPr>
          <p:cNvPr id="9" name="TextBox 8"/>
          <p:cNvSpPr txBox="1"/>
          <p:nvPr/>
        </p:nvSpPr>
        <p:spPr>
          <a:xfrm>
            <a:off x="5519491" y="1456157"/>
            <a:ext cx="1351652" cy="369332"/>
          </a:xfrm>
          <a:prstGeom prst="rect">
            <a:avLst/>
          </a:prstGeom>
          <a:noFill/>
        </p:spPr>
        <p:txBody>
          <a:bodyPr wrap="none" rtlCol="0">
            <a:spAutoFit/>
          </a:bodyPr>
          <a:lstStyle/>
          <a:p>
            <a:r>
              <a:rPr lang="en-GB" dirty="0">
                <a:solidFill>
                  <a:schemeClr val="accent2">
                    <a:lumMod val="60000"/>
                    <a:lumOff val="40000"/>
                  </a:schemeClr>
                </a:solidFill>
              </a:rPr>
              <a:t>Continuous</a:t>
            </a:r>
          </a:p>
        </p:txBody>
      </p:sp>
      <p:sp>
        <p:nvSpPr>
          <p:cNvPr id="10" name="TextBox 9"/>
          <p:cNvSpPr txBox="1"/>
          <p:nvPr/>
        </p:nvSpPr>
        <p:spPr>
          <a:xfrm>
            <a:off x="7203054" y="1438381"/>
            <a:ext cx="1351652" cy="369332"/>
          </a:xfrm>
          <a:prstGeom prst="rect">
            <a:avLst/>
          </a:prstGeom>
          <a:noFill/>
        </p:spPr>
        <p:txBody>
          <a:bodyPr wrap="none" rtlCol="0">
            <a:spAutoFit/>
          </a:bodyPr>
          <a:lstStyle/>
          <a:p>
            <a:r>
              <a:rPr lang="en-GB" dirty="0">
                <a:solidFill>
                  <a:schemeClr val="accent2">
                    <a:lumMod val="60000"/>
                    <a:lumOff val="40000"/>
                  </a:schemeClr>
                </a:solidFill>
              </a:rPr>
              <a:t>Continuous</a:t>
            </a:r>
          </a:p>
        </p:txBody>
      </p:sp>
    </p:spTree>
    <p:extLst>
      <p:ext uri="{BB962C8B-B14F-4D97-AF65-F5344CB8AC3E}">
        <p14:creationId xmlns:p14="http://schemas.microsoft.com/office/powerpoint/2010/main" val="2186843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Title 2"/>
          <p:cNvSpPr>
            <a:spLocks noGrp="1"/>
          </p:cNvSpPr>
          <p:nvPr>
            <p:ph type="ctrTitle"/>
          </p:nvPr>
        </p:nvSpPr>
        <p:spPr>
          <a:xfrm>
            <a:off x="432000" y="544317"/>
            <a:ext cx="7374906" cy="469124"/>
          </a:xfrm>
        </p:spPr>
        <p:txBody>
          <a:bodyPr/>
          <a:lstStyle/>
          <a:p>
            <a:r>
              <a:rPr lang="en-GB" sz="2400" dirty="0"/>
              <a:t>Getting a feel for data - graphically</a:t>
            </a:r>
          </a:p>
        </p:txBody>
      </p:sp>
      <p:sp>
        <p:nvSpPr>
          <p:cNvPr id="4" name="Content Placeholder 3"/>
          <p:cNvSpPr>
            <a:spLocks noGrp="1"/>
          </p:cNvSpPr>
          <p:nvPr>
            <p:ph idx="1"/>
          </p:nvPr>
        </p:nvSpPr>
        <p:spPr/>
        <p:txBody>
          <a:bodyPr/>
          <a:lstStyle/>
          <a:p>
            <a:r>
              <a:rPr lang="en-GB" sz="1800" dirty="0"/>
              <a:t>Single variable</a:t>
            </a:r>
          </a:p>
          <a:p>
            <a:r>
              <a:rPr lang="en-GB" sz="1800" dirty="0"/>
              <a:t>Aim: get a feel for the distribution of the points. </a:t>
            </a:r>
          </a:p>
          <a:p>
            <a:pPr marL="171450" indent="-171450">
              <a:buFont typeface="Arial" panose="020B0604020202020204" pitchFamily="34" charset="0"/>
              <a:buChar char="•"/>
            </a:pPr>
            <a:r>
              <a:rPr lang="en-GB" sz="1800" dirty="0"/>
              <a:t>which values are common? </a:t>
            </a:r>
          </a:p>
          <a:p>
            <a:pPr marL="171450" indent="-171450">
              <a:buFont typeface="Arial" panose="020B0604020202020204" pitchFamily="34" charset="0"/>
              <a:buChar char="•"/>
            </a:pPr>
            <a:r>
              <a:rPr lang="en-GB" sz="1800" dirty="0"/>
              <a:t>which are less common </a:t>
            </a:r>
          </a:p>
          <a:p>
            <a:pPr marL="171450" indent="-171450">
              <a:buFont typeface="Arial" panose="020B0604020202020204" pitchFamily="34" charset="0"/>
              <a:buChar char="•"/>
            </a:pPr>
            <a:r>
              <a:rPr lang="en-GB" sz="1800" dirty="0"/>
              <a:t>what is the range of values?</a:t>
            </a:r>
          </a:p>
          <a:p>
            <a:pPr marL="171450" indent="-171450">
              <a:buFont typeface="Arial" panose="020B0604020202020204" pitchFamily="34" charset="0"/>
              <a:buChar char="•"/>
            </a:pPr>
            <a:endParaRPr lang="en-GB" sz="1800" dirty="0"/>
          </a:p>
          <a:p>
            <a:pPr marL="171450" indent="-171450">
              <a:buFont typeface="Arial" panose="020B0604020202020204" pitchFamily="34" charset="0"/>
              <a:buChar char="•"/>
            </a:pPr>
            <a:r>
              <a:rPr lang="en-GB" sz="1800" dirty="0"/>
              <a:t>Examples include</a:t>
            </a:r>
          </a:p>
          <a:p>
            <a:pPr marL="628639" lvl="1" indent="-171450">
              <a:buFont typeface="Arial" panose="020B0604020202020204" pitchFamily="34" charset="0"/>
              <a:buChar char="•"/>
            </a:pPr>
            <a:r>
              <a:rPr lang="en-GB" sz="1800" dirty="0"/>
              <a:t>Bar Charts (For categorical data)</a:t>
            </a:r>
          </a:p>
          <a:p>
            <a:pPr marL="628639" lvl="1" indent="-171450">
              <a:buFont typeface="Arial" panose="020B0604020202020204" pitchFamily="34" charset="0"/>
              <a:buChar char="•"/>
            </a:pPr>
            <a:r>
              <a:rPr lang="en-GB" sz="1800" dirty="0"/>
              <a:t>Pie Charts  (For categorical data)</a:t>
            </a:r>
          </a:p>
          <a:p>
            <a:pPr marL="628639" lvl="1" indent="-171450">
              <a:buFont typeface="Arial" panose="020B0604020202020204" pitchFamily="34" charset="0"/>
              <a:buChar char="•"/>
            </a:pPr>
            <a:r>
              <a:rPr lang="en-GB" sz="1800" dirty="0"/>
              <a:t>Histograms (For continuous and discrete data)</a:t>
            </a:r>
          </a:p>
          <a:p>
            <a:pPr marL="628639" lvl="1" indent="-171450">
              <a:buFont typeface="Arial" panose="020B0604020202020204" pitchFamily="34" charset="0"/>
              <a:buChar char="•"/>
            </a:pPr>
            <a:r>
              <a:rPr lang="en-GB" sz="1800" dirty="0"/>
              <a:t>Boxplots  (For continuous and discrete data)</a:t>
            </a:r>
          </a:p>
        </p:txBody>
      </p:sp>
    </p:spTree>
    <p:extLst>
      <p:ext uri="{BB962C8B-B14F-4D97-AF65-F5344CB8AC3E}">
        <p14:creationId xmlns:p14="http://schemas.microsoft.com/office/powerpoint/2010/main" val="81497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Picture Placeholder 2"/>
          <p:cNvSpPr>
            <a:spLocks noGrp="1"/>
          </p:cNvSpPr>
          <p:nvPr>
            <p:ph type="pic" sz="quarter" idx="14"/>
          </p:nvPr>
        </p:nvSpPr>
        <p:spPr/>
      </p:sp>
      <p:sp>
        <p:nvSpPr>
          <p:cNvPr id="4" name="Text Placeholder 3"/>
          <p:cNvSpPr>
            <a:spLocks noGrp="1"/>
          </p:cNvSpPr>
          <p:nvPr>
            <p:ph type="body" sz="quarter" idx="15"/>
          </p:nvPr>
        </p:nvSpPr>
        <p:spPr/>
        <p:txBody>
          <a:bodyPr/>
          <a:lstStyle/>
          <a:p>
            <a:r>
              <a:rPr lang="en-GB" sz="1800" dirty="0"/>
              <a:t>From the plot…</a:t>
            </a:r>
          </a:p>
          <a:p>
            <a:pPr marL="171450" indent="-171450">
              <a:buFont typeface="Arial" panose="020B0604020202020204" pitchFamily="34" charset="0"/>
              <a:buChar char="•"/>
            </a:pPr>
            <a:r>
              <a:rPr lang="en-GB" sz="1800" dirty="0"/>
              <a:t>Only have ‘yes’s and ‘no’s. (Which would expect.)</a:t>
            </a:r>
          </a:p>
          <a:p>
            <a:pPr marL="171450" indent="-171450">
              <a:buFont typeface="Arial" panose="020B0604020202020204" pitchFamily="34" charset="0"/>
              <a:buChar char="•"/>
            </a:pPr>
            <a:r>
              <a:rPr lang="en-GB" sz="1800" dirty="0"/>
              <a:t>More ‘no’s then ‘yes’s. (In fact about 100 more.)</a:t>
            </a:r>
          </a:p>
        </p:txBody>
      </p:sp>
      <p:sp>
        <p:nvSpPr>
          <p:cNvPr id="5" name="Title 4"/>
          <p:cNvSpPr>
            <a:spLocks noGrp="1"/>
          </p:cNvSpPr>
          <p:nvPr>
            <p:ph type="ctrTitle"/>
          </p:nvPr>
        </p:nvSpPr>
        <p:spPr>
          <a:xfrm>
            <a:off x="432000" y="544317"/>
            <a:ext cx="7374906" cy="469124"/>
          </a:xfrm>
        </p:spPr>
        <p:txBody>
          <a:bodyPr/>
          <a:lstStyle/>
          <a:p>
            <a:r>
              <a:rPr lang="en-GB" sz="2400" dirty="0"/>
              <a:t>A Bar Chart</a:t>
            </a:r>
          </a:p>
        </p:txBody>
      </p:sp>
      <p:graphicFrame>
        <p:nvGraphicFramePr>
          <p:cNvPr id="12" name="Chart 11"/>
          <p:cNvGraphicFramePr/>
          <p:nvPr>
            <p:extLst>
              <p:ext uri="{D42A27DB-BD31-4B8C-83A1-F6EECF244321}">
                <p14:modId xmlns:p14="http://schemas.microsoft.com/office/powerpoint/2010/main" val="2427985275"/>
              </p:ext>
            </p:extLst>
          </p:nvPr>
        </p:nvGraphicFramePr>
        <p:xfrm>
          <a:off x="4558352" y="1397000"/>
          <a:ext cx="3875964" cy="46353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5823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Picture Placeholder 2"/>
          <p:cNvSpPr>
            <a:spLocks noGrp="1"/>
          </p:cNvSpPr>
          <p:nvPr>
            <p:ph type="pic" sz="quarter" idx="14"/>
          </p:nvPr>
        </p:nvSpPr>
        <p:spPr>
          <a:ln>
            <a:solidFill>
              <a:schemeClr val="tx1"/>
            </a:solidFill>
          </a:ln>
        </p:spPr>
      </p:sp>
      <p:sp>
        <p:nvSpPr>
          <p:cNvPr id="4" name="Text Placeholder 3"/>
          <p:cNvSpPr>
            <a:spLocks noGrp="1"/>
          </p:cNvSpPr>
          <p:nvPr>
            <p:ph type="body" sz="quarter" idx="15"/>
          </p:nvPr>
        </p:nvSpPr>
        <p:spPr/>
        <p:txBody>
          <a:bodyPr/>
          <a:lstStyle/>
          <a:p>
            <a:r>
              <a:rPr lang="en-GB" sz="1800" dirty="0"/>
              <a:t>From the plot…</a:t>
            </a:r>
          </a:p>
          <a:p>
            <a:pPr marL="171450" indent="-171450">
              <a:buFont typeface="Arial" panose="020B0604020202020204" pitchFamily="34" charset="0"/>
              <a:buChar char="•"/>
            </a:pPr>
            <a:r>
              <a:rPr lang="en-GB" sz="1800" dirty="0"/>
              <a:t>Number of modules studied previously in this group is between 0 and 4.</a:t>
            </a:r>
          </a:p>
          <a:p>
            <a:pPr marL="171450" indent="-171450">
              <a:buFont typeface="Arial" panose="020B0604020202020204" pitchFamily="34" charset="0"/>
              <a:buChar char="•"/>
            </a:pPr>
            <a:r>
              <a:rPr lang="en-GB" sz="1800" dirty="0"/>
              <a:t>Most common is for one module to have been studied previously</a:t>
            </a:r>
          </a:p>
          <a:p>
            <a:pPr marL="171450" indent="-171450">
              <a:buFont typeface="Arial" panose="020B0604020202020204" pitchFamily="34" charset="0"/>
              <a:buChar char="•"/>
            </a:pPr>
            <a:r>
              <a:rPr lang="en-GB" sz="1800" dirty="0"/>
              <a:t>Next most common (and not much less than the most common) is for no modules to have been studies previously.</a:t>
            </a:r>
          </a:p>
          <a:p>
            <a:pPr marL="171450" indent="-171450">
              <a:buFont typeface="Arial" panose="020B0604020202020204" pitchFamily="34" charset="0"/>
              <a:buChar char="•"/>
            </a:pPr>
            <a:r>
              <a:rPr lang="en-GB" sz="1800" dirty="0"/>
              <a:t>Only a few students had studied 3 or 4 modules previously.</a:t>
            </a:r>
          </a:p>
        </p:txBody>
      </p:sp>
      <p:sp>
        <p:nvSpPr>
          <p:cNvPr id="5" name="Title 4"/>
          <p:cNvSpPr>
            <a:spLocks noGrp="1"/>
          </p:cNvSpPr>
          <p:nvPr>
            <p:ph type="ctrTitle"/>
          </p:nvPr>
        </p:nvSpPr>
        <p:spPr>
          <a:xfrm>
            <a:off x="432000" y="544317"/>
            <a:ext cx="7389386" cy="533369"/>
          </a:xfrm>
        </p:spPr>
        <p:txBody>
          <a:bodyPr/>
          <a:lstStyle/>
          <a:p>
            <a:r>
              <a:rPr lang="en-GB" sz="2400" dirty="0"/>
              <a:t>A histogram</a:t>
            </a:r>
          </a:p>
        </p:txBody>
      </p:sp>
      <p:graphicFrame>
        <p:nvGraphicFramePr>
          <p:cNvPr id="8" name="Chart 7"/>
          <p:cNvGraphicFramePr/>
          <p:nvPr>
            <p:extLst>
              <p:ext uri="{D42A27DB-BD31-4B8C-83A1-F6EECF244321}">
                <p14:modId xmlns:p14="http://schemas.microsoft.com/office/powerpoint/2010/main" val="352012963"/>
              </p:ext>
            </p:extLst>
          </p:nvPr>
        </p:nvGraphicFramePr>
        <p:xfrm>
          <a:off x="4434840" y="1397000"/>
          <a:ext cx="4217254"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6411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pic>
        <p:nvPicPr>
          <p:cNvPr id="6" name="Picture Placeholder 5"/>
          <p:cNvPicPr>
            <a:picLocks noGrp="1" noChangeAspect="1"/>
          </p:cNvPicPr>
          <p:nvPr>
            <p:ph type="pic" sz="quarter" idx="14"/>
          </p:nvPr>
        </p:nvPicPr>
        <p:blipFill>
          <a:blip r:embed="rId3">
            <a:extLst>
              <a:ext uri="{28A0092B-C50C-407E-A947-70E740481C1C}">
                <a14:useLocalDpi xmlns:a14="http://schemas.microsoft.com/office/drawing/2010/main" val="0"/>
              </a:ext>
            </a:extLst>
          </a:blip>
          <a:srcRect t="12907" b="12907"/>
          <a:stretch>
            <a:fillRect/>
          </a:stretch>
        </p:blipFill>
        <p:spPr/>
      </p:pic>
      <p:sp>
        <p:nvSpPr>
          <p:cNvPr id="4" name="Text Placeholder 3"/>
          <p:cNvSpPr>
            <a:spLocks noGrp="1"/>
          </p:cNvSpPr>
          <p:nvPr>
            <p:ph type="body" sz="quarter" idx="15"/>
          </p:nvPr>
        </p:nvSpPr>
        <p:spPr/>
        <p:txBody>
          <a:bodyPr/>
          <a:lstStyle/>
          <a:p>
            <a:r>
              <a:rPr lang="en-GB" sz="1800" dirty="0"/>
              <a:t>From the plot….</a:t>
            </a:r>
          </a:p>
          <a:p>
            <a:pPr marL="171450" indent="-171450">
              <a:buFont typeface="Arial" panose="020B0604020202020204" pitchFamily="34" charset="0"/>
              <a:buChar char="•"/>
            </a:pPr>
            <a:r>
              <a:rPr lang="en-GB" sz="1800" dirty="0"/>
              <a:t>Scores between about 30 and 100.</a:t>
            </a:r>
          </a:p>
          <a:p>
            <a:pPr marL="171450" indent="-171450">
              <a:buFont typeface="Arial" panose="020B0604020202020204" pitchFamily="34" charset="0"/>
              <a:buChar char="•"/>
            </a:pPr>
            <a:r>
              <a:rPr lang="en-GB" sz="1800" dirty="0"/>
              <a:t>Median score just under 70.</a:t>
            </a:r>
          </a:p>
          <a:p>
            <a:pPr marL="171450" indent="-171450">
              <a:buFont typeface="Arial" panose="020B0604020202020204" pitchFamily="34" charset="0"/>
              <a:buChar char="•"/>
            </a:pPr>
            <a:r>
              <a:rPr lang="en-GB" sz="1800" dirty="0"/>
              <a:t>Lower quartile (bottom 25%) at just over 60.</a:t>
            </a:r>
          </a:p>
          <a:p>
            <a:pPr marL="171450" indent="-171450">
              <a:buFont typeface="Arial" panose="020B0604020202020204" pitchFamily="34" charset="0"/>
              <a:buChar char="•"/>
            </a:pPr>
            <a:r>
              <a:rPr lang="en-GB" sz="1800" dirty="0"/>
              <a:t>Upper quartile (upper 25%) at about 75.</a:t>
            </a:r>
          </a:p>
          <a:p>
            <a:pPr marL="171450" indent="-171450">
              <a:buFont typeface="Arial" panose="020B0604020202020204" pitchFamily="34" charset="0"/>
              <a:buChar char="•"/>
            </a:pPr>
            <a:r>
              <a:rPr lang="en-GB" sz="1800" dirty="0"/>
              <a:t>Almost all data between a bit over 40 and about 95.</a:t>
            </a:r>
          </a:p>
          <a:p>
            <a:pPr marL="171450" indent="-171450">
              <a:buFont typeface="Arial" panose="020B0604020202020204" pitchFamily="34" charset="0"/>
              <a:buChar char="•"/>
            </a:pPr>
            <a:r>
              <a:rPr lang="en-GB" sz="1800" dirty="0"/>
              <a:t>Four potential outliers</a:t>
            </a:r>
          </a:p>
        </p:txBody>
      </p:sp>
      <p:sp>
        <p:nvSpPr>
          <p:cNvPr id="5" name="Title 4"/>
          <p:cNvSpPr>
            <a:spLocks noGrp="1"/>
          </p:cNvSpPr>
          <p:nvPr>
            <p:ph type="ctrTitle"/>
          </p:nvPr>
        </p:nvSpPr>
        <p:spPr>
          <a:xfrm>
            <a:off x="431999" y="544317"/>
            <a:ext cx="7422043" cy="500712"/>
          </a:xfrm>
        </p:spPr>
        <p:txBody>
          <a:bodyPr/>
          <a:lstStyle/>
          <a:p>
            <a:r>
              <a:rPr lang="en-GB" sz="2400" dirty="0"/>
              <a:t>A boxplot</a:t>
            </a:r>
          </a:p>
        </p:txBody>
      </p:sp>
    </p:spTree>
    <p:extLst>
      <p:ext uri="{BB962C8B-B14F-4D97-AF65-F5344CB8AC3E}">
        <p14:creationId xmlns:p14="http://schemas.microsoft.com/office/powerpoint/2010/main" val="410476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endParaRPr lang="en-GB"/>
          </a:p>
        </p:txBody>
      </p:sp>
      <p:sp>
        <p:nvSpPr>
          <p:cNvPr id="3" name="Picture Placeholder 2"/>
          <p:cNvSpPr>
            <a:spLocks noGrp="1"/>
          </p:cNvSpPr>
          <p:nvPr>
            <p:ph type="pic" sz="quarter" idx="14"/>
          </p:nvPr>
        </p:nvSpPr>
        <p:spPr/>
      </p:sp>
      <p:sp>
        <p:nvSpPr>
          <p:cNvPr id="4" name="Text Placeholder 3"/>
          <p:cNvSpPr>
            <a:spLocks noGrp="1"/>
          </p:cNvSpPr>
          <p:nvPr>
            <p:ph type="body" sz="quarter" idx="15"/>
          </p:nvPr>
        </p:nvSpPr>
        <p:spPr/>
        <p:txBody>
          <a:bodyPr/>
          <a:lstStyle/>
          <a:p>
            <a:r>
              <a:rPr lang="en-GB" sz="1800" dirty="0"/>
              <a:t>From the plot</a:t>
            </a:r>
          </a:p>
          <a:p>
            <a:endParaRPr lang="en-GB" dirty="0"/>
          </a:p>
          <a:p>
            <a:pPr marL="171450" indent="-171450">
              <a:buFont typeface="Arial" panose="020B0604020202020204" pitchFamily="34" charset="0"/>
              <a:buChar char="•"/>
            </a:pPr>
            <a:r>
              <a:rPr lang="en-GB" sz="1800" dirty="0"/>
              <a:t>Lots of really low scores. (Actually happened to be all -1s.)</a:t>
            </a:r>
          </a:p>
          <a:p>
            <a:pPr marL="171450" indent="-171450">
              <a:buFont typeface="Arial" panose="020B0604020202020204" pitchFamily="34" charset="0"/>
              <a:buChar char="•"/>
            </a:pPr>
            <a:r>
              <a:rPr lang="en-GB" sz="1800" dirty="0"/>
              <a:t>The other scores range from 30 to 90.</a:t>
            </a:r>
          </a:p>
          <a:p>
            <a:pPr marL="171450" indent="-171450">
              <a:buFont typeface="Arial" panose="020B0604020202020204" pitchFamily="34" charset="0"/>
              <a:buChar char="•"/>
            </a:pPr>
            <a:r>
              <a:rPr lang="en-GB" sz="1800" dirty="0"/>
              <a:t>The most common other score is 60-70.</a:t>
            </a:r>
          </a:p>
          <a:p>
            <a:pPr marL="171450" indent="-171450">
              <a:buFont typeface="Arial" panose="020B0604020202020204" pitchFamily="34" charset="0"/>
              <a:buChar char="•"/>
            </a:pPr>
            <a:r>
              <a:rPr lang="en-GB" sz="1800" dirty="0"/>
              <a:t>Not many fails (&lt;40).</a:t>
            </a:r>
          </a:p>
        </p:txBody>
      </p:sp>
      <p:sp>
        <p:nvSpPr>
          <p:cNvPr id="5" name="Title 4"/>
          <p:cNvSpPr>
            <a:spLocks noGrp="1"/>
          </p:cNvSpPr>
          <p:nvPr>
            <p:ph type="ctrTitle"/>
          </p:nvPr>
        </p:nvSpPr>
        <p:spPr>
          <a:xfrm>
            <a:off x="432000" y="544317"/>
            <a:ext cx="7520014" cy="549697"/>
          </a:xfrm>
        </p:spPr>
        <p:txBody>
          <a:bodyPr/>
          <a:lstStyle/>
          <a:p>
            <a:r>
              <a:rPr lang="en-GB" sz="2400" dirty="0"/>
              <a:t>Another histogram</a:t>
            </a:r>
          </a:p>
        </p:txBody>
      </p:sp>
      <p:graphicFrame>
        <p:nvGraphicFramePr>
          <p:cNvPr id="8" name="Chart 7"/>
          <p:cNvGraphicFramePr/>
          <p:nvPr>
            <p:extLst>
              <p:ext uri="{D42A27DB-BD31-4B8C-83A1-F6EECF244321}">
                <p14:modId xmlns:p14="http://schemas.microsoft.com/office/powerpoint/2010/main" val="1345533770"/>
              </p:ext>
            </p:extLst>
          </p:nvPr>
        </p:nvGraphicFramePr>
        <p:xfrm>
          <a:off x="4434840" y="1396999"/>
          <a:ext cx="4217254" cy="496796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79064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theme/theme1.xml><?xml version="1.0" encoding="utf-8"?>
<a:theme xmlns:a="http://schemas.openxmlformats.org/drawingml/2006/main" name="OU Title">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STANDARD.potx" id="{2DA0E078-245D-4E9B-8A12-43E4C56B78FB}" vid="{76723E47-52BB-4FAA-A05C-2DF49523D5BE}"/>
    </a:ext>
  </a:extLst>
</a:theme>
</file>

<file path=ppt/theme/theme2.xml><?xml version="1.0" encoding="utf-8"?>
<a:theme xmlns:a="http://schemas.openxmlformats.org/drawingml/2006/main" name="OU Section">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STANDARD.potx" id="{2DA0E078-245D-4E9B-8A12-43E4C56B78FB}" vid="{FAE18331-D8CD-423A-9602-E45A08067BF7}"/>
    </a:ext>
  </a:extLst>
</a:theme>
</file>

<file path=ppt/theme/theme3.xml><?xml version="1.0" encoding="utf-8"?>
<a:theme xmlns:a="http://schemas.openxmlformats.org/drawingml/2006/main" name="OU Layout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STANDARD.potx" id="{2DA0E078-245D-4E9B-8A12-43E4C56B78FB}" vid="{E71F6A81-7D12-4207-BA77-D48B227BF69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OU_STANDARD</Template>
  <TotalTime>2181</TotalTime>
  <Words>1659</Words>
  <Application>Microsoft Office PowerPoint</Application>
  <PresentationFormat>On-screen Show (4:3)</PresentationFormat>
  <Paragraphs>261</Paragraphs>
  <Slides>24</Slides>
  <Notes>24</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24</vt:i4>
      </vt:variant>
    </vt:vector>
  </HeadingPairs>
  <TitlesOfParts>
    <vt:vector size="29" baseType="lpstr">
      <vt:lpstr>Arial</vt:lpstr>
      <vt:lpstr>Calibri</vt:lpstr>
      <vt:lpstr>OU Title</vt:lpstr>
      <vt:lpstr>OU Section</vt:lpstr>
      <vt:lpstr>OU Layouts</vt:lpstr>
      <vt:lpstr>Quantitative methods for scholarship projects</vt:lpstr>
      <vt:lpstr>A few quick questions… </vt:lpstr>
      <vt:lpstr>Getting started</vt:lpstr>
      <vt:lpstr>Example – Performance on a  L2 module</vt:lpstr>
      <vt:lpstr>Getting a feel for data - graphically</vt:lpstr>
      <vt:lpstr>A Bar Chart</vt:lpstr>
      <vt:lpstr>A histogram</vt:lpstr>
      <vt:lpstr>A boxplot</vt:lpstr>
      <vt:lpstr>Another histogram</vt:lpstr>
      <vt:lpstr>More  boxplots</vt:lpstr>
      <vt:lpstr>A scatterplot</vt:lpstr>
      <vt:lpstr>Numerical summaries - Location</vt:lpstr>
      <vt:lpstr>Numerical summaries - Spread</vt:lpstr>
      <vt:lpstr>Hypothesis testing</vt:lpstr>
      <vt:lpstr>Example</vt:lpstr>
      <vt:lpstr>Distribution of the test statistic</vt:lpstr>
      <vt:lpstr>Distribution of the test statistic</vt:lpstr>
      <vt:lpstr>Distribution of the test statistic</vt:lpstr>
      <vt:lpstr>General points  about hypothesis testing</vt:lpstr>
      <vt:lpstr>Estimation</vt:lpstr>
      <vt:lpstr>Fitting models</vt:lpstr>
      <vt:lpstr>Example</vt:lpstr>
      <vt:lpstr>Modelling - things to bear in mind</vt:lpstr>
      <vt:lpstr>And finally</vt:lpstr>
    </vt:vector>
  </TitlesOfParts>
  <Company>The Open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Vines</dc:creator>
  <cp:lastModifiedBy>Diane.Ford</cp:lastModifiedBy>
  <cp:revision>101</cp:revision>
  <cp:lastPrinted>2019-06-11T13:05:19Z</cp:lastPrinted>
  <dcterms:created xsi:type="dcterms:W3CDTF">2019-05-30T10:17:34Z</dcterms:created>
  <dcterms:modified xsi:type="dcterms:W3CDTF">2021-05-18T12:56:34Z</dcterms:modified>
</cp:coreProperties>
</file>