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4" r:id="rId6"/>
  </p:sldMasterIdLst>
  <p:notesMasterIdLst>
    <p:notesMasterId r:id="rId28"/>
  </p:notesMasterIdLst>
  <p:sldIdLst>
    <p:sldId id="258" r:id="rId7"/>
    <p:sldId id="365" r:id="rId8"/>
    <p:sldId id="367" r:id="rId9"/>
    <p:sldId id="369" r:id="rId10"/>
    <p:sldId id="368" r:id="rId11"/>
    <p:sldId id="370" r:id="rId12"/>
    <p:sldId id="358" r:id="rId13"/>
    <p:sldId id="359" r:id="rId14"/>
    <p:sldId id="360" r:id="rId15"/>
    <p:sldId id="361" r:id="rId16"/>
    <p:sldId id="362" r:id="rId17"/>
    <p:sldId id="364" r:id="rId18"/>
    <p:sldId id="316" r:id="rId19"/>
    <p:sldId id="322" r:id="rId20"/>
    <p:sldId id="376" r:id="rId21"/>
    <p:sldId id="378" r:id="rId22"/>
    <p:sldId id="380" r:id="rId23"/>
    <p:sldId id="382" r:id="rId24"/>
    <p:sldId id="383" r:id="rId25"/>
    <p:sldId id="379" r:id="rId26"/>
    <p:sldId id="31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E3DEC1-7451-44F1-8AA5-3DA3B1F39E79}" v="30" dt="2025-11-24T11:15:37.328"/>
    <p1510:client id="{A010CBDF-9724-4726-B11C-0415CBD44ED1}" v="43" dt="2025-11-24T11:56:39.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857" autoAdjust="0"/>
    <p:restoredTop sz="94484" autoAdjust="0"/>
  </p:normalViewPr>
  <p:slideViewPr>
    <p:cSldViewPr snapToGrid="0">
      <p:cViewPr varScale="1">
        <p:scale>
          <a:sx n="78" d="100"/>
          <a:sy n="78" d="100"/>
        </p:scale>
        <p:origin x="56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openuniv.sharepoint.com/sites/eSTEeMStaffDevelopmentProject/Shared%20Documents/General/Questionnaire/Analysis%20with%20graph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h8337\Work%20Folders\Documents\Scholarship\eSTEeM%202024\Analysis%20with%20graph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openuniv.sharepoint.com/sites/eSTEeMStaffDevelopmentProject/Shared%20Documents/General/Questionnaire/Analysis%20with%20graph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GB" sz="2400"/>
              <a:t>TM256-B student </a:t>
            </a:r>
            <a:r>
              <a:rPr lang="en-GB" sz="2400" baseline="0"/>
              <a:t>recruitment</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0.14725387761898798"/>
          <c:y val="0.18096207498484981"/>
          <c:w val="0.846053694599601"/>
          <c:h val="0.70355083990133049"/>
        </c:manualLayout>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Sheet1!$F$6:$I$6</c:f>
              <c:numCache>
                <c:formatCode>General</c:formatCode>
                <c:ptCount val="4"/>
                <c:pt idx="0">
                  <c:v>2022</c:v>
                </c:pt>
                <c:pt idx="1">
                  <c:v>2023</c:v>
                </c:pt>
                <c:pt idx="2">
                  <c:v>2024</c:v>
                </c:pt>
                <c:pt idx="3">
                  <c:v>2025</c:v>
                </c:pt>
              </c:numCache>
            </c:numRef>
          </c:cat>
          <c:val>
            <c:numRef>
              <c:f>Sheet1!$F$7:$I$7</c:f>
              <c:numCache>
                <c:formatCode>General</c:formatCode>
                <c:ptCount val="4"/>
                <c:pt idx="0">
                  <c:v>600</c:v>
                </c:pt>
                <c:pt idx="1">
                  <c:v>875</c:v>
                </c:pt>
                <c:pt idx="2">
                  <c:v>970</c:v>
                </c:pt>
                <c:pt idx="3">
                  <c:v>910</c:v>
                </c:pt>
              </c:numCache>
            </c:numRef>
          </c:val>
          <c:extLst>
            <c:ext xmlns:c16="http://schemas.microsoft.com/office/drawing/2014/chart" uri="{C3380CC4-5D6E-409C-BE32-E72D297353CC}">
              <c16:uniqueId val="{00000000-3B5B-4FE5-99A3-F245C5EFF7E7}"/>
            </c:ext>
          </c:extLst>
        </c:ser>
        <c:dLbls>
          <c:showLegendKey val="0"/>
          <c:showVal val="0"/>
          <c:showCatName val="0"/>
          <c:showSerName val="0"/>
          <c:showPercent val="0"/>
          <c:showBubbleSize val="0"/>
        </c:dLbls>
        <c:gapWidth val="100"/>
        <c:overlap val="-24"/>
        <c:axId val="401449384"/>
        <c:axId val="401452624"/>
      </c:barChart>
      <c:catAx>
        <c:axId val="40144938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crossAx val="401452624"/>
        <c:crosses val="autoZero"/>
        <c:auto val="1"/>
        <c:lblAlgn val="ctr"/>
        <c:lblOffset val="100"/>
        <c:noMultiLvlLbl val="0"/>
      </c:catAx>
      <c:valAx>
        <c:axId val="40145262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lt1">
                    <a:lumMod val="85000"/>
                  </a:schemeClr>
                </a:solidFill>
                <a:latin typeface="+mn-lt"/>
                <a:ea typeface="+mn-ea"/>
                <a:cs typeface="+mn-cs"/>
              </a:defRPr>
            </a:pPr>
            <a:endParaRPr lang="en-US"/>
          </a:p>
        </c:txPr>
        <c:crossAx val="40144938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000" noProof="0" dirty="0"/>
              <a:t>Positive influences (Influenced or Highly Influenced choice</a:t>
            </a:r>
            <a:r>
              <a:rPr lang="en-GB" sz="1200" noProof="0"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C8E-4AA3-BBA1-9BA40848C3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C8E-4AA3-BBA1-9BA40848C3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C8E-4AA3-BBA1-9BA40848C3E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C8E-4AA3-BBA1-9BA40848C3E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C8E-4AA3-BBA1-9BA40848C3E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C8E-4AA3-BBA1-9BA40848C3E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'[Analysis with graphs.xlsx]Yes CPD'!$G$47:$L$47</c:f>
              <c:strCache>
                <c:ptCount val="6"/>
                <c:pt idx="0">
                  <c:v>Module Specific CPD</c:v>
                </c:pt>
                <c:pt idx="1">
                  <c:v>Sponsorship (payment)</c:v>
                </c:pt>
                <c:pt idx="2">
                  <c:v>Tutor forum TM359</c:v>
                </c:pt>
                <c:pt idx="3">
                  <c:v>Tutor forum TM256</c:v>
                </c:pt>
                <c:pt idx="4">
                  <c:v>Vendor - Cisco</c:v>
                </c:pt>
                <c:pt idx="5">
                  <c:v>Vendor - CEH</c:v>
                </c:pt>
              </c:strCache>
            </c:strRef>
          </c:cat>
          <c:val>
            <c:numRef>
              <c:f>'[Analysis with graphs.xlsx]Yes CPD'!$G$48:$L$48</c:f>
              <c:numCache>
                <c:formatCode>General</c:formatCode>
                <c:ptCount val="6"/>
                <c:pt idx="0">
                  <c:v>25</c:v>
                </c:pt>
                <c:pt idx="1">
                  <c:v>13</c:v>
                </c:pt>
                <c:pt idx="2">
                  <c:v>6</c:v>
                </c:pt>
                <c:pt idx="3">
                  <c:v>2</c:v>
                </c:pt>
                <c:pt idx="4">
                  <c:v>14</c:v>
                </c:pt>
                <c:pt idx="5">
                  <c:v>12</c:v>
                </c:pt>
              </c:numCache>
            </c:numRef>
          </c:val>
          <c:extLst>
            <c:ext xmlns:c16="http://schemas.microsoft.com/office/drawing/2014/chart" uri="{C3380CC4-5D6E-409C-BE32-E72D297353CC}">
              <c16:uniqueId val="{0000000C-5C8E-4AA3-BBA1-9BA40848C3E0}"/>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8.6139742900547461E-2"/>
          <c:y val="0.86531789981044493"/>
          <c:w val="0.86830037216000822"/>
          <c:h val="0.1189082597997053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'Yes CPD'!$O$46</c:f>
              <c:strCache>
                <c:ptCount val="1"/>
                <c:pt idx="0">
                  <c:v>Would be willing to do CPD in own time?</c:v>
                </c:pt>
              </c:strCache>
            </c:strRef>
          </c:tx>
          <c:dPt>
            <c:idx val="0"/>
            <c:bubble3D val="0"/>
            <c:explosion val="11"/>
            <c:spPr>
              <a:solidFill>
                <a:schemeClr val="accent1"/>
              </a:solidFill>
              <a:ln w="19050">
                <a:solidFill>
                  <a:schemeClr val="lt1"/>
                </a:solidFill>
              </a:ln>
              <a:effectLst/>
            </c:spPr>
            <c:extLst>
              <c:ext xmlns:c16="http://schemas.microsoft.com/office/drawing/2014/chart" uri="{C3380CC4-5D6E-409C-BE32-E72D297353CC}">
                <c16:uniqueId val="{00000001-DEBB-48E7-A80F-E4F5F25BABB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BB-48E7-A80F-E4F5F25BABB9}"/>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'Yes CPD'!$P$45:$Q$45</c:f>
              <c:strCache>
                <c:ptCount val="2"/>
                <c:pt idx="0">
                  <c:v>yes</c:v>
                </c:pt>
                <c:pt idx="1">
                  <c:v>no</c:v>
                </c:pt>
              </c:strCache>
            </c:strRef>
          </c:cat>
          <c:val>
            <c:numRef>
              <c:f>'Yes CPD'!$P$46:$Q$46</c:f>
              <c:numCache>
                <c:formatCode>General</c:formatCode>
                <c:ptCount val="2"/>
                <c:pt idx="0">
                  <c:v>26</c:v>
                </c:pt>
                <c:pt idx="1">
                  <c:v>9</c:v>
                </c:pt>
              </c:numCache>
            </c:numRef>
          </c:val>
          <c:extLst>
            <c:ext xmlns:c16="http://schemas.microsoft.com/office/drawing/2014/chart" uri="{C3380CC4-5D6E-409C-BE32-E72D297353CC}">
              <c16:uniqueId val="{00000004-DEBB-48E7-A80F-E4F5F25BABB9}"/>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20627510287731"/>
          <c:y val="0.26020760066278381"/>
          <c:w val="0.40287467191601051"/>
          <c:h val="0.671457786526684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D57-4CE8-8A29-A65B6B815392}"/>
              </c:ext>
            </c:extLst>
          </c:dPt>
          <c:dPt>
            <c:idx val="1"/>
            <c:bubble3D val="0"/>
            <c:explosion val="19"/>
            <c:spPr>
              <a:solidFill>
                <a:schemeClr val="accent2"/>
              </a:solidFill>
              <a:ln w="19050">
                <a:solidFill>
                  <a:schemeClr val="lt1"/>
                </a:solidFill>
              </a:ln>
              <a:effectLst/>
            </c:spPr>
            <c:extLst>
              <c:ext xmlns:c16="http://schemas.microsoft.com/office/drawing/2014/chart" uri="{C3380CC4-5D6E-409C-BE32-E72D297353CC}">
                <c16:uniqueId val="{00000003-AD57-4CE8-8A29-A65B6B815392}"/>
              </c:ext>
            </c:extLst>
          </c:dPt>
          <c:dLbls>
            <c:spPr>
              <a:solidFill>
                <a:srgbClr val="FFFFFF"/>
              </a:solidFill>
              <a:ln>
                <a:solidFill>
                  <a:srgbClr val="060645">
                    <a:lumMod val="25000"/>
                    <a:lumOff val="75000"/>
                  </a:srgbClr>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'[Analysis with graphs.xlsx]Yes CPD'!$AE$39:$AF$39</c:f>
              <c:strCache>
                <c:ptCount val="2"/>
                <c:pt idx="0">
                  <c:v>No</c:v>
                </c:pt>
                <c:pt idx="1">
                  <c:v>Yes</c:v>
                </c:pt>
              </c:strCache>
            </c:strRef>
          </c:cat>
          <c:val>
            <c:numRef>
              <c:f>'[Analysis with graphs.xlsx]Yes CPD'!$AE$40:$AF$40</c:f>
              <c:numCache>
                <c:formatCode>General</c:formatCode>
                <c:ptCount val="2"/>
                <c:pt idx="0">
                  <c:v>23</c:v>
                </c:pt>
                <c:pt idx="1">
                  <c:v>12</c:v>
                </c:pt>
              </c:numCache>
            </c:numRef>
          </c:val>
          <c:extLst>
            <c:ext xmlns:c16="http://schemas.microsoft.com/office/drawing/2014/chart" uri="{C3380CC4-5D6E-409C-BE32-E72D297353CC}">
              <c16:uniqueId val="{00000004-AD57-4CE8-8A29-A65B6B815392}"/>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33801840558838647"/>
          <c:y val="0.91444814026658927"/>
          <c:w val="0.22999430548536587"/>
          <c:h val="7.090567888363810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6FBDA-C122-44E1-B551-04421A34FC99}" type="datetimeFigureOut">
              <a:rPr lang="en-GB" smtClean="0"/>
              <a:t>24/11/2025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35577-1027-404A-AD5B-66D255CF4153}" type="slidenum">
              <a:rPr lang="en-GB" smtClean="0"/>
              <a:t>‹#›</a:t>
            </a:fld>
            <a:endParaRPr lang="en-GB"/>
          </a:p>
        </p:txBody>
      </p:sp>
    </p:spTree>
    <p:extLst>
      <p:ext uri="{BB962C8B-B14F-4D97-AF65-F5344CB8AC3E}">
        <p14:creationId xmlns:p14="http://schemas.microsoft.com/office/powerpoint/2010/main" val="399953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1C14D88-ED4B-4771-83ED-C490A57B3EAB}" type="slidenum">
              <a:rPr lang="en-GB" smtClean="0"/>
              <a:t>2</a:t>
            </a:fld>
            <a:endParaRPr lang="en-GB"/>
          </a:p>
        </p:txBody>
      </p:sp>
    </p:spTree>
    <p:extLst>
      <p:ext uri="{BB962C8B-B14F-4D97-AF65-F5344CB8AC3E}">
        <p14:creationId xmlns:p14="http://schemas.microsoft.com/office/powerpoint/2010/main" val="3737724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Building on the experience with the Cyber modules, we wanted to </a:t>
            </a:r>
            <a:r>
              <a:rPr lang="en-GB" sz="1200" b="1" dirty="0"/>
              <a:t>develop the confidence </a:t>
            </a:r>
            <a:r>
              <a:rPr lang="en-GB" sz="1200" dirty="0"/>
              <a:t>of tutors, so they would apply to tutor on the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 was presented with an opportunity to develop the pool of potential M269 tutors as well as support existing tutors in a similar way, however there was no existing vendor specific materials other than the module itself.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videos, created by 7 different M269 tutors, are 30-60 minute videos summarising each topic in enough detail to become reasonably familiar.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a:t>
            </a:r>
            <a:r>
              <a:rPr lang="en-GB" sz="1200" dirty="0" err="1"/>
              <a:t>iCMAs</a:t>
            </a:r>
            <a:r>
              <a:rPr lang="en-GB" sz="1200" dirty="0"/>
              <a:t> are practice questions to give real examples of the theory.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943648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https://thelearningcentre.learningpool.com/course/view.php?id=6601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Learning Centre contains our mandatory and compliance training as well as other development courses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experience of offering vendor specific and bespoke CPD has led to the development of the following resources for tutors who are wanting to upskill for academic currency, professional development or personal development.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799039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https://thelearningcentre.learningpool.com/totara/dashboard/index.php?id=189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Cisco links will all self-enrolment at any time. The courses include certificates of completion. Thank you to Andrew Smith &amp; the OU Cisco academy team for facilitating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Amazon AWS courses will require manual enrolment currently – there will be a sign-up form to participate. Thank you to </a:t>
            </a:r>
            <a:r>
              <a:rPr lang="en-GB" sz="1200" dirty="0" err="1"/>
              <a:t>Amel</a:t>
            </a:r>
            <a:r>
              <a:rPr lang="en-GB" sz="1200" dirty="0"/>
              <a:t> </a:t>
            </a:r>
            <a:r>
              <a:rPr lang="en-GB" sz="1200" dirty="0" err="1"/>
              <a:t>Bannaceur</a:t>
            </a:r>
            <a:r>
              <a:rPr lang="en-GB" sz="1200" dirty="0"/>
              <a:t> for facilitating access to AWS.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As well as the existing M269 CPD, we are developing plans to produce CPD for specific modules (perhaps for the new AI curriculum) and discipline areas such as post-graduate tutoring or project supervision…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485352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684021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1252378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CPD dashboard is the result of the evaluation that we have done regarding our specialist recruitment activities over the past few years.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304625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944968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4117485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DSIT: Department of Science, Innovation and Technology</a:t>
            </a:r>
          </a:p>
        </p:txBody>
      </p:sp>
      <p:sp>
        <p:nvSpPr>
          <p:cNvPr id="4" name="Slide Number Placeholder 3"/>
          <p:cNvSpPr>
            <a:spLocks noGrp="1"/>
          </p:cNvSpPr>
          <p:nvPr>
            <p:ph type="sldNum" sz="quarter" idx="5"/>
          </p:nvPr>
        </p:nvSpPr>
        <p:spPr/>
        <p:txBody>
          <a:bodyPr/>
          <a:lstStyle/>
          <a:p>
            <a:fld id="{29D35577-1027-404A-AD5B-66D255CF4153}" type="slidenum">
              <a:rPr lang="en-GB" smtClean="0"/>
              <a:t>3</a:t>
            </a:fld>
            <a:endParaRPr lang="en-GB"/>
          </a:p>
        </p:txBody>
      </p:sp>
    </p:spTree>
    <p:extLst>
      <p:ext uri="{BB962C8B-B14F-4D97-AF65-F5344CB8AC3E}">
        <p14:creationId xmlns:p14="http://schemas.microsoft.com/office/powerpoint/2010/main" val="3017154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approached tutors who had participated in either Cyber Essentials CPD or Certified Ethical Hacker CPD.</a:t>
            </a:r>
          </a:p>
          <a:p>
            <a:r>
              <a:rPr lang="en-GB" dirty="0"/>
              <a:t>We also included current TM256 &amp; TM359 tutors who may not have participated in either CPD offer.</a:t>
            </a:r>
          </a:p>
          <a:p>
            <a:endParaRPr lang="en-GB" dirty="0"/>
          </a:p>
          <a:p>
            <a:r>
              <a:rPr lang="en-GB" dirty="0"/>
              <a:t>Participation was high possibly because the way the survey invitation was framed – it was a chance to have input on the potential future offers of CPD</a:t>
            </a:r>
          </a:p>
          <a:p>
            <a:endParaRPr lang="en-GB" dirty="0"/>
          </a:p>
          <a:p>
            <a:r>
              <a:rPr lang="en-GB" dirty="0"/>
              <a:t>Groups - We had responses from tutors who had participated in sponsored CPD and non-sponsored CPD. We also had responses from tutors who did not participate in the CPD, but they were current TM256 or TM359 tutors.</a:t>
            </a:r>
          </a:p>
          <a:p>
            <a:endParaRPr lang="en-GB" dirty="0"/>
          </a:p>
          <a:p>
            <a:r>
              <a:rPr lang="en-GB" dirty="0"/>
              <a:t>The question types gave us a rich set of data – we were able to gain tutor perceptions and confidence in the different blocks within each module (TM256 &amp; TM359).</a:t>
            </a:r>
          </a:p>
        </p:txBody>
      </p:sp>
      <p:sp>
        <p:nvSpPr>
          <p:cNvPr id="4" name="Slide Number Placeholder 3"/>
          <p:cNvSpPr>
            <a:spLocks noGrp="1"/>
          </p:cNvSpPr>
          <p:nvPr>
            <p:ph type="sldNum" sz="quarter" idx="5"/>
          </p:nvPr>
        </p:nvSpPr>
        <p:spPr/>
        <p:txBody>
          <a:bodyPr/>
          <a:lstStyle/>
          <a:p>
            <a:fld id="{B1C14D88-ED4B-4771-83ED-C490A57B3EAB}" type="slidenum">
              <a:rPr lang="en-GB" smtClean="0"/>
              <a:t>7</a:t>
            </a:fld>
            <a:endParaRPr lang="en-GB"/>
          </a:p>
        </p:txBody>
      </p:sp>
    </p:spTree>
    <p:extLst>
      <p:ext uri="{BB962C8B-B14F-4D97-AF65-F5344CB8AC3E}">
        <p14:creationId xmlns:p14="http://schemas.microsoft.com/office/powerpoint/2010/main" val="364556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Some tutors may have participated in both TM256 &amp; TM359 sponsorship.</a:t>
            </a:r>
          </a:p>
          <a:p>
            <a:endParaRPr lang="en-GB" dirty="0"/>
          </a:p>
          <a:p>
            <a:endParaRPr lang="en-GB" dirty="0"/>
          </a:p>
        </p:txBody>
      </p:sp>
      <p:sp>
        <p:nvSpPr>
          <p:cNvPr id="4" name="Slide Number Placeholder 3"/>
          <p:cNvSpPr>
            <a:spLocks noGrp="1"/>
          </p:cNvSpPr>
          <p:nvPr>
            <p:ph type="sldNum" sz="quarter" idx="5"/>
          </p:nvPr>
        </p:nvSpPr>
        <p:spPr/>
        <p:txBody>
          <a:bodyPr/>
          <a:lstStyle/>
          <a:p>
            <a:fld id="{B1C14D88-ED4B-4771-83ED-C490A57B3EAB}" type="slidenum">
              <a:rPr lang="en-GB" smtClean="0"/>
              <a:t>8</a:t>
            </a:fld>
            <a:endParaRPr lang="en-GB"/>
          </a:p>
        </p:txBody>
      </p:sp>
    </p:spTree>
    <p:extLst>
      <p:ext uri="{BB962C8B-B14F-4D97-AF65-F5344CB8AC3E}">
        <p14:creationId xmlns:p14="http://schemas.microsoft.com/office/powerpoint/2010/main" val="3687171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single biggest influence is that the CPD provided was module specific and beneficial to tutoring on the respective modules.</a:t>
            </a:r>
          </a:p>
          <a:p>
            <a:endParaRPr lang="en-GB" dirty="0"/>
          </a:p>
          <a:p>
            <a:r>
              <a:rPr lang="en-GB" dirty="0"/>
              <a:t>The next biggest influence was the vendor – the fact that these are industry recognised CPD from well know vendors.</a:t>
            </a:r>
          </a:p>
          <a:p>
            <a:endParaRPr lang="en-GB" dirty="0"/>
          </a:p>
          <a:p>
            <a:r>
              <a:rPr lang="en-GB" dirty="0"/>
              <a:t>The fact that sponsorship of 1- or 2-days Additional Duties Contract (ADC) was provided was also influential…although, on the next slide…</a:t>
            </a:r>
          </a:p>
        </p:txBody>
      </p:sp>
      <p:sp>
        <p:nvSpPr>
          <p:cNvPr id="4" name="Slide Number Placeholder 3"/>
          <p:cNvSpPr>
            <a:spLocks noGrp="1"/>
          </p:cNvSpPr>
          <p:nvPr>
            <p:ph type="sldNum" sz="quarter" idx="5"/>
          </p:nvPr>
        </p:nvSpPr>
        <p:spPr/>
        <p:txBody>
          <a:bodyPr/>
          <a:lstStyle/>
          <a:p>
            <a:fld id="{B1C14D88-ED4B-4771-83ED-C490A57B3EAB}" type="slidenum">
              <a:rPr lang="en-GB" smtClean="0"/>
              <a:t>9</a:t>
            </a:fld>
            <a:endParaRPr lang="en-GB"/>
          </a:p>
        </p:txBody>
      </p:sp>
    </p:spTree>
    <p:extLst>
      <p:ext uri="{BB962C8B-B14F-4D97-AF65-F5344CB8AC3E}">
        <p14:creationId xmlns:p14="http://schemas.microsoft.com/office/powerpoint/2010/main" val="2331624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also asked tutors if they would be willing to participate in this type of CPD in their own time. </a:t>
            </a:r>
          </a:p>
          <a:p>
            <a:endParaRPr lang="en-GB" dirty="0"/>
          </a:p>
          <a:p>
            <a:r>
              <a:rPr lang="en-GB" dirty="0"/>
              <a:t>From the 35 respondents, just over half of them received sponsorship. The quality of the materials and potential of official certification, were some of the reasons indicated for completing the CPD.</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1C14D88-ED4B-4771-83ED-C490A57B3EAB}" type="slidenum">
              <a:rPr lang="en-GB" smtClean="0"/>
              <a:t>10</a:t>
            </a:fld>
            <a:endParaRPr lang="en-GB"/>
          </a:p>
        </p:txBody>
      </p:sp>
    </p:spTree>
    <p:extLst>
      <p:ext uri="{BB962C8B-B14F-4D97-AF65-F5344CB8AC3E}">
        <p14:creationId xmlns:p14="http://schemas.microsoft.com/office/powerpoint/2010/main" val="3242256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most important data that we identified is shown here. </a:t>
            </a:r>
          </a:p>
          <a:p>
            <a:r>
              <a:rPr lang="en-GB" dirty="0"/>
              <a:t>We may have struggled to recruit enough tutors without the CPD offering.</a:t>
            </a:r>
          </a:p>
          <a:p>
            <a:endParaRPr lang="en-GB" dirty="0"/>
          </a:p>
          <a:p>
            <a:r>
              <a:rPr lang="en-GB" dirty="0"/>
              <a:t>We did note that some of the tutors indicating yes, already had some teaching and/or industry experience in the Cyber Security discipline.</a:t>
            </a:r>
          </a:p>
        </p:txBody>
      </p:sp>
      <p:sp>
        <p:nvSpPr>
          <p:cNvPr id="4" name="Slide Number Placeholder 3"/>
          <p:cNvSpPr>
            <a:spLocks noGrp="1"/>
          </p:cNvSpPr>
          <p:nvPr>
            <p:ph type="sldNum" sz="quarter" idx="5"/>
          </p:nvPr>
        </p:nvSpPr>
        <p:spPr/>
        <p:txBody>
          <a:bodyPr/>
          <a:lstStyle/>
          <a:p>
            <a:fld id="{B1C14D88-ED4B-4771-83ED-C490A57B3EAB}" type="slidenum">
              <a:rPr lang="en-GB" smtClean="0"/>
              <a:t>11</a:t>
            </a:fld>
            <a:endParaRPr lang="en-GB"/>
          </a:p>
        </p:txBody>
      </p:sp>
    </p:spTree>
    <p:extLst>
      <p:ext uri="{BB962C8B-B14F-4D97-AF65-F5344CB8AC3E}">
        <p14:creationId xmlns:p14="http://schemas.microsoft.com/office/powerpoint/2010/main" val="3991650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5"/>
          </p:nvPr>
        </p:nvSpPr>
        <p:spPr/>
        <p:txBody>
          <a:bodyPr/>
          <a:lstStyle/>
          <a:p>
            <a:fld id="{B1C14D88-ED4B-4771-83ED-C490A57B3EAB}" type="slidenum">
              <a:rPr lang="en-GB" smtClean="0"/>
              <a:t>12</a:t>
            </a:fld>
            <a:endParaRPr lang="en-GB"/>
          </a:p>
        </p:txBody>
      </p:sp>
    </p:spTree>
    <p:extLst>
      <p:ext uri="{BB962C8B-B14F-4D97-AF65-F5344CB8AC3E}">
        <p14:creationId xmlns:p14="http://schemas.microsoft.com/office/powerpoint/2010/main" val="24815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200550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D786C-B301-78D7-CFA6-70873413D6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257D66-34BB-F8ED-96E0-6CBBE05B9C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5F87664-0E5A-8E85-BA02-2832954CE97F}"/>
              </a:ext>
            </a:extLst>
          </p:cNvPr>
          <p:cNvSpPr>
            <a:spLocks noGrp="1"/>
          </p:cNvSpPr>
          <p:nvPr>
            <p:ph type="dt" sz="half" idx="10"/>
          </p:nvPr>
        </p:nvSpPr>
        <p:spPr/>
        <p:txBody>
          <a:bodyPr/>
          <a:lstStyle/>
          <a:p>
            <a:fld id="{E926D280-6FA7-4902-BCC3-477F73F45962}" type="datetimeFigureOut">
              <a:rPr lang="en-GB" smtClean="0"/>
              <a:t>24/11/2025</a:t>
            </a:fld>
            <a:endParaRPr lang="en-GB"/>
          </a:p>
        </p:txBody>
      </p:sp>
      <p:sp>
        <p:nvSpPr>
          <p:cNvPr id="5" name="Footer Placeholder 4">
            <a:extLst>
              <a:ext uri="{FF2B5EF4-FFF2-40B4-BE49-F238E27FC236}">
                <a16:creationId xmlns:a16="http://schemas.microsoft.com/office/drawing/2014/main" id="{E01FFF30-960E-DDD1-B3D6-C0F98322E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D1C04F-9988-A8BA-5003-BF3A12F70232}"/>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1419246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88148-1785-B220-BE9B-AACDBD31A7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4786B6-8C98-4ADA-61B9-8ADCA07BC0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95447A-872D-9B1B-0CFB-F83E75C25B02}"/>
              </a:ext>
            </a:extLst>
          </p:cNvPr>
          <p:cNvSpPr>
            <a:spLocks noGrp="1"/>
          </p:cNvSpPr>
          <p:nvPr>
            <p:ph type="dt" sz="half" idx="10"/>
          </p:nvPr>
        </p:nvSpPr>
        <p:spPr/>
        <p:txBody>
          <a:bodyPr/>
          <a:lstStyle/>
          <a:p>
            <a:fld id="{E926D280-6FA7-4902-BCC3-477F73F45962}" type="datetimeFigureOut">
              <a:rPr lang="en-GB" smtClean="0"/>
              <a:t>24/11/2025</a:t>
            </a:fld>
            <a:endParaRPr lang="en-GB"/>
          </a:p>
        </p:txBody>
      </p:sp>
      <p:sp>
        <p:nvSpPr>
          <p:cNvPr id="5" name="Footer Placeholder 4">
            <a:extLst>
              <a:ext uri="{FF2B5EF4-FFF2-40B4-BE49-F238E27FC236}">
                <a16:creationId xmlns:a16="http://schemas.microsoft.com/office/drawing/2014/main" id="{400BCC18-325E-F418-5D87-9E0E03E70C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928F2-FEE8-6763-D982-30131E3E0C73}"/>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2964223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CD71DC-BC48-D580-F87F-45A90B67B78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DDC9F9-CFC8-DCB6-470E-E7A1217DB0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9BE096-821B-6BC7-8959-73448873A4A3}"/>
              </a:ext>
            </a:extLst>
          </p:cNvPr>
          <p:cNvSpPr>
            <a:spLocks noGrp="1"/>
          </p:cNvSpPr>
          <p:nvPr>
            <p:ph type="dt" sz="half" idx="10"/>
          </p:nvPr>
        </p:nvSpPr>
        <p:spPr/>
        <p:txBody>
          <a:bodyPr/>
          <a:lstStyle/>
          <a:p>
            <a:fld id="{E926D280-6FA7-4902-BCC3-477F73F45962}" type="datetimeFigureOut">
              <a:rPr lang="en-GB" smtClean="0"/>
              <a:t>24/11/2025</a:t>
            </a:fld>
            <a:endParaRPr lang="en-GB"/>
          </a:p>
        </p:txBody>
      </p:sp>
      <p:sp>
        <p:nvSpPr>
          <p:cNvPr id="5" name="Footer Placeholder 4">
            <a:extLst>
              <a:ext uri="{FF2B5EF4-FFF2-40B4-BE49-F238E27FC236}">
                <a16:creationId xmlns:a16="http://schemas.microsoft.com/office/drawing/2014/main" id="{AADEB4FE-A329-5498-75A7-23A09B52F3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AAE807-1EB3-B533-EE49-037974C4A315}"/>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3374783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6999971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842926" y="0"/>
            <a:ext cx="5351798"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42926" y="3810000"/>
            <a:ext cx="5349073"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842121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471462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8230724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730070168"/>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19420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1099970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408164"/>
          </a:xfrm>
          <a:prstGeom prst="rect">
            <a:avLst/>
          </a:prstGeom>
        </p:spPr>
        <p:txBody>
          <a:bodyPr>
            <a:noAutofit/>
          </a:bodyPr>
          <a:lstStyle>
            <a:lvl1pPr marL="0" indent="0">
              <a:lnSpc>
                <a:spcPct val="110000"/>
              </a:lnSpc>
              <a:buFont typeface="Arial" panose="020B0604020202020204" pitchFamily="34" charset="0"/>
              <a:buNone/>
              <a:defRPr sz="24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4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193186"/>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2000" b="0" i="0">
                <a:ln>
                  <a:noFill/>
                </a:ln>
                <a:solidFill>
                  <a:srgbClr val="060645"/>
                </a:solidFill>
                <a:latin typeface="Poppins" panose="00000500000000000000" pitchFamily="2" charset="0"/>
                <a:cs typeface="Poppins" panose="00000500000000000000" pitchFamily="2" charset="0"/>
              </a:defRPr>
            </a:lvl1pPr>
            <a:lvl2pPr>
              <a:defRPr sz="2000">
                <a:ln>
                  <a:noFill/>
                </a:ln>
                <a:solidFill>
                  <a:schemeClr val="tx1">
                    <a:lumMod val="75000"/>
                    <a:lumOff val="25000"/>
                  </a:schemeClr>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a:p>
            <a:pPr lvl="1"/>
            <a:r>
              <a:rPr lang="en-GB"/>
              <a:t>subpoint</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7780117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C60A5-CE41-B57D-5567-6AAB9D2761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5ECF2-7BC2-2752-9703-2E2579E236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FACA49-21A9-3673-7C63-15CA6A811904}"/>
              </a:ext>
            </a:extLst>
          </p:cNvPr>
          <p:cNvSpPr>
            <a:spLocks noGrp="1"/>
          </p:cNvSpPr>
          <p:nvPr>
            <p:ph type="dt" sz="half" idx="10"/>
          </p:nvPr>
        </p:nvSpPr>
        <p:spPr/>
        <p:txBody>
          <a:bodyPr/>
          <a:lstStyle/>
          <a:p>
            <a:fld id="{E926D280-6FA7-4902-BCC3-477F73F45962}" type="datetimeFigureOut">
              <a:rPr lang="en-GB" smtClean="0"/>
              <a:t>24/11/2025</a:t>
            </a:fld>
            <a:endParaRPr lang="en-GB"/>
          </a:p>
        </p:txBody>
      </p:sp>
      <p:sp>
        <p:nvSpPr>
          <p:cNvPr id="5" name="Footer Placeholder 4">
            <a:extLst>
              <a:ext uri="{FF2B5EF4-FFF2-40B4-BE49-F238E27FC236}">
                <a16:creationId xmlns:a16="http://schemas.microsoft.com/office/drawing/2014/main" id="{AA49F1F7-C26D-F96D-FF32-D5FEE196D5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77DB6E-B7A4-2825-6212-F172820F13F7}"/>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8784596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648220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20889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796903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4880949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634048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2445458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1724079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Poppins"/>
              <a:ea typeface="+mn-ea"/>
              <a:cs typeface="+mn-cs"/>
            </a:endParaRPr>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31356118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10000"/>
              </a:lnSpc>
              <a:spcBef>
                <a:spcPts val="0"/>
              </a:spcBef>
              <a:spcAft>
                <a:spcPts val="60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anose="00000500000000000000" pitchFamily="2" charset="0"/>
              <a:ea typeface="+mn-ea"/>
              <a:cs typeface="+mn-cs"/>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62027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anose="00000500000000000000" pitchFamily="2" charset="0"/>
              <a:ea typeface="+mn-ea"/>
              <a:cs typeface="+mn-cs"/>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3632748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42B1B-FCEE-DFA2-A71D-551E2C4AA8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B7A8936-96DA-97F9-1F66-45ADCD9FFE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EBF204-F9C7-C9D0-47F2-BB1D53DA3D67}"/>
              </a:ext>
            </a:extLst>
          </p:cNvPr>
          <p:cNvSpPr>
            <a:spLocks noGrp="1"/>
          </p:cNvSpPr>
          <p:nvPr>
            <p:ph type="dt" sz="half" idx="10"/>
          </p:nvPr>
        </p:nvSpPr>
        <p:spPr/>
        <p:txBody>
          <a:bodyPr/>
          <a:lstStyle/>
          <a:p>
            <a:fld id="{E926D280-6FA7-4902-BCC3-477F73F45962}" type="datetimeFigureOut">
              <a:rPr lang="en-GB" smtClean="0"/>
              <a:t>24/11/2025</a:t>
            </a:fld>
            <a:endParaRPr lang="en-GB"/>
          </a:p>
        </p:txBody>
      </p:sp>
      <p:sp>
        <p:nvSpPr>
          <p:cNvPr id="5" name="Footer Placeholder 4">
            <a:extLst>
              <a:ext uri="{FF2B5EF4-FFF2-40B4-BE49-F238E27FC236}">
                <a16:creationId xmlns:a16="http://schemas.microsoft.com/office/drawing/2014/main" id="{A0FD53E6-EBE1-296D-4782-C36E196241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2B100C-2B60-275C-5A35-F0EB68E1394D}"/>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4207154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anose="00000500000000000000" pitchFamily="2" charset="0"/>
              <a:ea typeface="+mn-ea"/>
              <a:cs typeface="+mn-cs"/>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762985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anose="00000500000000000000" pitchFamily="2" charset="0"/>
              <a:ea typeface="+mn-ea"/>
              <a:cs typeface="+mn-cs"/>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161055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oppins" panose="00000500000000000000" pitchFamily="2" charset="0"/>
              <a:ea typeface="+mn-ea"/>
              <a:cs typeface="+mn-cs"/>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060645"/>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060645"/>
              </a:solidFill>
              <a:effectLst/>
              <a:uLnTx/>
              <a:uFillTx/>
              <a:latin typeface="Poppins" panose="00000500000000000000" pitchFamily="2" charset="0"/>
              <a:ea typeface="+mn-ea"/>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85794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8653804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38688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951693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858C3-E774-4B3F-8AA9-3979BAFA574F}" type="slidenum">
              <a:rPr kumimoji="0" lang="en-GB" sz="1500" b="0" i="0" u="none" strike="noStrike" kern="1200" cap="none" spc="0" normalizeH="0" baseline="0" noProof="0" smtClean="0">
                <a:ln>
                  <a:noFill/>
                </a:ln>
                <a:solidFill>
                  <a:srgbClr val="FFFFFF"/>
                </a:solidFill>
                <a:effectLst/>
                <a:uLnTx/>
                <a:uFillTx/>
                <a:latin typeface="Poppins" panose="00000500000000000000" pitchFamily="2" charset="0"/>
                <a:ea typeface="+mn-ea"/>
                <a:cs typeface="Poppins" panose="00000500000000000000" pitchFamily="2"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500" b="0" i="0" u="none" strike="noStrike" kern="120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23419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C295B-D85D-B715-276A-2222C96C8F9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0B94BF4-9B96-AF33-9EF7-A2C7F897B7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47898C-4257-A3C6-2CC7-749D3F2E57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A4CBA4-4851-667E-C55C-7DB3247D8A82}"/>
              </a:ext>
            </a:extLst>
          </p:cNvPr>
          <p:cNvSpPr>
            <a:spLocks noGrp="1"/>
          </p:cNvSpPr>
          <p:nvPr>
            <p:ph type="dt" sz="half" idx="10"/>
          </p:nvPr>
        </p:nvSpPr>
        <p:spPr/>
        <p:txBody>
          <a:bodyPr/>
          <a:lstStyle/>
          <a:p>
            <a:fld id="{E926D280-6FA7-4902-BCC3-477F73F45962}" type="datetimeFigureOut">
              <a:rPr lang="en-GB" smtClean="0"/>
              <a:t>24/11/2025</a:t>
            </a:fld>
            <a:endParaRPr lang="en-GB"/>
          </a:p>
        </p:txBody>
      </p:sp>
      <p:sp>
        <p:nvSpPr>
          <p:cNvPr id="6" name="Footer Placeholder 5">
            <a:extLst>
              <a:ext uri="{FF2B5EF4-FFF2-40B4-BE49-F238E27FC236}">
                <a16:creationId xmlns:a16="http://schemas.microsoft.com/office/drawing/2014/main" id="{B0A0BBC0-7384-E405-B889-1450347933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9BF1E4-0CA3-3E3B-EE22-DB81B404426C}"/>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53648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E6AF6-DFC8-A154-FAC2-1CE46FC03E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4F59E5-EC62-2498-E769-72DBEE8106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38D9DC-9464-0419-62F0-B84856DE01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92CE73C-0F4E-3294-987A-FEBD5365A6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F5D15F-B345-7077-6AE9-4D6AD8AFE0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80F299-4650-6421-6195-366CC0615EBB}"/>
              </a:ext>
            </a:extLst>
          </p:cNvPr>
          <p:cNvSpPr>
            <a:spLocks noGrp="1"/>
          </p:cNvSpPr>
          <p:nvPr>
            <p:ph type="dt" sz="half" idx="10"/>
          </p:nvPr>
        </p:nvSpPr>
        <p:spPr/>
        <p:txBody>
          <a:bodyPr/>
          <a:lstStyle/>
          <a:p>
            <a:fld id="{E926D280-6FA7-4902-BCC3-477F73F45962}" type="datetimeFigureOut">
              <a:rPr lang="en-GB" smtClean="0"/>
              <a:t>24/11/2025</a:t>
            </a:fld>
            <a:endParaRPr lang="en-GB"/>
          </a:p>
        </p:txBody>
      </p:sp>
      <p:sp>
        <p:nvSpPr>
          <p:cNvPr id="8" name="Footer Placeholder 7">
            <a:extLst>
              <a:ext uri="{FF2B5EF4-FFF2-40B4-BE49-F238E27FC236}">
                <a16:creationId xmlns:a16="http://schemas.microsoft.com/office/drawing/2014/main" id="{6DF13D6D-1031-6B7A-545F-DEFDC773E8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70909A4-D54A-9176-F9B6-7CEC60FCE26C}"/>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813540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9C55A-5D94-B903-1023-5A51785BED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F51363-DC07-37AF-B915-8D9D7DD0534D}"/>
              </a:ext>
            </a:extLst>
          </p:cNvPr>
          <p:cNvSpPr>
            <a:spLocks noGrp="1"/>
          </p:cNvSpPr>
          <p:nvPr>
            <p:ph type="dt" sz="half" idx="10"/>
          </p:nvPr>
        </p:nvSpPr>
        <p:spPr/>
        <p:txBody>
          <a:bodyPr/>
          <a:lstStyle/>
          <a:p>
            <a:fld id="{E926D280-6FA7-4902-BCC3-477F73F45962}" type="datetimeFigureOut">
              <a:rPr lang="en-GB" smtClean="0"/>
              <a:t>24/11/2025</a:t>
            </a:fld>
            <a:endParaRPr lang="en-GB"/>
          </a:p>
        </p:txBody>
      </p:sp>
      <p:sp>
        <p:nvSpPr>
          <p:cNvPr id="4" name="Footer Placeholder 3">
            <a:extLst>
              <a:ext uri="{FF2B5EF4-FFF2-40B4-BE49-F238E27FC236}">
                <a16:creationId xmlns:a16="http://schemas.microsoft.com/office/drawing/2014/main" id="{5B4DA990-CAB8-E29F-8517-C43BF37022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F3FF8B4-E8A5-EB83-2A44-10804937ABE7}"/>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3985930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764E32-3C73-3AD6-08D7-46B42F248B1B}"/>
              </a:ext>
            </a:extLst>
          </p:cNvPr>
          <p:cNvSpPr>
            <a:spLocks noGrp="1"/>
          </p:cNvSpPr>
          <p:nvPr>
            <p:ph type="dt" sz="half" idx="10"/>
          </p:nvPr>
        </p:nvSpPr>
        <p:spPr/>
        <p:txBody>
          <a:bodyPr/>
          <a:lstStyle/>
          <a:p>
            <a:fld id="{E926D280-6FA7-4902-BCC3-477F73F45962}" type="datetimeFigureOut">
              <a:rPr lang="en-GB" smtClean="0"/>
              <a:t>24/11/2025</a:t>
            </a:fld>
            <a:endParaRPr lang="en-GB"/>
          </a:p>
        </p:txBody>
      </p:sp>
      <p:sp>
        <p:nvSpPr>
          <p:cNvPr id="3" name="Footer Placeholder 2">
            <a:extLst>
              <a:ext uri="{FF2B5EF4-FFF2-40B4-BE49-F238E27FC236}">
                <a16:creationId xmlns:a16="http://schemas.microsoft.com/office/drawing/2014/main" id="{E9423087-6ADB-A9FB-CEB6-122108FA463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D5A4D65-C462-3601-B65B-CAD71E1F9DA6}"/>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31626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D5179-BB67-7961-4B12-2C154566F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5C8345F-C0A5-04E7-1E33-398C842EF0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C9ECB87-F502-E7B9-9AE9-A4515BEF3C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2D51E-6127-1447-7E07-286BBE272F17}"/>
              </a:ext>
            </a:extLst>
          </p:cNvPr>
          <p:cNvSpPr>
            <a:spLocks noGrp="1"/>
          </p:cNvSpPr>
          <p:nvPr>
            <p:ph type="dt" sz="half" idx="10"/>
          </p:nvPr>
        </p:nvSpPr>
        <p:spPr/>
        <p:txBody>
          <a:bodyPr/>
          <a:lstStyle/>
          <a:p>
            <a:fld id="{E926D280-6FA7-4902-BCC3-477F73F45962}" type="datetimeFigureOut">
              <a:rPr lang="en-GB" smtClean="0"/>
              <a:t>24/11/2025</a:t>
            </a:fld>
            <a:endParaRPr lang="en-GB"/>
          </a:p>
        </p:txBody>
      </p:sp>
      <p:sp>
        <p:nvSpPr>
          <p:cNvPr id="6" name="Footer Placeholder 5">
            <a:extLst>
              <a:ext uri="{FF2B5EF4-FFF2-40B4-BE49-F238E27FC236}">
                <a16:creationId xmlns:a16="http://schemas.microsoft.com/office/drawing/2014/main" id="{C7EB4077-807C-4ECB-72CA-FC4F02A303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E0D61D-A57E-A862-BEF4-0445831CAC99}"/>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1460435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DCF6-3D4B-8B41-4B5F-119B70D919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F76D2A-F4C0-B4E2-D0C9-C74A7974DA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CFAFE83-52BB-CF70-8CDA-7A99041DE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A3A61-6360-647F-F6BA-BBB95D076078}"/>
              </a:ext>
            </a:extLst>
          </p:cNvPr>
          <p:cNvSpPr>
            <a:spLocks noGrp="1"/>
          </p:cNvSpPr>
          <p:nvPr>
            <p:ph type="dt" sz="half" idx="10"/>
          </p:nvPr>
        </p:nvSpPr>
        <p:spPr/>
        <p:txBody>
          <a:bodyPr/>
          <a:lstStyle/>
          <a:p>
            <a:fld id="{E926D280-6FA7-4902-BCC3-477F73F45962}" type="datetimeFigureOut">
              <a:rPr lang="en-GB" smtClean="0"/>
              <a:t>24/11/2025</a:t>
            </a:fld>
            <a:endParaRPr lang="en-GB"/>
          </a:p>
        </p:txBody>
      </p:sp>
      <p:sp>
        <p:nvSpPr>
          <p:cNvPr id="6" name="Footer Placeholder 5">
            <a:extLst>
              <a:ext uri="{FF2B5EF4-FFF2-40B4-BE49-F238E27FC236}">
                <a16:creationId xmlns:a16="http://schemas.microsoft.com/office/drawing/2014/main" id="{C23E7C19-3DBF-1206-1057-492E257937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4C23FB-0066-006A-F2F2-46807AE42404}"/>
              </a:ext>
            </a:extLst>
          </p:cNvPr>
          <p:cNvSpPr>
            <a:spLocks noGrp="1"/>
          </p:cNvSpPr>
          <p:nvPr>
            <p:ph type="sldNum" sz="quarter" idx="12"/>
          </p:nvPr>
        </p:nvSpPr>
        <p:spPr/>
        <p:txBody>
          <a:bodyPr/>
          <a:lstStyle/>
          <a:p>
            <a:fld id="{22EE223A-191D-4108-BFDF-5AF425C6BA54}" type="slidenum">
              <a:rPr lang="en-GB" smtClean="0"/>
              <a:t>‹#›</a:t>
            </a:fld>
            <a:endParaRPr lang="en-GB"/>
          </a:p>
        </p:txBody>
      </p:sp>
    </p:spTree>
    <p:extLst>
      <p:ext uri="{BB962C8B-B14F-4D97-AF65-F5344CB8AC3E}">
        <p14:creationId xmlns:p14="http://schemas.microsoft.com/office/powerpoint/2010/main" val="199740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48E3F1-46B1-3599-82A5-2D092F401E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9A9440-6F97-562A-CAA7-A3F15A75EF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D5129C-EE06-1090-A5E1-D99B23BDF9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26D280-6FA7-4902-BCC3-477F73F45962}" type="datetimeFigureOut">
              <a:rPr lang="en-GB" smtClean="0"/>
              <a:t>24/11/2025</a:t>
            </a:fld>
            <a:endParaRPr lang="en-GB"/>
          </a:p>
        </p:txBody>
      </p:sp>
      <p:sp>
        <p:nvSpPr>
          <p:cNvPr id="5" name="Footer Placeholder 4">
            <a:extLst>
              <a:ext uri="{FF2B5EF4-FFF2-40B4-BE49-F238E27FC236}">
                <a16:creationId xmlns:a16="http://schemas.microsoft.com/office/drawing/2014/main" id="{F8BF9D3B-F15A-3C87-8896-EB5338CC09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662C387-A633-3750-21BB-CBE954821E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E223A-191D-4108-BFDF-5AF425C6BA54}" type="slidenum">
              <a:rPr lang="en-GB" smtClean="0"/>
              <a:t>‹#›</a:t>
            </a:fld>
            <a:endParaRPr lang="en-GB"/>
          </a:p>
        </p:txBody>
      </p:sp>
    </p:spTree>
    <p:extLst>
      <p:ext uri="{BB962C8B-B14F-4D97-AF65-F5344CB8AC3E}">
        <p14:creationId xmlns:p14="http://schemas.microsoft.com/office/powerpoint/2010/main" val="395736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11/24/2025</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5742363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5" r:id="rId4"/>
    <p:sldLayoutId id="2147483686" r:id="rId5"/>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109190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computer with a shield and a check mark">
            <a:extLst>
              <a:ext uri="{FF2B5EF4-FFF2-40B4-BE49-F238E27FC236}">
                <a16:creationId xmlns:a16="http://schemas.microsoft.com/office/drawing/2014/main" id="{03A4B99D-E83F-4AC0-6125-5B8C37442F85}"/>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714" r="16714"/>
          <a:stretch>
            <a:fillRect/>
          </a:stretch>
        </p:blipFill>
        <p:spPr>
          <a:xfrm>
            <a:off x="6768350" y="0"/>
            <a:ext cx="5426374" cy="3810000"/>
          </a:xfrm>
        </p:spPr>
      </p:pic>
      <p:sp>
        <p:nvSpPr>
          <p:cNvPr id="5" name="Text Placeholder 4">
            <a:extLst>
              <a:ext uri="{FF2B5EF4-FFF2-40B4-BE49-F238E27FC236}">
                <a16:creationId xmlns:a16="http://schemas.microsoft.com/office/drawing/2014/main" id="{A7639262-5B31-02C7-0B97-3CB4CEAF701F}"/>
              </a:ext>
            </a:extLst>
          </p:cNvPr>
          <p:cNvSpPr>
            <a:spLocks noGrp="1"/>
          </p:cNvSpPr>
          <p:nvPr>
            <p:ph type="body" sz="quarter" idx="11"/>
          </p:nvPr>
        </p:nvSpPr>
        <p:spPr>
          <a:xfrm>
            <a:off x="287626" y="559121"/>
            <a:ext cx="6268923" cy="1800200"/>
          </a:xfrm>
        </p:spPr>
        <p:txBody>
          <a:bodyPr/>
          <a:lstStyle/>
          <a:p>
            <a:r>
              <a:rPr lang="en-GB" sz="2800" noProof="0" dirty="0"/>
              <a:t>To Evaluate the Effectiveness of Focused Staff Training </a:t>
            </a:r>
            <a:br>
              <a:rPr lang="en-GB" sz="2800" noProof="0" dirty="0"/>
            </a:br>
            <a:r>
              <a:rPr lang="en-GB" sz="2800" noProof="0" dirty="0"/>
              <a:t>in Recruitment on Specialised Modules</a:t>
            </a:r>
            <a:r>
              <a:rPr lang="en-GB" sz="2800" dirty="0"/>
              <a:t>: Past, Present and Future</a:t>
            </a:r>
          </a:p>
          <a:p>
            <a:endParaRPr lang="en-GB" sz="2800" noProof="0" dirty="0"/>
          </a:p>
        </p:txBody>
      </p:sp>
      <p:sp>
        <p:nvSpPr>
          <p:cNvPr id="6" name="Text Placeholder 5">
            <a:extLst>
              <a:ext uri="{FF2B5EF4-FFF2-40B4-BE49-F238E27FC236}">
                <a16:creationId xmlns:a16="http://schemas.microsoft.com/office/drawing/2014/main" id="{5E2D543E-472A-D394-D964-5BF8131C298D}"/>
              </a:ext>
            </a:extLst>
          </p:cNvPr>
          <p:cNvSpPr>
            <a:spLocks noGrp="1"/>
          </p:cNvSpPr>
          <p:nvPr>
            <p:ph type="body" sz="quarter" idx="12"/>
          </p:nvPr>
        </p:nvSpPr>
        <p:spPr>
          <a:xfrm>
            <a:off x="287626" y="2431329"/>
            <a:ext cx="6901969" cy="2265361"/>
          </a:xfrm>
        </p:spPr>
        <p:txBody>
          <a:bodyPr/>
          <a:lstStyle/>
          <a:p>
            <a:pPr>
              <a:spcBef>
                <a:spcPts val="300"/>
              </a:spcBef>
              <a:spcAft>
                <a:spcPts val="300"/>
              </a:spcAft>
            </a:pPr>
            <a:r>
              <a:rPr lang="en-GB" sz="1900" b="1" noProof="0" dirty="0"/>
              <a:t>Project team:</a:t>
            </a:r>
          </a:p>
          <a:p>
            <a:pPr>
              <a:spcBef>
                <a:spcPts val="200"/>
              </a:spcBef>
              <a:spcAft>
                <a:spcPts val="200"/>
              </a:spcAft>
            </a:pPr>
            <a:r>
              <a:rPr lang="en-GB" sz="1900" noProof="0" dirty="0">
                <a:effectLst/>
                <a:ea typeface="Calibri" panose="020F0502020204030204" pitchFamily="34" charset="0"/>
                <a:cs typeface="Times New Roman" panose="02020603050405020304" pitchFamily="18" charset="0"/>
              </a:rPr>
              <a:t>Phil Hackett: (phil.hackett@open.ac.uk)</a:t>
            </a:r>
          </a:p>
          <a:p>
            <a:pPr>
              <a:spcBef>
                <a:spcPts val="200"/>
              </a:spcBef>
              <a:spcAft>
                <a:spcPts val="200"/>
              </a:spcAft>
            </a:pPr>
            <a:r>
              <a:rPr lang="en-GB" sz="1900" noProof="0" dirty="0">
                <a:effectLst/>
                <a:ea typeface="Calibri" panose="020F0502020204030204" pitchFamily="34" charset="0"/>
                <a:cs typeface="Times New Roman" panose="02020603050405020304" pitchFamily="18" charset="0"/>
              </a:rPr>
              <a:t>Anthony Johnston: (anthony.johnston@open.ac.uk)</a:t>
            </a:r>
          </a:p>
          <a:p>
            <a:pPr>
              <a:spcBef>
                <a:spcPts val="200"/>
              </a:spcBef>
              <a:spcAft>
                <a:spcPts val="200"/>
              </a:spcAft>
            </a:pPr>
            <a:r>
              <a:rPr lang="en-GB" sz="1900" noProof="0" dirty="0">
                <a:effectLst/>
                <a:ea typeface="Calibri" panose="020F0502020204030204" pitchFamily="34" charset="0"/>
                <a:cs typeface="Times New Roman" panose="02020603050405020304" pitchFamily="18" charset="0"/>
              </a:rPr>
              <a:t>David McDade (Project lead)</a:t>
            </a:r>
          </a:p>
          <a:p>
            <a:pPr>
              <a:spcBef>
                <a:spcPts val="200"/>
              </a:spcBef>
              <a:spcAft>
                <a:spcPts val="200"/>
              </a:spcAft>
            </a:pPr>
            <a:r>
              <a:rPr lang="en-GB" sz="1900" noProof="0" dirty="0">
                <a:effectLst/>
                <a:ea typeface="Calibri" panose="020F0502020204030204" pitchFamily="34" charset="0"/>
                <a:cs typeface="Times New Roman" panose="02020603050405020304" pitchFamily="18" charset="0"/>
              </a:rPr>
              <a:t>(david.mcdade@open.ac.uk)</a:t>
            </a:r>
          </a:p>
          <a:p>
            <a:endParaRPr lang="en-GB" sz="1900" noProof="0" dirty="0"/>
          </a:p>
        </p:txBody>
      </p:sp>
      <p:sp>
        <p:nvSpPr>
          <p:cNvPr id="9" name="Text Placeholder 8">
            <a:extLst>
              <a:ext uri="{FF2B5EF4-FFF2-40B4-BE49-F238E27FC236}">
                <a16:creationId xmlns:a16="http://schemas.microsoft.com/office/drawing/2014/main" id="{83068767-BD64-6B00-3246-3E55FAC2E813}"/>
              </a:ext>
            </a:extLst>
          </p:cNvPr>
          <p:cNvSpPr>
            <a:spLocks noGrp="1"/>
          </p:cNvSpPr>
          <p:nvPr>
            <p:ph type="body" sz="quarter" idx="15"/>
          </p:nvPr>
        </p:nvSpPr>
        <p:spPr>
          <a:xfrm>
            <a:off x="287626" y="4617130"/>
            <a:ext cx="5557584" cy="347039"/>
          </a:xfrm>
        </p:spPr>
        <p:txBody>
          <a:bodyPr/>
          <a:lstStyle/>
          <a:p>
            <a:r>
              <a:rPr lang="en-GB" noProof="0" dirty="0"/>
              <a:t>November 2025</a:t>
            </a:r>
          </a:p>
        </p:txBody>
      </p:sp>
      <p:pic>
        <p:nvPicPr>
          <p:cNvPr id="10" name="Picture 9" descr="A black background with white text&#10;&#10;Description automatically generated">
            <a:extLst>
              <a:ext uri="{FF2B5EF4-FFF2-40B4-BE49-F238E27FC236}">
                <a16:creationId xmlns:a16="http://schemas.microsoft.com/office/drawing/2014/main" id="{522892C0-8E1B-EC1E-FF96-B8E3B97836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1724" y="5895477"/>
            <a:ext cx="3544067" cy="506295"/>
          </a:xfrm>
          <a:prstGeom prst="rect">
            <a:avLst/>
          </a:prstGeom>
        </p:spPr>
      </p:pic>
    </p:spTree>
    <p:extLst>
      <p:ext uri="{BB962C8B-B14F-4D97-AF65-F5344CB8AC3E}">
        <p14:creationId xmlns:p14="http://schemas.microsoft.com/office/powerpoint/2010/main" val="2136382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1062990" y="1095779"/>
            <a:ext cx="11129009" cy="5476471"/>
          </a:xfrm>
        </p:spPr>
        <p:txBody>
          <a:bodyPr/>
          <a:lstStyle/>
          <a:p>
            <a:pPr marL="342900" indent="-342900">
              <a:buFont typeface="Arial" panose="020B0604020202020204" pitchFamily="34" charset="0"/>
              <a:buChar char="•"/>
            </a:pPr>
            <a:r>
              <a:rPr lang="en-GB" sz="2000" noProof="0" dirty="0"/>
              <a:t>Willing to do CPD in own time (without payment)</a:t>
            </a:r>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noProof="0" dirty="0"/>
              <a:t>Results</a:t>
            </a:r>
          </a:p>
        </p:txBody>
      </p:sp>
      <p:graphicFrame>
        <p:nvGraphicFramePr>
          <p:cNvPr id="4" name="Chart 3">
            <a:extLst>
              <a:ext uri="{FF2B5EF4-FFF2-40B4-BE49-F238E27FC236}">
                <a16:creationId xmlns:a16="http://schemas.microsoft.com/office/drawing/2014/main" id="{045F2222-6665-D7A0-D38C-6748C31E055F}"/>
              </a:ext>
              <a:ext uri="{147F2762-F138-4A5C-976F-8EAC2B608ADB}">
                <a16:predDERef xmlns:a16="http://schemas.microsoft.com/office/drawing/2014/main" pred="{62866295-BE33-6325-11C3-900391976709}"/>
              </a:ext>
            </a:extLst>
          </p:cNvPr>
          <p:cNvGraphicFramePr>
            <a:graphicFrameLocks/>
          </p:cNvGraphicFramePr>
          <p:nvPr>
            <p:extLst>
              <p:ext uri="{D42A27DB-BD31-4B8C-83A1-F6EECF244321}">
                <p14:modId xmlns:p14="http://schemas.microsoft.com/office/powerpoint/2010/main" val="3202766207"/>
              </p:ext>
            </p:extLst>
          </p:nvPr>
        </p:nvGraphicFramePr>
        <p:xfrm>
          <a:off x="1861851" y="1641513"/>
          <a:ext cx="8448009" cy="47364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2421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A7D2D8D-74C6-B865-32D2-57E6B006B9B9}"/>
              </a:ext>
            </a:extLst>
          </p:cNvPr>
          <p:cNvGraphicFramePr>
            <a:graphicFrameLocks/>
          </p:cNvGraphicFramePr>
          <p:nvPr>
            <p:extLst>
              <p:ext uri="{D42A27DB-BD31-4B8C-83A1-F6EECF244321}">
                <p14:modId xmlns:p14="http://schemas.microsoft.com/office/powerpoint/2010/main" val="3597135578"/>
              </p:ext>
            </p:extLst>
          </p:nvPr>
        </p:nvGraphicFramePr>
        <p:xfrm>
          <a:off x="2038120" y="1299990"/>
          <a:ext cx="7848829" cy="519224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1062990" y="1095779"/>
            <a:ext cx="11129009" cy="5476471"/>
          </a:xfrm>
        </p:spPr>
        <p:txBody>
          <a:bodyPr/>
          <a:lstStyle/>
          <a:p>
            <a:pPr marL="342900" indent="-342900">
              <a:buFont typeface="Arial" panose="020B0604020202020204" pitchFamily="34" charset="0"/>
              <a:buChar char="•"/>
            </a:pPr>
            <a:r>
              <a:rPr lang="en-GB" sz="2000" noProof="0" dirty="0"/>
              <a:t>Would you have applied to tutor (TM256/TM359) without completing the CPD?</a:t>
            </a:r>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noProof="0" dirty="0"/>
              <a:t>Results</a:t>
            </a:r>
          </a:p>
        </p:txBody>
      </p:sp>
    </p:spTree>
    <p:extLst>
      <p:ext uri="{BB962C8B-B14F-4D97-AF65-F5344CB8AC3E}">
        <p14:creationId xmlns:p14="http://schemas.microsoft.com/office/powerpoint/2010/main" val="222135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532578" y="1028544"/>
            <a:ext cx="11129009" cy="5476471"/>
          </a:xfrm>
        </p:spPr>
        <p:txBody>
          <a:bodyPr vert="horz" lIns="91440" tIns="45720" rIns="91440" bIns="45720" rtlCol="0" anchor="t">
            <a:noAutofit/>
          </a:bodyPr>
          <a:lstStyle/>
          <a:p>
            <a:pPr marL="342900" indent="-342900">
              <a:buFont typeface="Arial" panose="020B0604020202020204" pitchFamily="34" charset="0"/>
              <a:buChar char="•"/>
            </a:pPr>
            <a:r>
              <a:rPr lang="en-GB" sz="2400" noProof="0" dirty="0">
                <a:latin typeface="Poppins"/>
                <a:cs typeface="Poppins"/>
              </a:rPr>
              <a:t>It is difficult to recruit for specialist modules</a:t>
            </a:r>
          </a:p>
          <a:p>
            <a:pPr marL="1028700" lvl="1" indent="-342900"/>
            <a:r>
              <a:rPr lang="en-GB" dirty="0">
                <a:solidFill>
                  <a:srgbClr val="002060"/>
                </a:solidFill>
              </a:rPr>
              <a:t>Specialist knowledge required</a:t>
            </a:r>
          </a:p>
          <a:p>
            <a:pPr marL="1028700" lvl="1" indent="-342900"/>
            <a:r>
              <a:rPr lang="en-GB" dirty="0">
                <a:solidFill>
                  <a:srgbClr val="002060"/>
                </a:solidFill>
              </a:rPr>
              <a:t>External pool of potential candidate can earn more elsewhere</a:t>
            </a:r>
            <a:endParaRPr lang="en-GB" sz="2400" noProof="0" dirty="0"/>
          </a:p>
          <a:p>
            <a:pPr marL="342900" indent="-342900">
              <a:buFont typeface="Arial" panose="020B0604020202020204" pitchFamily="34" charset="0"/>
              <a:buChar char="•"/>
            </a:pPr>
            <a:r>
              <a:rPr lang="en-GB" sz="2400" noProof="0" dirty="0">
                <a:latin typeface="Poppins"/>
                <a:cs typeface="Poppins"/>
              </a:rPr>
              <a:t>Focused Staff Training can be effective in helping tutors:</a:t>
            </a:r>
          </a:p>
          <a:p>
            <a:pPr marL="1028700" lvl="1" indent="-342900"/>
            <a:r>
              <a:rPr lang="en-GB" noProof="0" dirty="0">
                <a:solidFill>
                  <a:srgbClr val="002060"/>
                </a:solidFill>
              </a:rPr>
              <a:t>Developing in confidence to apply for specialist modules</a:t>
            </a:r>
            <a:endParaRPr lang="en-GB" noProof="0" dirty="0">
              <a:solidFill>
                <a:srgbClr val="002060"/>
              </a:solidFill>
              <a:ea typeface="Calibri"/>
              <a:cs typeface="Calibri"/>
            </a:endParaRPr>
          </a:p>
          <a:p>
            <a:pPr marL="1028700" lvl="1" indent="-342900"/>
            <a:r>
              <a:rPr lang="en-GB" noProof="0" dirty="0">
                <a:solidFill>
                  <a:srgbClr val="002060"/>
                </a:solidFill>
              </a:rPr>
              <a:t>Feel equipped to teach on specialist modules</a:t>
            </a:r>
          </a:p>
          <a:p>
            <a:pPr marL="1028700" lvl="1" indent="-342900"/>
            <a:endParaRPr lang="en-GB" noProof="0" dirty="0">
              <a:solidFill>
                <a:srgbClr val="002060"/>
              </a:solidFill>
            </a:endParaRPr>
          </a:p>
          <a:p>
            <a:pPr marL="1028700" lvl="1" indent="-342900"/>
            <a:endParaRPr lang="en-GB" noProof="0" dirty="0">
              <a:solidFill>
                <a:srgbClr val="002060"/>
              </a:solidFill>
            </a:endParaRPr>
          </a:p>
          <a:p>
            <a:pPr marL="342900" indent="-342900">
              <a:buFont typeface="Arial" panose="020B0604020202020204" pitchFamily="34" charset="0"/>
              <a:buChar char="•"/>
            </a:pPr>
            <a:r>
              <a:rPr lang="en-GB" sz="2400" noProof="0" dirty="0">
                <a:latin typeface="Poppins"/>
                <a:cs typeface="Poppins"/>
              </a:rPr>
              <a:t>Training linked to industry-recognised qualifications</a:t>
            </a:r>
          </a:p>
          <a:p>
            <a:pPr marL="342900" indent="-342900">
              <a:buFont typeface="Arial" panose="020B0604020202020204" pitchFamily="34" charset="0"/>
              <a:buChar char="•"/>
            </a:pPr>
            <a:endParaRPr lang="en-GB" sz="2400" noProof="0" dirty="0"/>
          </a:p>
          <a:p>
            <a:pPr marL="342900" indent="-342900">
              <a:buFont typeface="Arial" panose="020B0604020202020204" pitchFamily="34" charset="0"/>
              <a:buChar char="•"/>
            </a:pPr>
            <a:r>
              <a:rPr lang="en-GB" sz="2400" noProof="0" dirty="0">
                <a:latin typeface="Poppins"/>
                <a:cs typeface="Poppins"/>
              </a:rPr>
              <a:t>Tutors may be willing to undertake such training in their own time</a:t>
            </a:r>
          </a:p>
          <a:p>
            <a:pPr marL="342900" indent="-342900">
              <a:buFont typeface="Arial" panose="020B0604020202020204" pitchFamily="34" charset="0"/>
              <a:buChar char="•"/>
            </a:pPr>
            <a:r>
              <a:rPr lang="en-GB" sz="2400" dirty="0">
                <a:latin typeface="Poppins"/>
                <a:cs typeface="Poppins"/>
              </a:rPr>
              <a:t>The financial cost in training existing tutors</a:t>
            </a:r>
          </a:p>
          <a:p>
            <a:pPr marL="342900" indent="-342900">
              <a:buFont typeface="Arial" panose="020B0604020202020204" pitchFamily="34" charset="0"/>
              <a:buChar char="•"/>
            </a:pPr>
            <a:endParaRPr lang="en-GB" sz="2400" noProof="0" dirty="0">
              <a:latin typeface="Poppins"/>
              <a:cs typeface="Poppins"/>
            </a:endParaRPr>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noProof="0" dirty="0"/>
              <a:t>Conclusions</a:t>
            </a:r>
          </a:p>
        </p:txBody>
      </p:sp>
    </p:spTree>
    <p:extLst>
      <p:ext uri="{BB962C8B-B14F-4D97-AF65-F5344CB8AC3E}">
        <p14:creationId xmlns:p14="http://schemas.microsoft.com/office/powerpoint/2010/main" val="2700901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E0AFA1-F0AA-ED9B-0FE9-574F57F2EAB4}"/>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Poppins" panose="00000500000000000000" pitchFamily="2" charset="0"/>
                <a:ea typeface="+mj-ea"/>
                <a:cs typeface="+mj-cs"/>
              </a:rPr>
              <a:t>Intro Slide Title 3</a:t>
            </a:r>
          </a:p>
        </p:txBody>
      </p:sp>
      <p:sp>
        <p:nvSpPr>
          <p:cNvPr id="4" name="Text Placeholder 3">
            <a:extLst>
              <a:ext uri="{FF2B5EF4-FFF2-40B4-BE49-F238E27FC236}">
                <a16:creationId xmlns:a16="http://schemas.microsoft.com/office/drawing/2014/main" id="{AA8A0E77-2B57-4FEC-0AF7-242A4B2D832D}"/>
              </a:ext>
            </a:extLst>
          </p:cNvPr>
          <p:cNvSpPr>
            <a:spLocks noGrp="1"/>
          </p:cNvSpPr>
          <p:nvPr>
            <p:ph type="body" sz="quarter" idx="11"/>
          </p:nvPr>
        </p:nvSpPr>
        <p:spPr/>
        <p:txBody>
          <a:bodyPr/>
          <a:lstStyle/>
          <a:p>
            <a:r>
              <a:rPr lang="en-GB" noProof="0" dirty="0"/>
              <a:t>Tutor recruitment &amp; retention </a:t>
            </a:r>
            <a:r>
              <a:rPr lang="en-GB" dirty="0"/>
              <a:t>in other specialist areas</a:t>
            </a:r>
            <a:endParaRPr lang="en-GB" noProof="0" dirty="0"/>
          </a:p>
        </p:txBody>
      </p:sp>
      <p:sp>
        <p:nvSpPr>
          <p:cNvPr id="10" name="Text Placeholder 9">
            <a:extLst>
              <a:ext uri="{FF2B5EF4-FFF2-40B4-BE49-F238E27FC236}">
                <a16:creationId xmlns:a16="http://schemas.microsoft.com/office/drawing/2014/main" id="{0F853122-C756-2F1F-54F9-44DD9DDB380D}"/>
              </a:ext>
            </a:extLst>
          </p:cNvPr>
          <p:cNvSpPr>
            <a:spLocks noGrp="1"/>
          </p:cNvSpPr>
          <p:nvPr>
            <p:ph type="body" sz="quarter" idx="16"/>
          </p:nvPr>
        </p:nvSpPr>
        <p:spPr/>
        <p:txBody>
          <a:bodyPr/>
          <a:lstStyle/>
          <a:p>
            <a:endParaRPr lang="en-GB" noProof="0" dirty="0"/>
          </a:p>
        </p:txBody>
      </p:sp>
      <p:sp>
        <p:nvSpPr>
          <p:cNvPr id="8" name="Text Placeholder 7">
            <a:extLst>
              <a:ext uri="{FF2B5EF4-FFF2-40B4-BE49-F238E27FC236}">
                <a16:creationId xmlns:a16="http://schemas.microsoft.com/office/drawing/2014/main" id="{224992BD-1028-8F07-C0D8-0DDF6E946C5D}"/>
              </a:ext>
            </a:extLst>
          </p:cNvPr>
          <p:cNvSpPr>
            <a:spLocks noGrp="1"/>
          </p:cNvSpPr>
          <p:nvPr>
            <p:ph type="body" sz="quarter" idx="15"/>
          </p:nvPr>
        </p:nvSpPr>
        <p:spPr/>
        <p:txBody>
          <a:bodyPr/>
          <a:lstStyle/>
          <a:p>
            <a:endParaRPr lang="en-GB" noProof="0" dirty="0"/>
          </a:p>
        </p:txBody>
      </p:sp>
      <p:sp>
        <p:nvSpPr>
          <p:cNvPr id="11" name="Text Placeholder 10">
            <a:extLst>
              <a:ext uri="{FF2B5EF4-FFF2-40B4-BE49-F238E27FC236}">
                <a16:creationId xmlns:a16="http://schemas.microsoft.com/office/drawing/2014/main" id="{33044930-65C7-FCB7-9196-38E99114249A}"/>
              </a:ext>
            </a:extLst>
          </p:cNvPr>
          <p:cNvSpPr>
            <a:spLocks noGrp="1"/>
          </p:cNvSpPr>
          <p:nvPr>
            <p:ph type="body" sz="quarter" idx="13"/>
          </p:nvPr>
        </p:nvSpPr>
        <p:spPr/>
        <p:txBody>
          <a:bodyPr/>
          <a:lstStyle/>
          <a:p>
            <a:endParaRPr lang="en-GB" noProof="0" dirty="0"/>
          </a:p>
        </p:txBody>
      </p:sp>
      <p:sp>
        <p:nvSpPr>
          <p:cNvPr id="13" name="Text Placeholder 12">
            <a:extLst>
              <a:ext uri="{FF2B5EF4-FFF2-40B4-BE49-F238E27FC236}">
                <a16:creationId xmlns:a16="http://schemas.microsoft.com/office/drawing/2014/main" id="{6D51AF35-40CB-85CC-E116-0CC045CA8E6A}"/>
              </a:ext>
            </a:extLst>
          </p:cNvPr>
          <p:cNvSpPr>
            <a:spLocks noGrp="1"/>
          </p:cNvSpPr>
          <p:nvPr>
            <p:ph type="body" sz="quarter" idx="14"/>
          </p:nvPr>
        </p:nvSpPr>
        <p:spPr/>
        <p:txBody>
          <a:bodyPr/>
          <a:lstStyle/>
          <a:p>
            <a:endParaRPr lang="en-GB" noProof="0" dirty="0"/>
          </a:p>
        </p:txBody>
      </p:sp>
    </p:spTree>
    <p:extLst>
      <p:ext uri="{BB962C8B-B14F-4D97-AF65-F5344CB8AC3E}">
        <p14:creationId xmlns:p14="http://schemas.microsoft.com/office/powerpoint/2010/main" val="887091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noProof="0" dirty="0"/>
              <a:t>Opportunity</a:t>
            </a:r>
          </a:p>
        </p:txBody>
      </p:sp>
      <p:sp>
        <p:nvSpPr>
          <p:cNvPr id="8" name="Text Placeholder 7">
            <a:extLst>
              <a:ext uri="{FF2B5EF4-FFF2-40B4-BE49-F238E27FC236}">
                <a16:creationId xmlns:a16="http://schemas.microsoft.com/office/drawing/2014/main" id="{3855EED0-4344-8F2A-C125-C97C9AA7F565}"/>
              </a:ext>
            </a:extLst>
          </p:cNvPr>
          <p:cNvSpPr>
            <a:spLocks noGrp="1"/>
          </p:cNvSpPr>
          <p:nvPr>
            <p:ph type="body" sz="quarter" idx="25"/>
          </p:nvPr>
        </p:nvSpPr>
        <p:spPr/>
        <p:txBody>
          <a:bodyPr/>
          <a:lstStyle/>
          <a:p>
            <a:endParaRPr lang="en-GB" noProof="0" dirty="0"/>
          </a:p>
        </p:txBody>
      </p:sp>
      <p:sp>
        <p:nvSpPr>
          <p:cNvPr id="3" name="Text Placeholder 2">
            <a:extLst>
              <a:ext uri="{FF2B5EF4-FFF2-40B4-BE49-F238E27FC236}">
                <a16:creationId xmlns:a16="http://schemas.microsoft.com/office/drawing/2014/main" id="{FD644FA9-56D2-4232-5373-45DF1F34429B}"/>
              </a:ext>
            </a:extLst>
          </p:cNvPr>
          <p:cNvSpPr>
            <a:spLocks noGrp="1"/>
          </p:cNvSpPr>
          <p:nvPr>
            <p:ph type="body" sz="quarter" idx="12"/>
          </p:nvPr>
        </p:nvSpPr>
        <p:spPr/>
        <p:txBody>
          <a:bodyPr/>
          <a:lstStyle/>
          <a:p>
            <a:r>
              <a:rPr lang="en-GB" noProof="0" dirty="0"/>
              <a:t>Developing a package of CPD</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2093470"/>
            <a:ext cx="10310362" cy="3404891"/>
          </a:xfrm>
        </p:spPr>
        <p:txBody>
          <a:bodyPr/>
          <a:lstStyle/>
          <a:p>
            <a:r>
              <a:rPr lang="en-GB" sz="1800" noProof="0" dirty="0"/>
              <a:t>In early 2023, an opportunity arose to address the tutor recruitment &amp; retention issue for M269 (algorithms module) – funding was provided to support this.</a:t>
            </a:r>
          </a:p>
          <a:p>
            <a:endParaRPr lang="en-GB" sz="1800" noProof="0" dirty="0"/>
          </a:p>
          <a:p>
            <a:r>
              <a:rPr lang="en-GB" sz="1800" noProof="0" dirty="0"/>
              <a:t>Building on the work done with recruiting tutors to specialist </a:t>
            </a:r>
            <a:r>
              <a:rPr lang="en-GB" sz="1800" b="1" noProof="0" dirty="0"/>
              <a:t>Cyber </a:t>
            </a:r>
            <a:r>
              <a:rPr lang="en-GB" sz="1800" noProof="0" dirty="0"/>
              <a:t>modules</a:t>
            </a:r>
          </a:p>
          <a:p>
            <a:r>
              <a:rPr lang="en-GB" sz="1800" noProof="0" dirty="0"/>
              <a:t>It was an opportunity to do something similar, however…there was no existing CPD material (like the Cisco or EC-Council materials)</a:t>
            </a:r>
          </a:p>
          <a:p>
            <a:endParaRPr lang="en-GB" sz="1800" noProof="0" dirty="0"/>
          </a:p>
          <a:p>
            <a:r>
              <a:rPr lang="en-GB" sz="1800" noProof="0" dirty="0"/>
              <a:t>This led to the production of a </a:t>
            </a:r>
            <a:r>
              <a:rPr lang="en-GB" sz="1800" b="1" noProof="0" dirty="0"/>
              <a:t>bespoke, tutor created package of CPD</a:t>
            </a:r>
            <a:r>
              <a:rPr lang="en-GB" sz="1800" noProof="0" dirty="0"/>
              <a:t> including…</a:t>
            </a:r>
          </a:p>
          <a:p>
            <a:pPr marL="285750" indent="-285750">
              <a:buFont typeface="Arial" panose="020B0604020202020204" pitchFamily="34" charset="0"/>
              <a:buChar char="•"/>
            </a:pPr>
            <a:r>
              <a:rPr lang="en-GB" sz="1800" noProof="0" dirty="0"/>
              <a:t>11 hours of video covering each weekly topic</a:t>
            </a:r>
          </a:p>
          <a:p>
            <a:pPr marL="285750" indent="-285750">
              <a:buFont typeface="Arial" panose="020B0604020202020204" pitchFamily="34" charset="0"/>
              <a:buChar char="•"/>
            </a:pPr>
            <a:r>
              <a:rPr lang="en-GB" sz="1800" noProof="0" dirty="0"/>
              <a:t>Bank of </a:t>
            </a:r>
            <a:r>
              <a:rPr lang="en-GB" sz="1800" noProof="0" dirty="0" err="1"/>
              <a:t>iCMA</a:t>
            </a:r>
            <a:r>
              <a:rPr lang="en-GB" sz="1800" noProof="0" dirty="0"/>
              <a:t> quiz questions</a:t>
            </a:r>
          </a:p>
          <a:p>
            <a:endParaRPr lang="en-GB" sz="1800" noProof="0" dirty="0"/>
          </a:p>
          <a:p>
            <a:r>
              <a:rPr lang="en-GB" sz="1800" noProof="0" dirty="0"/>
              <a:t>Production of materials involved 7 existing M269 tutors</a:t>
            </a:r>
          </a:p>
          <a:p>
            <a:endParaRPr lang="en-GB" sz="1800" noProof="0" dirty="0"/>
          </a:p>
          <a:p>
            <a:pPr marL="285750" indent="-285750">
              <a:buFont typeface="Arial" panose="020B0604020202020204" pitchFamily="34" charset="0"/>
              <a:buChar char="•"/>
            </a:pPr>
            <a:endParaRPr lang="en-GB" sz="1800" noProof="0" dirty="0"/>
          </a:p>
        </p:txBody>
      </p:sp>
    </p:spTree>
    <p:extLst>
      <p:ext uri="{BB962C8B-B14F-4D97-AF65-F5344CB8AC3E}">
        <p14:creationId xmlns:p14="http://schemas.microsoft.com/office/powerpoint/2010/main" val="2393570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noProof="0" dirty="0"/>
              <a:t>M269 CPD – The Learning Centre</a:t>
            </a:r>
          </a:p>
        </p:txBody>
      </p:sp>
      <p:sp>
        <p:nvSpPr>
          <p:cNvPr id="8" name="Text Placeholder 7">
            <a:extLst>
              <a:ext uri="{FF2B5EF4-FFF2-40B4-BE49-F238E27FC236}">
                <a16:creationId xmlns:a16="http://schemas.microsoft.com/office/drawing/2014/main" id="{3855EED0-4344-8F2A-C125-C97C9AA7F565}"/>
              </a:ext>
            </a:extLst>
          </p:cNvPr>
          <p:cNvSpPr>
            <a:spLocks noGrp="1"/>
          </p:cNvSpPr>
          <p:nvPr>
            <p:ph type="body" sz="quarter" idx="25"/>
          </p:nvPr>
        </p:nvSpPr>
        <p:spPr/>
        <p:txBody>
          <a:bodyPr/>
          <a:lstStyle/>
          <a:p>
            <a:endParaRPr lang="en-GB" noProof="0" dirty="0"/>
          </a:p>
        </p:txBody>
      </p:sp>
      <p:sp>
        <p:nvSpPr>
          <p:cNvPr id="3" name="Text Placeholder 2">
            <a:extLst>
              <a:ext uri="{FF2B5EF4-FFF2-40B4-BE49-F238E27FC236}">
                <a16:creationId xmlns:a16="http://schemas.microsoft.com/office/drawing/2014/main" id="{FD644FA9-56D2-4232-5373-45DF1F34429B}"/>
              </a:ext>
            </a:extLst>
          </p:cNvPr>
          <p:cNvSpPr>
            <a:spLocks noGrp="1"/>
          </p:cNvSpPr>
          <p:nvPr>
            <p:ph type="body" sz="quarter" idx="12"/>
          </p:nvPr>
        </p:nvSpPr>
        <p:spPr/>
        <p:txBody>
          <a:bodyPr/>
          <a:lstStyle/>
          <a:p>
            <a:r>
              <a:rPr lang="en-GB" noProof="0" dirty="0"/>
              <a:t>Developing a package of CPD – available to all</a:t>
            </a:r>
            <a:br>
              <a:rPr lang="en-GB" dirty="0"/>
            </a:br>
            <a:r>
              <a:rPr lang="en-GB" noProof="0" dirty="0"/>
              <a:t>OU tutors</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2389790"/>
            <a:ext cx="5684703" cy="3108571"/>
          </a:xfrm>
        </p:spPr>
        <p:txBody>
          <a:bodyPr vert="horz" lIns="91440" tIns="45720" rIns="91440" bIns="45720" rtlCol="0" anchor="t">
            <a:noAutofit/>
          </a:bodyPr>
          <a:lstStyle/>
          <a:p>
            <a:pPr marL="285750" indent="-285750">
              <a:buFont typeface="Arial" panose="020B0604020202020204" pitchFamily="34" charset="0"/>
              <a:buChar char="•"/>
            </a:pPr>
            <a:r>
              <a:rPr lang="en-GB" sz="1800">
                <a:latin typeface="Poppins"/>
                <a:cs typeface="Poppins"/>
              </a:rPr>
              <a:t>A</a:t>
            </a:r>
            <a:r>
              <a:rPr lang="en-GB" sz="1800" noProof="0">
                <a:latin typeface="Poppins"/>
                <a:cs typeface="Poppins"/>
              </a:rPr>
              <a:t>ll resources </a:t>
            </a:r>
            <a:r>
              <a:rPr lang="en-GB" sz="1800">
                <a:latin typeface="Poppins"/>
                <a:cs typeface="Poppins"/>
              </a:rPr>
              <a:t>located on</a:t>
            </a:r>
            <a:r>
              <a:rPr lang="en-GB" sz="1800" noProof="0">
                <a:latin typeface="Poppins"/>
                <a:cs typeface="Poppins"/>
              </a:rPr>
              <a:t> ‘The Learning Centre’</a:t>
            </a:r>
          </a:p>
          <a:p>
            <a:pPr marL="285750" indent="-285750">
              <a:buFont typeface="Arial" panose="020B0604020202020204" pitchFamily="34" charset="0"/>
              <a:buChar char="•"/>
            </a:pPr>
            <a:r>
              <a:rPr lang="en-GB" sz="1800" noProof="0" dirty="0"/>
              <a:t>Allows auto tracking of watched videos</a:t>
            </a:r>
          </a:p>
          <a:p>
            <a:pPr marL="285750" indent="-285750">
              <a:buFont typeface="Arial" panose="020B0604020202020204" pitchFamily="34" charset="0"/>
              <a:buChar char="•"/>
            </a:pPr>
            <a:r>
              <a:rPr lang="en-GB" sz="1800" noProof="0">
                <a:latin typeface="Poppins"/>
                <a:cs typeface="Poppins"/>
              </a:rPr>
              <a:t>Produces a certification of completion</a:t>
            </a:r>
            <a:r>
              <a:rPr lang="en-GB" sz="1800">
                <a:latin typeface="Poppins"/>
                <a:cs typeface="Poppins"/>
              </a:rPr>
              <a:t> (Similar to Cisco CPD)</a:t>
            </a:r>
            <a:endParaRPr lang="en-GB" sz="1800" noProof="0" dirty="0"/>
          </a:p>
          <a:p>
            <a:pPr marL="285750" indent="-285750">
              <a:buFont typeface="Arial" panose="020B0604020202020204" pitchFamily="34" charset="0"/>
              <a:buChar char="•"/>
            </a:pPr>
            <a:endParaRPr lang="en-GB" sz="1800" noProof="0" dirty="0"/>
          </a:p>
          <a:p>
            <a:pPr marL="285750" indent="-285750">
              <a:buFont typeface="Arial" panose="020B0604020202020204" pitchFamily="34" charset="0"/>
              <a:buChar char="•"/>
            </a:pPr>
            <a:endParaRPr lang="en-GB" sz="1800" noProof="0" dirty="0"/>
          </a:p>
          <a:p>
            <a:endParaRPr lang="en-GB" sz="1800" noProof="0" dirty="0"/>
          </a:p>
        </p:txBody>
      </p:sp>
      <p:pic>
        <p:nvPicPr>
          <p:cNvPr id="6" name="Picture 5">
            <a:extLst>
              <a:ext uri="{FF2B5EF4-FFF2-40B4-BE49-F238E27FC236}">
                <a16:creationId xmlns:a16="http://schemas.microsoft.com/office/drawing/2014/main" id="{E039E4F8-F27C-12D5-EA0A-DF1BD4C6C0D1}"/>
              </a:ext>
            </a:extLst>
          </p:cNvPr>
          <p:cNvPicPr>
            <a:picLocks noChangeAspect="1"/>
          </p:cNvPicPr>
          <p:nvPr/>
        </p:nvPicPr>
        <p:blipFill rotWithShape="1">
          <a:blip r:embed="rId3"/>
          <a:srcRect l="3209" r="6614"/>
          <a:stretch/>
        </p:blipFill>
        <p:spPr>
          <a:xfrm>
            <a:off x="6741225" y="901825"/>
            <a:ext cx="5450775" cy="4197927"/>
          </a:xfrm>
          <a:prstGeom prst="rect">
            <a:avLst/>
          </a:prstGeom>
        </p:spPr>
      </p:pic>
      <p:pic>
        <p:nvPicPr>
          <p:cNvPr id="11" name="Picture 10">
            <a:extLst>
              <a:ext uri="{FF2B5EF4-FFF2-40B4-BE49-F238E27FC236}">
                <a16:creationId xmlns:a16="http://schemas.microsoft.com/office/drawing/2014/main" id="{980D61A3-C057-9C58-B1CE-FCB11F80D4A2}"/>
              </a:ext>
            </a:extLst>
          </p:cNvPr>
          <p:cNvPicPr>
            <a:picLocks noChangeAspect="1"/>
          </p:cNvPicPr>
          <p:nvPr/>
        </p:nvPicPr>
        <p:blipFill rotWithShape="1">
          <a:blip r:embed="rId4"/>
          <a:srcRect l="14482" t="17096" b="7071"/>
          <a:stretch/>
        </p:blipFill>
        <p:spPr>
          <a:xfrm>
            <a:off x="4846753" y="3554506"/>
            <a:ext cx="4953668" cy="2733557"/>
          </a:xfrm>
          <a:prstGeom prst="rect">
            <a:avLst/>
          </a:prstGeom>
        </p:spPr>
      </p:pic>
      <p:sp>
        <p:nvSpPr>
          <p:cNvPr id="15" name="TextBox 14">
            <a:extLst>
              <a:ext uri="{FF2B5EF4-FFF2-40B4-BE49-F238E27FC236}">
                <a16:creationId xmlns:a16="http://schemas.microsoft.com/office/drawing/2014/main" id="{EA81DA43-B135-9CE0-6B00-9C37EA6018F8}"/>
              </a:ext>
            </a:extLst>
          </p:cNvPr>
          <p:cNvSpPr txBox="1"/>
          <p:nvPr/>
        </p:nvSpPr>
        <p:spPr>
          <a:xfrm>
            <a:off x="2502725" y="6288063"/>
            <a:ext cx="738942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noProof="0" dirty="0"/>
              <a:t>https://thelearningcentre.learningpool.com/course/view.php?id=6601</a:t>
            </a:r>
          </a:p>
        </p:txBody>
      </p:sp>
    </p:spTree>
    <p:extLst>
      <p:ext uri="{BB962C8B-B14F-4D97-AF65-F5344CB8AC3E}">
        <p14:creationId xmlns:p14="http://schemas.microsoft.com/office/powerpoint/2010/main" val="2065551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noProof="0" dirty="0"/>
              <a:t>C&amp;C CPD Dashboard</a:t>
            </a:r>
          </a:p>
        </p:txBody>
      </p:sp>
      <p:sp>
        <p:nvSpPr>
          <p:cNvPr id="8" name="Text Placeholder 7">
            <a:extLst>
              <a:ext uri="{FF2B5EF4-FFF2-40B4-BE49-F238E27FC236}">
                <a16:creationId xmlns:a16="http://schemas.microsoft.com/office/drawing/2014/main" id="{3855EED0-4344-8F2A-C125-C97C9AA7F565}"/>
              </a:ext>
            </a:extLst>
          </p:cNvPr>
          <p:cNvSpPr>
            <a:spLocks noGrp="1"/>
          </p:cNvSpPr>
          <p:nvPr>
            <p:ph type="body" sz="quarter" idx="25"/>
          </p:nvPr>
        </p:nvSpPr>
        <p:spPr/>
        <p:txBody>
          <a:bodyPr/>
          <a:lstStyle/>
          <a:p>
            <a:endParaRPr lang="en-GB" noProof="0" dirty="0"/>
          </a:p>
        </p:txBody>
      </p:sp>
      <p:sp>
        <p:nvSpPr>
          <p:cNvPr id="3" name="Text Placeholder 2">
            <a:extLst>
              <a:ext uri="{FF2B5EF4-FFF2-40B4-BE49-F238E27FC236}">
                <a16:creationId xmlns:a16="http://schemas.microsoft.com/office/drawing/2014/main" id="{FD644FA9-56D2-4232-5373-45DF1F34429B}"/>
              </a:ext>
            </a:extLst>
          </p:cNvPr>
          <p:cNvSpPr>
            <a:spLocks noGrp="1"/>
          </p:cNvSpPr>
          <p:nvPr>
            <p:ph type="body" sz="quarter" idx="12"/>
          </p:nvPr>
        </p:nvSpPr>
        <p:spPr/>
        <p:txBody>
          <a:bodyPr/>
          <a:lstStyle/>
          <a:p>
            <a:r>
              <a:rPr lang="en-GB" noProof="0" dirty="0"/>
              <a:t>Offering a range of CPD – available to all</a:t>
            </a:r>
          </a:p>
        </p:txBody>
      </p:sp>
      <p:sp>
        <p:nvSpPr>
          <p:cNvPr id="5" name="Text Placeholder 4">
            <a:extLst>
              <a:ext uri="{FF2B5EF4-FFF2-40B4-BE49-F238E27FC236}">
                <a16:creationId xmlns:a16="http://schemas.microsoft.com/office/drawing/2014/main" id="{7AAEF2E0-A913-2923-F8A0-BD165FEC139D}"/>
              </a:ext>
            </a:extLst>
          </p:cNvPr>
          <p:cNvSpPr>
            <a:spLocks noGrp="1"/>
          </p:cNvSpPr>
          <p:nvPr>
            <p:ph type="body" sz="quarter" idx="14"/>
          </p:nvPr>
        </p:nvSpPr>
        <p:spPr>
          <a:xfrm>
            <a:off x="1001105" y="2093470"/>
            <a:ext cx="9591229" cy="3404891"/>
          </a:xfrm>
        </p:spPr>
        <p:txBody>
          <a:bodyPr/>
          <a:lstStyle/>
          <a:p>
            <a:pPr marL="285750" indent="-285750">
              <a:buFont typeface="Arial" panose="020B0604020202020204" pitchFamily="34" charset="0"/>
              <a:buChar char="•"/>
            </a:pPr>
            <a:r>
              <a:rPr lang="en-GB" sz="1800" noProof="0" dirty="0"/>
              <a:t>In collaboration with numerous colleagues, and building on the work done since 2022, we developed:</a:t>
            </a:r>
          </a:p>
          <a:p>
            <a:pPr marL="285750" indent="-285750">
              <a:buFont typeface="Arial" panose="020B0604020202020204" pitchFamily="34" charset="0"/>
              <a:buChar char="•"/>
            </a:pPr>
            <a:endParaRPr lang="en-GB" sz="1800" noProof="0" dirty="0"/>
          </a:p>
          <a:p>
            <a:pPr marL="285750" indent="-285750">
              <a:buFont typeface="Arial" panose="020B0604020202020204" pitchFamily="34" charset="0"/>
              <a:buChar char="•"/>
            </a:pPr>
            <a:r>
              <a:rPr lang="en-GB" sz="1800" noProof="0" dirty="0"/>
              <a:t>A single platform to allow tutors to upskill in different subject areas, including…</a:t>
            </a:r>
          </a:p>
          <a:p>
            <a:pPr marL="285750" indent="-285750">
              <a:buFont typeface="Arial" panose="020B0604020202020204" pitchFamily="34" charset="0"/>
              <a:buChar char="•"/>
            </a:pPr>
            <a:r>
              <a:rPr lang="en-GB" sz="1800" noProof="0" dirty="0"/>
              <a:t>Self-paced industry recognised CPD (Networking, Cyber, Programming, AI)</a:t>
            </a:r>
          </a:p>
          <a:p>
            <a:pPr marL="285750" indent="-285750">
              <a:buFont typeface="Arial" panose="020B0604020202020204" pitchFamily="34" charset="0"/>
              <a:buChar char="•"/>
            </a:pPr>
            <a:r>
              <a:rPr lang="en-GB" sz="1800" noProof="0" dirty="0"/>
              <a:t>Bespoke CPD (module specific)</a:t>
            </a:r>
          </a:p>
          <a:p>
            <a:pPr marL="285750" indent="-285750">
              <a:buFont typeface="Arial" panose="020B0604020202020204" pitchFamily="34" charset="0"/>
              <a:buChar char="•"/>
            </a:pPr>
            <a:endParaRPr lang="en-GB" sz="1800" noProof="0" dirty="0"/>
          </a:p>
          <a:p>
            <a:pPr marL="285750" indent="-285750">
              <a:buFont typeface="Arial" panose="020B0604020202020204" pitchFamily="34" charset="0"/>
              <a:buChar char="•"/>
            </a:pPr>
            <a:r>
              <a:rPr lang="en-GB" sz="1800" noProof="0" dirty="0"/>
              <a:t>This is an ever-evolving resource that is needed to prepare for new curriculum areas (Artificial Intelligence and digital apprenticeships)</a:t>
            </a:r>
          </a:p>
          <a:p>
            <a:pPr marL="285750" indent="-285750">
              <a:buFont typeface="Arial" panose="020B0604020202020204" pitchFamily="34" charset="0"/>
              <a:buChar char="•"/>
            </a:pPr>
            <a:r>
              <a:rPr lang="en-GB" sz="1800" noProof="0" dirty="0"/>
              <a:t>Signposting additional CPD (e.g. IBM </a:t>
            </a:r>
            <a:r>
              <a:rPr lang="en-GB" sz="1800" noProof="0" dirty="0" err="1"/>
              <a:t>SkillsBuild</a:t>
            </a:r>
            <a:r>
              <a:rPr lang="en-GB" sz="1800" noProof="0" dirty="0"/>
              <a:t>)</a:t>
            </a:r>
          </a:p>
        </p:txBody>
      </p:sp>
      <p:sp>
        <p:nvSpPr>
          <p:cNvPr id="15" name="TextBox 14">
            <a:extLst>
              <a:ext uri="{FF2B5EF4-FFF2-40B4-BE49-F238E27FC236}">
                <a16:creationId xmlns:a16="http://schemas.microsoft.com/office/drawing/2014/main" id="{EA81DA43-B135-9CE0-6B00-9C37EA6018F8}"/>
              </a:ext>
            </a:extLst>
          </p:cNvPr>
          <p:cNvSpPr txBox="1"/>
          <p:nvPr/>
        </p:nvSpPr>
        <p:spPr>
          <a:xfrm>
            <a:off x="2003961" y="6453336"/>
            <a:ext cx="867789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noProof="0" dirty="0"/>
              <a:t>https://thelearningcentre.learningpool.com/totara/dashboard/index.php?id=189</a:t>
            </a:r>
          </a:p>
        </p:txBody>
      </p:sp>
    </p:spTree>
    <p:extLst>
      <p:ext uri="{BB962C8B-B14F-4D97-AF65-F5344CB8AC3E}">
        <p14:creationId xmlns:p14="http://schemas.microsoft.com/office/powerpoint/2010/main" val="870221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8" name="Text Placeholder 7">
            <a:extLst>
              <a:ext uri="{FF2B5EF4-FFF2-40B4-BE49-F238E27FC236}">
                <a16:creationId xmlns:a16="http://schemas.microsoft.com/office/drawing/2014/main" id="{3855EED0-4344-8F2A-C125-C97C9AA7F565}"/>
              </a:ext>
            </a:extLst>
          </p:cNvPr>
          <p:cNvSpPr>
            <a:spLocks noGrp="1"/>
          </p:cNvSpPr>
          <p:nvPr>
            <p:ph type="body" sz="quarter" idx="25"/>
          </p:nvPr>
        </p:nvSpPr>
        <p:spPr/>
        <p:txBody>
          <a:bodyPr/>
          <a:lstStyle/>
          <a:p>
            <a:endParaRPr lang="en-GB" noProof="0" dirty="0"/>
          </a:p>
        </p:txBody>
      </p:sp>
      <p:sp>
        <p:nvSpPr>
          <p:cNvPr id="15" name="TextBox 14">
            <a:extLst>
              <a:ext uri="{FF2B5EF4-FFF2-40B4-BE49-F238E27FC236}">
                <a16:creationId xmlns:a16="http://schemas.microsoft.com/office/drawing/2014/main" id="{EA81DA43-B135-9CE0-6B00-9C37EA6018F8}"/>
              </a:ext>
            </a:extLst>
          </p:cNvPr>
          <p:cNvSpPr txBox="1"/>
          <p:nvPr/>
        </p:nvSpPr>
        <p:spPr>
          <a:xfrm>
            <a:off x="2003961" y="6453336"/>
            <a:ext cx="867789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noProof="0" dirty="0"/>
              <a:t>https://thelearningcentre.learningpool.com/totara/dashboard/index.php?id=189</a:t>
            </a:r>
          </a:p>
        </p:txBody>
      </p:sp>
      <p:sp>
        <p:nvSpPr>
          <p:cNvPr id="4" name="Text Placeholder 3">
            <a:extLst>
              <a:ext uri="{FF2B5EF4-FFF2-40B4-BE49-F238E27FC236}">
                <a16:creationId xmlns:a16="http://schemas.microsoft.com/office/drawing/2014/main" id="{7FA2C103-AA92-1FD1-5FF4-E55A6A2393A9}"/>
              </a:ext>
            </a:extLst>
          </p:cNvPr>
          <p:cNvSpPr>
            <a:spLocks noGrp="1"/>
          </p:cNvSpPr>
          <p:nvPr>
            <p:ph type="body" sz="quarter" idx="14"/>
          </p:nvPr>
        </p:nvSpPr>
        <p:spPr/>
        <p:txBody>
          <a:bodyPr/>
          <a:lstStyle/>
          <a:p>
            <a:endParaRPr lang="en-GB" noProof="0" dirty="0"/>
          </a:p>
        </p:txBody>
      </p:sp>
      <p:sp>
        <p:nvSpPr>
          <p:cNvPr id="10" name="Text Placeholder 9">
            <a:extLst>
              <a:ext uri="{FF2B5EF4-FFF2-40B4-BE49-F238E27FC236}">
                <a16:creationId xmlns:a16="http://schemas.microsoft.com/office/drawing/2014/main" id="{F7F4EF75-7FC0-AF73-18A3-91D5E90C0AA0}"/>
              </a:ext>
            </a:extLst>
          </p:cNvPr>
          <p:cNvSpPr>
            <a:spLocks noGrp="1"/>
          </p:cNvSpPr>
          <p:nvPr>
            <p:ph type="body" sz="quarter" idx="12"/>
          </p:nvPr>
        </p:nvSpPr>
        <p:spPr/>
        <p:txBody>
          <a:bodyPr/>
          <a:lstStyle/>
          <a:p>
            <a:endParaRPr lang="en-GB" noProof="0" dirty="0"/>
          </a:p>
        </p:txBody>
      </p:sp>
      <p:sp>
        <p:nvSpPr>
          <p:cNvPr id="14" name="Text Placeholder 13">
            <a:extLst>
              <a:ext uri="{FF2B5EF4-FFF2-40B4-BE49-F238E27FC236}">
                <a16:creationId xmlns:a16="http://schemas.microsoft.com/office/drawing/2014/main" id="{AA2E9CB9-A248-076A-B623-BC13DA7A3843}"/>
              </a:ext>
            </a:extLst>
          </p:cNvPr>
          <p:cNvSpPr>
            <a:spLocks noGrp="1"/>
          </p:cNvSpPr>
          <p:nvPr>
            <p:ph type="body" sz="quarter" idx="24"/>
          </p:nvPr>
        </p:nvSpPr>
        <p:spPr/>
        <p:txBody>
          <a:bodyPr/>
          <a:lstStyle/>
          <a:p>
            <a:endParaRPr lang="en-GB" noProof="0" dirty="0"/>
          </a:p>
        </p:txBody>
      </p:sp>
      <p:pic>
        <p:nvPicPr>
          <p:cNvPr id="3" name="Picture 2">
            <a:extLst>
              <a:ext uri="{FF2B5EF4-FFF2-40B4-BE49-F238E27FC236}">
                <a16:creationId xmlns:a16="http://schemas.microsoft.com/office/drawing/2014/main" id="{82106566-3713-91AE-9BC8-0CEDEECB124A}"/>
              </a:ext>
            </a:extLst>
          </p:cNvPr>
          <p:cNvPicPr>
            <a:picLocks noChangeAspect="1"/>
          </p:cNvPicPr>
          <p:nvPr/>
        </p:nvPicPr>
        <p:blipFill>
          <a:blip r:embed="rId3"/>
          <a:stretch>
            <a:fillRect/>
          </a:stretch>
        </p:blipFill>
        <p:spPr>
          <a:xfrm>
            <a:off x="1308722" y="204537"/>
            <a:ext cx="8752859" cy="5895474"/>
          </a:xfrm>
          <a:prstGeom prst="rect">
            <a:avLst/>
          </a:prstGeom>
        </p:spPr>
      </p:pic>
    </p:spTree>
    <p:extLst>
      <p:ext uri="{BB962C8B-B14F-4D97-AF65-F5344CB8AC3E}">
        <p14:creationId xmlns:p14="http://schemas.microsoft.com/office/powerpoint/2010/main" val="2380228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noProof="0" dirty="0"/>
              <a:t>C&amp;C CPD Dashboard</a:t>
            </a:r>
          </a:p>
        </p:txBody>
      </p:sp>
      <p:sp>
        <p:nvSpPr>
          <p:cNvPr id="8" name="Text Placeholder 7">
            <a:extLst>
              <a:ext uri="{FF2B5EF4-FFF2-40B4-BE49-F238E27FC236}">
                <a16:creationId xmlns:a16="http://schemas.microsoft.com/office/drawing/2014/main" id="{3855EED0-4344-8F2A-C125-C97C9AA7F565}"/>
              </a:ext>
            </a:extLst>
          </p:cNvPr>
          <p:cNvSpPr>
            <a:spLocks noGrp="1"/>
          </p:cNvSpPr>
          <p:nvPr>
            <p:ph type="body" sz="quarter" idx="25"/>
          </p:nvPr>
        </p:nvSpPr>
        <p:spPr/>
        <p:txBody>
          <a:bodyPr/>
          <a:lstStyle/>
          <a:p>
            <a:endParaRPr lang="en-GB" noProof="0" dirty="0"/>
          </a:p>
        </p:txBody>
      </p:sp>
      <p:pic>
        <p:nvPicPr>
          <p:cNvPr id="5" name="Picture 4">
            <a:extLst>
              <a:ext uri="{FF2B5EF4-FFF2-40B4-BE49-F238E27FC236}">
                <a16:creationId xmlns:a16="http://schemas.microsoft.com/office/drawing/2014/main" id="{2DCCDB91-0F8E-F7BA-6F7D-EB7B4503B267}"/>
              </a:ext>
            </a:extLst>
          </p:cNvPr>
          <p:cNvPicPr>
            <a:picLocks noChangeAspect="1"/>
          </p:cNvPicPr>
          <p:nvPr/>
        </p:nvPicPr>
        <p:blipFill>
          <a:blip r:embed="rId3"/>
          <a:stretch>
            <a:fillRect/>
          </a:stretch>
        </p:blipFill>
        <p:spPr>
          <a:xfrm>
            <a:off x="2332743" y="901825"/>
            <a:ext cx="8616306" cy="5906584"/>
          </a:xfrm>
          <a:prstGeom prst="rect">
            <a:avLst/>
          </a:prstGeom>
          <a:ln w="9525">
            <a:solidFill>
              <a:schemeClr val="tx1"/>
            </a:solidFill>
          </a:ln>
        </p:spPr>
      </p:pic>
    </p:spTree>
    <p:extLst>
      <p:ext uri="{BB962C8B-B14F-4D97-AF65-F5344CB8AC3E}">
        <p14:creationId xmlns:p14="http://schemas.microsoft.com/office/powerpoint/2010/main" val="1476441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539FFA2-9648-5462-DF13-83871A45224F}"/>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8</a:t>
            </a:r>
          </a:p>
        </p:txBody>
      </p:sp>
      <p:sp>
        <p:nvSpPr>
          <p:cNvPr id="7" name="Text Placeholder 6">
            <a:extLst>
              <a:ext uri="{FF2B5EF4-FFF2-40B4-BE49-F238E27FC236}">
                <a16:creationId xmlns:a16="http://schemas.microsoft.com/office/drawing/2014/main" id="{7AF677AE-0A9C-8724-9645-F560AB092CD3}"/>
              </a:ext>
            </a:extLst>
          </p:cNvPr>
          <p:cNvSpPr>
            <a:spLocks noGrp="1"/>
          </p:cNvSpPr>
          <p:nvPr>
            <p:ph type="body" sz="quarter" idx="24"/>
          </p:nvPr>
        </p:nvSpPr>
        <p:spPr/>
        <p:txBody>
          <a:bodyPr/>
          <a:lstStyle/>
          <a:p>
            <a:r>
              <a:rPr lang="en-GB" noProof="0" dirty="0"/>
              <a:t>C&amp;C CPD Dashboard</a:t>
            </a:r>
          </a:p>
        </p:txBody>
      </p:sp>
      <p:sp>
        <p:nvSpPr>
          <p:cNvPr id="8" name="Text Placeholder 7">
            <a:extLst>
              <a:ext uri="{FF2B5EF4-FFF2-40B4-BE49-F238E27FC236}">
                <a16:creationId xmlns:a16="http://schemas.microsoft.com/office/drawing/2014/main" id="{3855EED0-4344-8F2A-C125-C97C9AA7F565}"/>
              </a:ext>
            </a:extLst>
          </p:cNvPr>
          <p:cNvSpPr>
            <a:spLocks noGrp="1"/>
          </p:cNvSpPr>
          <p:nvPr>
            <p:ph type="body" sz="quarter" idx="25"/>
          </p:nvPr>
        </p:nvSpPr>
        <p:spPr/>
        <p:txBody>
          <a:bodyPr/>
          <a:lstStyle/>
          <a:p>
            <a:endParaRPr lang="en-GB" noProof="0" dirty="0"/>
          </a:p>
        </p:txBody>
      </p:sp>
      <p:pic>
        <p:nvPicPr>
          <p:cNvPr id="3" name="Picture 2">
            <a:extLst>
              <a:ext uri="{FF2B5EF4-FFF2-40B4-BE49-F238E27FC236}">
                <a16:creationId xmlns:a16="http://schemas.microsoft.com/office/drawing/2014/main" id="{E9D5F848-0A74-76AD-5AFD-D6A5270A98DC}"/>
              </a:ext>
            </a:extLst>
          </p:cNvPr>
          <p:cNvPicPr>
            <a:picLocks noChangeAspect="1"/>
          </p:cNvPicPr>
          <p:nvPr/>
        </p:nvPicPr>
        <p:blipFill rotWithShape="1">
          <a:blip r:embed="rId3"/>
          <a:srcRect l="616"/>
          <a:stretch/>
        </p:blipFill>
        <p:spPr>
          <a:xfrm>
            <a:off x="308758" y="56680"/>
            <a:ext cx="8003969" cy="2806088"/>
          </a:xfrm>
          <a:prstGeom prst="rect">
            <a:avLst/>
          </a:prstGeom>
          <a:ln w="12700">
            <a:solidFill>
              <a:schemeClr val="tx1"/>
            </a:solidFill>
          </a:ln>
        </p:spPr>
      </p:pic>
      <p:pic>
        <p:nvPicPr>
          <p:cNvPr id="6" name="Picture 5">
            <a:extLst>
              <a:ext uri="{FF2B5EF4-FFF2-40B4-BE49-F238E27FC236}">
                <a16:creationId xmlns:a16="http://schemas.microsoft.com/office/drawing/2014/main" id="{1BBB8E19-1642-6AF2-D560-662C167251F3}"/>
              </a:ext>
            </a:extLst>
          </p:cNvPr>
          <p:cNvPicPr>
            <a:picLocks noChangeAspect="1"/>
          </p:cNvPicPr>
          <p:nvPr/>
        </p:nvPicPr>
        <p:blipFill rotWithShape="1">
          <a:blip r:embed="rId4"/>
          <a:srcRect l="1071" t="1592" r="1564" b="1444"/>
          <a:stretch/>
        </p:blipFill>
        <p:spPr>
          <a:xfrm>
            <a:off x="3558638" y="2455496"/>
            <a:ext cx="8633362" cy="4402504"/>
          </a:xfrm>
          <a:prstGeom prst="rect">
            <a:avLst/>
          </a:prstGeom>
          <a:ln w="9525">
            <a:solidFill>
              <a:schemeClr val="tx1"/>
            </a:solidFill>
          </a:ln>
        </p:spPr>
      </p:pic>
    </p:spTree>
    <p:extLst>
      <p:ext uri="{BB962C8B-B14F-4D97-AF65-F5344CB8AC3E}">
        <p14:creationId xmlns:p14="http://schemas.microsoft.com/office/powerpoint/2010/main" val="855310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867701" y="1118404"/>
            <a:ext cx="10766703" cy="5476471"/>
          </a:xfrm>
        </p:spPr>
        <p:txBody>
          <a:bodyPr vert="horz" lIns="91440" tIns="45720" rIns="91440" bIns="45720" rtlCol="0" anchor="t">
            <a:noAutofit/>
          </a:bodyPr>
          <a:lstStyle/>
          <a:p>
            <a:pPr marL="342900" indent="-342900">
              <a:spcBef>
                <a:spcPts val="600"/>
              </a:spcBef>
              <a:buFont typeface="Arial" panose="020B0604020202020204" pitchFamily="34" charset="0"/>
              <a:buChar char="•"/>
            </a:pPr>
            <a:r>
              <a:rPr lang="en-GB" sz="2600" noProof="0" dirty="0">
                <a:latin typeface="Poppins"/>
                <a:cs typeface="Poppins"/>
              </a:rPr>
              <a:t>This presentation outlines the work of an </a:t>
            </a:r>
            <a:r>
              <a:rPr lang="en-GB" sz="2600" noProof="0" dirty="0" err="1">
                <a:latin typeface="Poppins"/>
                <a:cs typeface="Poppins"/>
              </a:rPr>
              <a:t>eSTEeM</a:t>
            </a:r>
            <a:r>
              <a:rPr lang="en-GB" sz="2600" noProof="0" dirty="0">
                <a:latin typeface="Poppins"/>
                <a:cs typeface="Poppins"/>
              </a:rPr>
              <a:t> project carried out between 2022 and 2024. </a:t>
            </a:r>
          </a:p>
          <a:p>
            <a:pPr marL="342900" indent="-342900">
              <a:spcBef>
                <a:spcPts val="600"/>
              </a:spcBef>
              <a:buFont typeface="Arial" panose="020B0604020202020204" pitchFamily="34" charset="0"/>
              <a:buChar char="•"/>
            </a:pPr>
            <a:r>
              <a:rPr lang="en-GB" sz="2600" noProof="0" dirty="0">
                <a:latin typeface="Poppins"/>
                <a:cs typeface="Poppins"/>
              </a:rPr>
              <a:t>The project led to further work on recruitment.</a:t>
            </a:r>
          </a:p>
          <a:p>
            <a:pPr marL="342900" indent="-342900">
              <a:spcBef>
                <a:spcPts val="600"/>
              </a:spcBef>
              <a:buFont typeface="Arial" panose="020B0604020202020204" pitchFamily="34" charset="0"/>
              <a:buChar char="•"/>
            </a:pPr>
            <a:r>
              <a:rPr lang="en-GB" sz="2600" noProof="0" dirty="0">
                <a:latin typeface="Poppins"/>
                <a:cs typeface="Poppins"/>
              </a:rPr>
              <a:t>The project examined the impact of offering focused training to support the delivery of specialist (new) curriculum areas within the School of Computing &amp; Communications.</a:t>
            </a:r>
          </a:p>
          <a:p>
            <a:pPr marL="342900" indent="-342900">
              <a:spcBef>
                <a:spcPts val="600"/>
              </a:spcBef>
              <a:buFont typeface="Arial" panose="020B0604020202020204" pitchFamily="34" charset="0"/>
              <a:buChar char="•"/>
            </a:pPr>
            <a:r>
              <a:rPr lang="en-GB" sz="2600" noProof="0" dirty="0">
                <a:latin typeface="Poppins"/>
                <a:cs typeface="Poppins"/>
              </a:rPr>
              <a:t>The R60 Cyber Security qualification contains two brand new modules that required tutors with specialist skills.</a:t>
            </a:r>
          </a:p>
          <a:p>
            <a:pPr marL="342900" indent="-342900">
              <a:buFont typeface="Arial" panose="020B0604020202020204" pitchFamily="34" charset="0"/>
              <a:buChar char="•"/>
            </a:pPr>
            <a:endParaRPr lang="en-GB" sz="2000" noProof="0" dirty="0"/>
          </a:p>
          <a:p>
            <a:pPr marL="342900" indent="-342900">
              <a:buFont typeface="Arial" panose="020B0604020202020204" pitchFamily="34" charset="0"/>
              <a:buChar char="•"/>
            </a:pPr>
            <a:endParaRPr lang="en-GB" sz="2000" noProof="0" dirty="0"/>
          </a:p>
          <a:p>
            <a:endParaRPr lang="en-GB" sz="2000" noProof="0" dirty="0"/>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vert="horz" lIns="91440" tIns="45720" rIns="91440" bIns="45720" rtlCol="0" anchor="t">
            <a:noAutofit/>
          </a:bodyPr>
          <a:lstStyle/>
          <a:p>
            <a:r>
              <a:rPr lang="en-GB" noProof="0" dirty="0">
                <a:latin typeface="Poppins SemiBold"/>
                <a:cs typeface="Poppins SemiBold"/>
              </a:rPr>
              <a:t>Introduction</a:t>
            </a:r>
            <a:endParaRPr lang="en-GB" noProof="0" dirty="0"/>
          </a:p>
        </p:txBody>
      </p:sp>
    </p:spTree>
    <p:extLst>
      <p:ext uri="{BB962C8B-B14F-4D97-AF65-F5344CB8AC3E}">
        <p14:creationId xmlns:p14="http://schemas.microsoft.com/office/powerpoint/2010/main" val="860806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EE0AFA1-F0AA-ED9B-0FE9-574F57F2EAB4}"/>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schemeClr val="tx1"/>
                </a:solidFill>
                <a:effectLst/>
                <a:uLnTx/>
                <a:uFillTx/>
                <a:latin typeface="Poppins" panose="00000500000000000000" pitchFamily="2" charset="0"/>
                <a:ea typeface="+mj-ea"/>
                <a:cs typeface="+mj-cs"/>
              </a:rPr>
              <a:t>Intro Slide Title 3</a:t>
            </a:r>
          </a:p>
        </p:txBody>
      </p:sp>
      <p:sp>
        <p:nvSpPr>
          <p:cNvPr id="10" name="Text Placeholder 9">
            <a:extLst>
              <a:ext uri="{FF2B5EF4-FFF2-40B4-BE49-F238E27FC236}">
                <a16:creationId xmlns:a16="http://schemas.microsoft.com/office/drawing/2014/main" id="{0F853122-C756-2F1F-54F9-44DD9DDB380D}"/>
              </a:ext>
            </a:extLst>
          </p:cNvPr>
          <p:cNvSpPr>
            <a:spLocks noGrp="1"/>
          </p:cNvSpPr>
          <p:nvPr>
            <p:ph type="body" sz="quarter" idx="16"/>
          </p:nvPr>
        </p:nvSpPr>
        <p:spPr/>
        <p:txBody>
          <a:bodyPr/>
          <a:lstStyle/>
          <a:p>
            <a:r>
              <a:rPr lang="en-GB" noProof="0" dirty="0"/>
              <a:t>Any Questions?</a:t>
            </a:r>
          </a:p>
        </p:txBody>
      </p:sp>
      <p:sp>
        <p:nvSpPr>
          <p:cNvPr id="8" name="Text Placeholder 7">
            <a:extLst>
              <a:ext uri="{FF2B5EF4-FFF2-40B4-BE49-F238E27FC236}">
                <a16:creationId xmlns:a16="http://schemas.microsoft.com/office/drawing/2014/main" id="{7B61CDFA-DCAF-6AB7-4DB7-0EA48B8ACB33}"/>
              </a:ext>
            </a:extLst>
          </p:cNvPr>
          <p:cNvSpPr>
            <a:spLocks noGrp="1"/>
          </p:cNvSpPr>
          <p:nvPr>
            <p:ph type="body" sz="quarter" idx="13"/>
          </p:nvPr>
        </p:nvSpPr>
        <p:spPr/>
        <p:txBody>
          <a:bodyPr/>
          <a:lstStyle/>
          <a:p>
            <a:endParaRPr lang="en-GB" noProof="0" dirty="0"/>
          </a:p>
        </p:txBody>
      </p:sp>
      <p:sp>
        <p:nvSpPr>
          <p:cNvPr id="11" name="Text Placeholder 10">
            <a:extLst>
              <a:ext uri="{FF2B5EF4-FFF2-40B4-BE49-F238E27FC236}">
                <a16:creationId xmlns:a16="http://schemas.microsoft.com/office/drawing/2014/main" id="{2D2F5D25-9CB7-60D8-D88C-7052EF7245C7}"/>
              </a:ext>
            </a:extLst>
          </p:cNvPr>
          <p:cNvSpPr>
            <a:spLocks noGrp="1"/>
          </p:cNvSpPr>
          <p:nvPr>
            <p:ph type="body" sz="quarter" idx="14"/>
          </p:nvPr>
        </p:nvSpPr>
        <p:spPr/>
        <p:txBody>
          <a:bodyPr/>
          <a:lstStyle/>
          <a:p>
            <a:endParaRPr lang="en-GB" noProof="0" dirty="0"/>
          </a:p>
        </p:txBody>
      </p:sp>
      <p:sp>
        <p:nvSpPr>
          <p:cNvPr id="13" name="Text Placeholder 12">
            <a:extLst>
              <a:ext uri="{FF2B5EF4-FFF2-40B4-BE49-F238E27FC236}">
                <a16:creationId xmlns:a16="http://schemas.microsoft.com/office/drawing/2014/main" id="{9C890CD4-FD68-47BF-B2E3-DC3A5861CE12}"/>
              </a:ext>
            </a:extLst>
          </p:cNvPr>
          <p:cNvSpPr>
            <a:spLocks noGrp="1"/>
          </p:cNvSpPr>
          <p:nvPr>
            <p:ph type="body" sz="quarter" idx="15"/>
          </p:nvPr>
        </p:nvSpPr>
        <p:spPr/>
        <p:txBody>
          <a:bodyPr/>
          <a:lstStyle/>
          <a:p>
            <a:endParaRPr lang="en-GB" noProof="0" dirty="0"/>
          </a:p>
        </p:txBody>
      </p:sp>
      <p:sp>
        <p:nvSpPr>
          <p:cNvPr id="5" name="Text Placeholder 4">
            <a:extLst>
              <a:ext uri="{FF2B5EF4-FFF2-40B4-BE49-F238E27FC236}">
                <a16:creationId xmlns:a16="http://schemas.microsoft.com/office/drawing/2014/main" id="{AD690963-4157-C0E8-EE4F-130823869719}"/>
              </a:ext>
            </a:extLst>
          </p:cNvPr>
          <p:cNvSpPr>
            <a:spLocks noGrp="1"/>
          </p:cNvSpPr>
          <p:nvPr>
            <p:ph type="body" sz="quarter" idx="11"/>
          </p:nvPr>
        </p:nvSpPr>
        <p:spPr/>
        <p:txBody>
          <a:bodyPr/>
          <a:lstStyle/>
          <a:p>
            <a:endParaRPr lang="en-GB" noProof="0" dirty="0"/>
          </a:p>
        </p:txBody>
      </p:sp>
    </p:spTree>
    <p:extLst>
      <p:ext uri="{BB962C8B-B14F-4D97-AF65-F5344CB8AC3E}">
        <p14:creationId xmlns:p14="http://schemas.microsoft.com/office/powerpoint/2010/main" val="633824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6E5B-D0A2-FD17-12DB-3E8FFA263BF3}"/>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31</a:t>
            </a:r>
          </a:p>
        </p:txBody>
      </p:sp>
    </p:spTree>
    <p:extLst>
      <p:ext uri="{BB962C8B-B14F-4D97-AF65-F5344CB8AC3E}">
        <p14:creationId xmlns:p14="http://schemas.microsoft.com/office/powerpoint/2010/main" val="2073721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AD64A0-417B-6727-141A-7D0D6055828C}"/>
              </a:ext>
            </a:extLst>
          </p:cNvPr>
          <p:cNvSpPr>
            <a:spLocks noGrp="1"/>
          </p:cNvSpPr>
          <p:nvPr>
            <p:ph type="body" sz="quarter" idx="14"/>
          </p:nvPr>
        </p:nvSpPr>
        <p:spPr>
          <a:xfrm>
            <a:off x="484616" y="1095780"/>
            <a:ext cx="5938544" cy="5497525"/>
          </a:xfrm>
        </p:spPr>
        <p:txBody>
          <a:bodyPr vert="horz" lIns="91440" tIns="45720" rIns="91440" bIns="45720" rtlCol="0" anchor="t">
            <a:noAutofit/>
          </a:bodyPr>
          <a:lstStyle/>
          <a:p>
            <a:pPr marL="342900" indent="-342900">
              <a:buFont typeface="Arial" panose="020B0604020202020204" pitchFamily="34" charset="0"/>
              <a:buChar char="•"/>
            </a:pPr>
            <a:r>
              <a:rPr lang="en-GB" sz="2200" noProof="0" dirty="0">
                <a:latin typeface="Poppins"/>
                <a:cs typeface="Poppins"/>
              </a:rPr>
              <a:t>Over recent years, the ‘skills gap’ within the UK and global cyber security workforce has remained an area of concern</a:t>
            </a:r>
          </a:p>
          <a:p>
            <a:pPr marL="342900" indent="-342900">
              <a:buFont typeface="Arial" panose="020B0604020202020204" pitchFamily="34" charset="0"/>
              <a:buChar char="•"/>
            </a:pPr>
            <a:r>
              <a:rPr lang="en-GB" sz="2200" noProof="0" dirty="0">
                <a:latin typeface="Poppins"/>
                <a:cs typeface="Poppins"/>
              </a:rPr>
              <a:t>As of 2025, DSIT reports that around </a:t>
            </a:r>
            <a:r>
              <a:rPr lang="en-GB" sz="2200" dirty="0">
                <a:latin typeface="Poppins"/>
                <a:cs typeface="Poppins"/>
              </a:rPr>
              <a:t>49</a:t>
            </a:r>
            <a:r>
              <a:rPr lang="en-GB" sz="2200" noProof="0" dirty="0">
                <a:latin typeface="Poppins"/>
                <a:cs typeface="Poppins"/>
              </a:rPr>
              <a:t>% of business struggle with basic cyber tasks (setting up firewalls). </a:t>
            </a:r>
          </a:p>
          <a:p>
            <a:pPr marL="342900" indent="-342900">
              <a:buFont typeface="Arial" panose="020B0604020202020204" pitchFamily="34" charset="0"/>
              <a:buChar char="•"/>
            </a:pPr>
            <a:r>
              <a:rPr lang="en-GB" sz="2200" noProof="0" dirty="0">
                <a:latin typeface="Poppins"/>
                <a:cs typeface="Poppins"/>
              </a:rPr>
              <a:t>In 2022 </a:t>
            </a:r>
            <a:r>
              <a:rPr lang="en-US" sz="2200" dirty="0">
                <a:latin typeface="Poppins"/>
                <a:cs typeface="Poppins"/>
              </a:rPr>
              <a:t>only 2% of cyber graduates went on to become HE teaching professionals</a:t>
            </a:r>
            <a:endParaRPr lang="en-GB" sz="2200" noProof="0" dirty="0">
              <a:latin typeface="Poppins"/>
              <a:cs typeface="Poppins"/>
            </a:endParaRPr>
          </a:p>
          <a:p>
            <a:pPr marL="342900" indent="-342900">
              <a:buFont typeface="Arial" panose="020B0604020202020204" pitchFamily="34" charset="0"/>
              <a:buChar char="•"/>
            </a:pPr>
            <a:r>
              <a:rPr lang="en-GB" sz="2200" noProof="0" dirty="0">
                <a:latin typeface="Poppins"/>
                <a:cs typeface="Poppins"/>
              </a:rPr>
              <a:t>Updates to curriculum within C&amp;C highlighted issues around skills gaps within the school and potential impact on tutor (and student) recruitment</a:t>
            </a:r>
          </a:p>
          <a:p>
            <a:pPr marL="342900" indent="-342900">
              <a:buFont typeface="Arial" panose="020B0604020202020204" pitchFamily="34" charset="0"/>
              <a:buChar char="•"/>
            </a:pPr>
            <a:endParaRPr lang="en-GB" sz="2200" noProof="0" dirty="0">
              <a:latin typeface="Poppins"/>
              <a:cs typeface="Poppins"/>
            </a:endParaRPr>
          </a:p>
          <a:p>
            <a:endParaRPr lang="en-GB" sz="2200" noProof="0" dirty="0"/>
          </a:p>
        </p:txBody>
      </p:sp>
      <p:sp>
        <p:nvSpPr>
          <p:cNvPr id="3" name="Text Placeholder 2">
            <a:extLst>
              <a:ext uri="{FF2B5EF4-FFF2-40B4-BE49-F238E27FC236}">
                <a16:creationId xmlns:a16="http://schemas.microsoft.com/office/drawing/2014/main" id="{09C717A7-E1A9-87FA-5C22-9245AF91B9B7}"/>
              </a:ext>
            </a:extLst>
          </p:cNvPr>
          <p:cNvSpPr>
            <a:spLocks noGrp="1"/>
          </p:cNvSpPr>
          <p:nvPr>
            <p:ph type="body" sz="quarter" idx="21"/>
          </p:nvPr>
        </p:nvSpPr>
        <p:spPr/>
        <p:txBody>
          <a:bodyPr vert="horz" lIns="91440" tIns="45720" rIns="91440" bIns="45720" rtlCol="0" anchor="t">
            <a:noAutofit/>
          </a:bodyPr>
          <a:lstStyle/>
          <a:p>
            <a:r>
              <a:rPr lang="en-GB" dirty="0">
                <a:latin typeface="Poppins SemiBold"/>
                <a:cs typeface="Poppins SemiBold"/>
              </a:rPr>
              <a:t>Background to the project (figures updated for 2025)</a:t>
            </a:r>
            <a:endParaRPr lang="en-GB" dirty="0"/>
          </a:p>
        </p:txBody>
      </p:sp>
      <p:sp>
        <p:nvSpPr>
          <p:cNvPr id="6" name="TextBox 5">
            <a:extLst>
              <a:ext uri="{FF2B5EF4-FFF2-40B4-BE49-F238E27FC236}">
                <a16:creationId xmlns:a16="http://schemas.microsoft.com/office/drawing/2014/main" id="{48309F11-A1BA-3548-2AE7-D71886F43465}"/>
              </a:ext>
            </a:extLst>
          </p:cNvPr>
          <p:cNvSpPr txBox="1"/>
          <p:nvPr/>
        </p:nvSpPr>
        <p:spPr>
          <a:xfrm>
            <a:off x="7109429" y="1481075"/>
            <a:ext cx="459795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noProof="0" dirty="0">
                <a:latin typeface="Poppins"/>
                <a:ea typeface="Calibri"/>
                <a:cs typeface="Calibri"/>
              </a:rPr>
              <a:t>The popularity of TM256 (Cybersecurity)</a:t>
            </a:r>
            <a:endParaRPr lang="en-GB" sz="2400" noProof="0" dirty="0">
              <a:latin typeface="Poppins"/>
              <a:cs typeface="Poppins"/>
            </a:endParaRPr>
          </a:p>
        </p:txBody>
      </p:sp>
      <p:graphicFrame>
        <p:nvGraphicFramePr>
          <p:cNvPr id="8" name="Chart 7">
            <a:extLst>
              <a:ext uri="{FF2B5EF4-FFF2-40B4-BE49-F238E27FC236}">
                <a16:creationId xmlns:a16="http://schemas.microsoft.com/office/drawing/2014/main" id="{EE227203-6BB4-B562-F6EB-3C0EB84F5597}"/>
              </a:ext>
            </a:extLst>
          </p:cNvPr>
          <p:cNvGraphicFramePr>
            <a:graphicFrameLocks/>
          </p:cNvGraphicFramePr>
          <p:nvPr>
            <p:extLst>
              <p:ext uri="{D42A27DB-BD31-4B8C-83A1-F6EECF244321}">
                <p14:modId xmlns:p14="http://schemas.microsoft.com/office/powerpoint/2010/main" val="2133089934"/>
              </p:ext>
            </p:extLst>
          </p:nvPr>
        </p:nvGraphicFramePr>
        <p:xfrm>
          <a:off x="6423160" y="2312072"/>
          <a:ext cx="5692991" cy="41979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5290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0AC0C-BB8F-6B6A-82B8-96BB08C9E3D1}"/>
              </a:ext>
            </a:extLst>
          </p:cNvPr>
          <p:cNvSpPr>
            <a:spLocks noGrp="1"/>
          </p:cNvSpPr>
          <p:nvPr>
            <p:ph type="body" sz="quarter" idx="14"/>
          </p:nvPr>
        </p:nvSpPr>
        <p:spPr>
          <a:xfrm>
            <a:off x="710819" y="1124809"/>
            <a:ext cx="10179513" cy="5110738"/>
          </a:xfrm>
        </p:spPr>
        <p:txBody>
          <a:bodyPr vert="horz" lIns="91440" tIns="45720" rIns="91440" bIns="45720" rtlCol="0" anchor="t">
            <a:noAutofit/>
          </a:bodyPr>
          <a:lstStyle/>
          <a:p>
            <a:pPr marL="342900" indent="-342900">
              <a:buChar char="•"/>
            </a:pPr>
            <a:r>
              <a:rPr lang="en-GB" sz="2400" noProof="0" dirty="0">
                <a:solidFill>
                  <a:srgbClr val="000000"/>
                </a:solidFill>
                <a:latin typeface="Poppins"/>
                <a:ea typeface="Calibri"/>
                <a:cs typeface="Calibri"/>
              </a:rPr>
              <a:t>Although some tutors within the school have existing skillsets as cyber elements are being delivered on other C&amp;C modules – there was not enough to meet demand</a:t>
            </a:r>
            <a:endParaRPr lang="en-GB" sz="2400" noProof="0" dirty="0">
              <a:latin typeface="Poppins"/>
            </a:endParaRPr>
          </a:p>
          <a:p>
            <a:pPr marL="342900" indent="-342900">
              <a:buChar char="•"/>
            </a:pPr>
            <a:r>
              <a:rPr lang="en-GB" sz="2400" noProof="0" dirty="0">
                <a:solidFill>
                  <a:srgbClr val="000000"/>
                </a:solidFill>
                <a:latin typeface="Poppins"/>
                <a:ea typeface="Calibri"/>
                <a:cs typeface="Calibri"/>
              </a:rPr>
              <a:t>Two computing vendor awards were offered to ALs interested in teaching on:</a:t>
            </a:r>
            <a:endParaRPr lang="en-GB" sz="2400" noProof="0" dirty="0">
              <a:latin typeface="Poppins"/>
            </a:endParaRPr>
          </a:p>
          <a:p>
            <a:pPr marL="1028700" lvl="1" indent="-342900">
              <a:spcAft>
                <a:spcPts val="600"/>
              </a:spcAft>
              <a:buFont typeface="Courier New" panose="020B0604020202020204" pitchFamily="34" charset="0"/>
              <a:buChar char="o"/>
            </a:pPr>
            <a:r>
              <a:rPr lang="en-GB" noProof="0" dirty="0">
                <a:solidFill>
                  <a:srgbClr val="000000"/>
                </a:solidFill>
                <a:latin typeface="Poppins"/>
                <a:ea typeface="Calibri"/>
                <a:cs typeface="Calibri"/>
              </a:rPr>
              <a:t>TM256: Cyber Security </a:t>
            </a:r>
            <a:r>
              <a:rPr lang="en-GB" noProof="0" dirty="0">
                <a:solidFill>
                  <a:srgbClr val="FF0000"/>
                </a:solidFill>
                <a:latin typeface="Poppins"/>
                <a:ea typeface="Calibri"/>
                <a:cs typeface="Calibri"/>
              </a:rPr>
              <a:t>(Cisco Cybersecurity Essentials)</a:t>
            </a:r>
            <a:endParaRPr lang="en-GB" noProof="0" dirty="0">
              <a:solidFill>
                <a:srgbClr val="FF0000"/>
              </a:solidFill>
              <a:latin typeface="Poppins"/>
              <a:cs typeface="Poppins"/>
            </a:endParaRPr>
          </a:p>
          <a:p>
            <a:pPr marL="1028700" lvl="1" indent="-342900">
              <a:spcAft>
                <a:spcPts val="600"/>
              </a:spcAft>
              <a:buFont typeface="Courier New" panose="020B0604020202020204" pitchFamily="34" charset="0"/>
              <a:buChar char="o"/>
            </a:pPr>
            <a:r>
              <a:rPr lang="en-GB" noProof="0" dirty="0">
                <a:solidFill>
                  <a:srgbClr val="000000"/>
                </a:solidFill>
                <a:latin typeface="Poppins"/>
                <a:ea typeface="Calibri"/>
                <a:cs typeface="Calibri"/>
              </a:rPr>
              <a:t>TM359: Systems Penetration Testing </a:t>
            </a:r>
            <a:r>
              <a:rPr lang="en-GB" noProof="0" dirty="0">
                <a:solidFill>
                  <a:srgbClr val="FF0000"/>
                </a:solidFill>
                <a:latin typeface="Poppins"/>
                <a:ea typeface="Calibri"/>
                <a:cs typeface="Calibri"/>
              </a:rPr>
              <a:t>(Certified Ethical Hacker)</a:t>
            </a:r>
            <a:endParaRPr lang="en-GB" noProof="0" dirty="0">
              <a:solidFill>
                <a:srgbClr val="FF0000"/>
              </a:solidFill>
              <a:latin typeface="Poppins"/>
              <a:cs typeface="Poppins"/>
            </a:endParaRPr>
          </a:p>
          <a:p>
            <a:endParaRPr lang="en-GB" noProof="0" dirty="0"/>
          </a:p>
        </p:txBody>
      </p:sp>
      <p:sp>
        <p:nvSpPr>
          <p:cNvPr id="3" name="Text Placeholder 2">
            <a:extLst>
              <a:ext uri="{FF2B5EF4-FFF2-40B4-BE49-F238E27FC236}">
                <a16:creationId xmlns:a16="http://schemas.microsoft.com/office/drawing/2014/main" id="{2B5BDECA-4461-F5C4-5B61-87AC167FA2AB}"/>
              </a:ext>
            </a:extLst>
          </p:cNvPr>
          <p:cNvSpPr>
            <a:spLocks noGrp="1"/>
          </p:cNvSpPr>
          <p:nvPr>
            <p:ph type="body" sz="quarter" idx="21"/>
          </p:nvPr>
        </p:nvSpPr>
        <p:spPr/>
        <p:txBody>
          <a:bodyPr vert="horz" lIns="91440" tIns="45720" rIns="91440" bIns="45720" rtlCol="0" anchor="t">
            <a:noAutofit/>
          </a:bodyPr>
          <a:lstStyle/>
          <a:p>
            <a:r>
              <a:rPr lang="en-GB" noProof="0" dirty="0">
                <a:latin typeface="Poppins SemiBold"/>
                <a:cs typeface="Poppins SemiBold"/>
              </a:rPr>
              <a:t>Developing the workforce – focussed staff training</a:t>
            </a:r>
            <a:endParaRPr lang="en-GB" noProof="0" dirty="0"/>
          </a:p>
        </p:txBody>
      </p:sp>
    </p:spTree>
    <p:extLst>
      <p:ext uri="{BB962C8B-B14F-4D97-AF65-F5344CB8AC3E}">
        <p14:creationId xmlns:p14="http://schemas.microsoft.com/office/powerpoint/2010/main" val="2784009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74AE6C-B0E1-7490-0E3A-C9610F2F6C05}"/>
              </a:ext>
            </a:extLst>
          </p:cNvPr>
          <p:cNvSpPr>
            <a:spLocks noGrp="1"/>
          </p:cNvSpPr>
          <p:nvPr>
            <p:ph type="body" sz="quarter" idx="14"/>
          </p:nvPr>
        </p:nvSpPr>
        <p:spPr>
          <a:xfrm>
            <a:off x="710819" y="1095780"/>
            <a:ext cx="10179513" cy="3694890"/>
          </a:xfrm>
        </p:spPr>
        <p:txBody>
          <a:bodyPr vert="horz" lIns="91440" tIns="45720" rIns="91440" bIns="45720" rtlCol="0" anchor="t">
            <a:noAutofit/>
          </a:bodyPr>
          <a:lstStyle/>
          <a:p>
            <a:pPr marL="342900" indent="-342900">
              <a:spcBef>
                <a:spcPts val="600"/>
              </a:spcBef>
              <a:buChar char="•"/>
            </a:pPr>
            <a:r>
              <a:rPr lang="en-GB" sz="2800" noProof="0" dirty="0">
                <a:latin typeface="Poppins"/>
                <a:cs typeface="Poppins"/>
              </a:rPr>
              <a:t>To what extent is focused staff training effective in the recruitment of tutors for specialised modules at levels 2 and 3? </a:t>
            </a:r>
            <a:endParaRPr lang="en-GB" sz="2800" noProof="0" dirty="0"/>
          </a:p>
          <a:p>
            <a:pPr marL="342900" indent="-342900">
              <a:spcBef>
                <a:spcPts val="600"/>
              </a:spcBef>
              <a:buChar char="•"/>
            </a:pPr>
            <a:r>
              <a:rPr lang="en-GB" sz="2800" noProof="0" dirty="0">
                <a:latin typeface="Poppins"/>
                <a:cs typeface="Poppins"/>
              </a:rPr>
              <a:t>What approaches are required to upskill tutors to successfully tutor in specialist curriculum areas? </a:t>
            </a:r>
          </a:p>
          <a:p>
            <a:pPr marL="342900" indent="-342900">
              <a:spcBef>
                <a:spcPts val="600"/>
              </a:spcBef>
              <a:buChar char="•"/>
            </a:pPr>
            <a:r>
              <a:rPr lang="en-GB" sz="2800" noProof="0" dirty="0">
                <a:latin typeface="Poppins"/>
                <a:cs typeface="Poppins"/>
              </a:rPr>
              <a:t>What resources are required to upskill tutors to successfully tutor in specialist curriculum areas?</a:t>
            </a:r>
          </a:p>
        </p:txBody>
      </p:sp>
      <p:sp>
        <p:nvSpPr>
          <p:cNvPr id="3" name="Text Placeholder 2">
            <a:extLst>
              <a:ext uri="{FF2B5EF4-FFF2-40B4-BE49-F238E27FC236}">
                <a16:creationId xmlns:a16="http://schemas.microsoft.com/office/drawing/2014/main" id="{3CF1ECA8-EE30-575B-F3C4-E9CEC2512249}"/>
              </a:ext>
            </a:extLst>
          </p:cNvPr>
          <p:cNvSpPr>
            <a:spLocks noGrp="1"/>
          </p:cNvSpPr>
          <p:nvPr>
            <p:ph type="body" sz="quarter" idx="21"/>
          </p:nvPr>
        </p:nvSpPr>
        <p:spPr/>
        <p:txBody>
          <a:bodyPr vert="horz" lIns="91440" tIns="45720" rIns="91440" bIns="45720" rtlCol="0" anchor="t">
            <a:noAutofit/>
          </a:bodyPr>
          <a:lstStyle/>
          <a:p>
            <a:r>
              <a:rPr lang="en-GB" noProof="0" dirty="0" err="1">
                <a:latin typeface="Poppins SemiBold"/>
                <a:cs typeface="Poppins SemiBold"/>
              </a:rPr>
              <a:t>eSTEeM</a:t>
            </a:r>
            <a:r>
              <a:rPr lang="en-GB" noProof="0" dirty="0">
                <a:latin typeface="Poppins SemiBold"/>
                <a:cs typeface="Poppins SemiBold"/>
              </a:rPr>
              <a:t> project questions :</a:t>
            </a:r>
            <a:endParaRPr lang="en-GB" noProof="0" dirty="0"/>
          </a:p>
        </p:txBody>
      </p:sp>
    </p:spTree>
    <p:extLst>
      <p:ext uri="{BB962C8B-B14F-4D97-AF65-F5344CB8AC3E}">
        <p14:creationId xmlns:p14="http://schemas.microsoft.com/office/powerpoint/2010/main" val="301328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90687D-8E58-A29B-C614-A3D5A8AA8668}"/>
              </a:ext>
            </a:extLst>
          </p:cNvPr>
          <p:cNvSpPr>
            <a:spLocks noGrp="1"/>
          </p:cNvSpPr>
          <p:nvPr>
            <p:ph type="body" sz="quarter" idx="14"/>
          </p:nvPr>
        </p:nvSpPr>
        <p:spPr>
          <a:xfrm>
            <a:off x="710820" y="1095780"/>
            <a:ext cx="10179513" cy="5436352"/>
          </a:xfrm>
        </p:spPr>
        <p:txBody>
          <a:bodyPr vert="horz" lIns="91440" tIns="45720" rIns="91440" bIns="45720" rtlCol="0" anchor="t">
            <a:noAutofit/>
          </a:bodyPr>
          <a:lstStyle/>
          <a:p>
            <a:pPr marL="342900" indent="-342900">
              <a:buChar char="•"/>
            </a:pPr>
            <a:r>
              <a:rPr lang="en-GB" sz="2200" noProof="0" dirty="0">
                <a:solidFill>
                  <a:srgbClr val="000000"/>
                </a:solidFill>
                <a:latin typeface="Poppins"/>
                <a:ea typeface="Calibri"/>
                <a:cs typeface="Calibri"/>
              </a:rPr>
              <a:t>The OU offers </a:t>
            </a:r>
            <a:r>
              <a:rPr lang="en-GB" sz="2200" b="1" noProof="0" dirty="0">
                <a:solidFill>
                  <a:srgbClr val="000000"/>
                </a:solidFill>
                <a:latin typeface="Poppins"/>
                <a:ea typeface="Calibri"/>
                <a:cs typeface="Calibri"/>
              </a:rPr>
              <a:t>staff fee waiver </a:t>
            </a:r>
            <a:r>
              <a:rPr lang="en-GB" sz="2200" noProof="0" dirty="0">
                <a:solidFill>
                  <a:srgbClr val="000000"/>
                </a:solidFill>
                <a:latin typeface="Poppins"/>
                <a:ea typeface="Calibri"/>
                <a:cs typeface="Calibri"/>
              </a:rPr>
              <a:t>as well as recognition of the importance of staff development (through the Staff Development Policy): </a:t>
            </a:r>
            <a:endParaRPr lang="en-GB" sz="2200" noProof="0" dirty="0">
              <a:latin typeface="Poppins"/>
              <a:ea typeface="Calibri"/>
            </a:endParaRPr>
          </a:p>
          <a:p>
            <a:pPr marL="342900" indent="-342900">
              <a:buChar char="•"/>
            </a:pPr>
            <a:r>
              <a:rPr lang="en-GB" sz="2200" noProof="0" dirty="0">
                <a:solidFill>
                  <a:srgbClr val="000000"/>
                </a:solidFill>
                <a:latin typeface="Poppins"/>
                <a:ea typeface="Calibri"/>
                <a:cs typeface="Calibri"/>
              </a:rPr>
              <a:t>Recent studies across Europe and the US identify that focused training to address cyber skills gaps for academics is now critical in HE in the face of global increase in cyber-attacks (more so across Europe)</a:t>
            </a:r>
            <a:endParaRPr lang="en-GB" sz="2200" noProof="0" dirty="0">
              <a:latin typeface="Poppins"/>
            </a:endParaRPr>
          </a:p>
          <a:p>
            <a:pPr marL="342900" indent="-342900">
              <a:buChar char="•"/>
            </a:pPr>
            <a:r>
              <a:rPr lang="en-GB" sz="2200" noProof="0" dirty="0">
                <a:solidFill>
                  <a:srgbClr val="000000"/>
                </a:solidFill>
                <a:latin typeface="Poppins"/>
                <a:ea typeface="Calibri"/>
                <a:cs typeface="Calibri"/>
              </a:rPr>
              <a:t>Recommendations from recent literature mirror approaches taken in this study:</a:t>
            </a:r>
            <a:endParaRPr lang="en-GB" sz="2200" noProof="0" dirty="0">
              <a:latin typeface="Poppins"/>
            </a:endParaRPr>
          </a:p>
          <a:p>
            <a:pPr marL="1028700" lvl="1" indent="-342900">
              <a:spcAft>
                <a:spcPts val="600"/>
              </a:spcAft>
              <a:buFont typeface="Courier New" panose="020B0604020202020204" pitchFamily="34" charset="0"/>
              <a:buChar char="o"/>
            </a:pPr>
            <a:r>
              <a:rPr lang="en-GB" sz="2200" noProof="0" dirty="0">
                <a:solidFill>
                  <a:srgbClr val="000000"/>
                </a:solidFill>
                <a:latin typeface="Poppins"/>
                <a:ea typeface="Calibri"/>
                <a:cs typeface="Calibri"/>
              </a:rPr>
              <a:t>Self-education and enhanced proficiency through participation in targeted programmes of study   </a:t>
            </a:r>
            <a:r>
              <a:rPr lang="en-GB" sz="2200" noProof="0" dirty="0">
                <a:solidFill>
                  <a:srgbClr val="000000"/>
                </a:solidFill>
                <a:latin typeface="Calibri"/>
                <a:ea typeface="Calibri"/>
                <a:cs typeface="Calibri"/>
              </a:rPr>
              <a:t> </a:t>
            </a:r>
            <a:endParaRPr lang="en-GB" sz="2200" noProof="0" dirty="0">
              <a:solidFill>
                <a:srgbClr val="060645"/>
              </a:solidFill>
              <a:latin typeface="Poppins"/>
              <a:cs typeface="Poppins"/>
            </a:endParaRPr>
          </a:p>
          <a:p>
            <a:endParaRPr lang="en-GB" noProof="0" dirty="0"/>
          </a:p>
        </p:txBody>
      </p:sp>
      <p:sp>
        <p:nvSpPr>
          <p:cNvPr id="3" name="Text Placeholder 2">
            <a:extLst>
              <a:ext uri="{FF2B5EF4-FFF2-40B4-BE49-F238E27FC236}">
                <a16:creationId xmlns:a16="http://schemas.microsoft.com/office/drawing/2014/main" id="{DA128B87-760E-4603-A57D-A5267812154F}"/>
              </a:ext>
            </a:extLst>
          </p:cNvPr>
          <p:cNvSpPr>
            <a:spLocks noGrp="1"/>
          </p:cNvSpPr>
          <p:nvPr>
            <p:ph type="body" sz="quarter" idx="21"/>
          </p:nvPr>
        </p:nvSpPr>
        <p:spPr/>
        <p:txBody>
          <a:bodyPr vert="horz" lIns="91440" tIns="45720" rIns="91440" bIns="45720" rtlCol="0" anchor="t">
            <a:noAutofit/>
          </a:bodyPr>
          <a:lstStyle/>
          <a:p>
            <a:r>
              <a:rPr lang="en-GB" noProof="0" dirty="0">
                <a:latin typeface="Poppins SemiBold"/>
                <a:cs typeface="Poppins SemiBold"/>
              </a:rPr>
              <a:t>Existing literature and background</a:t>
            </a:r>
            <a:endParaRPr lang="en-GB" noProof="0" dirty="0"/>
          </a:p>
        </p:txBody>
      </p:sp>
    </p:spTree>
    <p:extLst>
      <p:ext uri="{BB962C8B-B14F-4D97-AF65-F5344CB8AC3E}">
        <p14:creationId xmlns:p14="http://schemas.microsoft.com/office/powerpoint/2010/main" val="148049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710819" y="1088522"/>
            <a:ext cx="10766703" cy="5476471"/>
          </a:xfrm>
        </p:spPr>
        <p:txBody>
          <a:bodyPr/>
          <a:lstStyle/>
          <a:p>
            <a:r>
              <a:rPr lang="en-GB" sz="2000" noProof="0" dirty="0"/>
              <a:t>Once the training (CPD) was completed:</a:t>
            </a:r>
          </a:p>
          <a:p>
            <a:r>
              <a:rPr lang="en-GB" sz="2000" noProof="0" dirty="0"/>
              <a:t>Used Jisc Online Surveys, gathering quantitative and qualitative data related to the CPD offered</a:t>
            </a:r>
          </a:p>
          <a:p>
            <a:endParaRPr lang="en-GB" sz="2000" noProof="0" dirty="0"/>
          </a:p>
          <a:p>
            <a:pPr marL="342900" indent="-342900">
              <a:buFont typeface="Arial" panose="020B0604020202020204" pitchFamily="34" charset="0"/>
              <a:buChar char="•"/>
            </a:pPr>
            <a:r>
              <a:rPr lang="en-GB" sz="2000" noProof="0" dirty="0"/>
              <a:t>Targeted survey – 110 tutors</a:t>
            </a:r>
          </a:p>
          <a:p>
            <a:pPr marL="342900" indent="-342900">
              <a:buFont typeface="Arial" panose="020B0604020202020204" pitchFamily="34" charset="0"/>
              <a:buChar char="•"/>
            </a:pPr>
            <a:r>
              <a:rPr lang="en-GB" sz="2000" noProof="0" dirty="0"/>
              <a:t>Very good participation – 40% responded</a:t>
            </a:r>
          </a:p>
          <a:p>
            <a:pPr marL="342900" indent="-342900">
              <a:buFont typeface="Arial" panose="020B0604020202020204" pitchFamily="34" charset="0"/>
              <a:buChar char="•"/>
            </a:pPr>
            <a:r>
              <a:rPr lang="en-GB" sz="2000" noProof="0" dirty="0"/>
              <a:t>Different groups were identified</a:t>
            </a:r>
          </a:p>
          <a:p>
            <a:pPr marL="342900" indent="-342900">
              <a:buFont typeface="Arial" panose="020B0604020202020204" pitchFamily="34" charset="0"/>
              <a:buChar char="•"/>
            </a:pPr>
            <a:endParaRPr lang="en-GB" sz="2000" noProof="0" dirty="0"/>
          </a:p>
          <a:p>
            <a:r>
              <a:rPr lang="en-GB" sz="2000" noProof="0" dirty="0"/>
              <a:t>We used Likert scale questions to ascertain:</a:t>
            </a:r>
          </a:p>
          <a:p>
            <a:pPr marL="342900" indent="-342900">
              <a:buFont typeface="Arial" panose="020B0604020202020204" pitchFamily="34" charset="0"/>
              <a:buChar char="•"/>
            </a:pPr>
            <a:r>
              <a:rPr lang="en-GB" sz="2000" noProof="0" dirty="0"/>
              <a:t>How </a:t>
            </a:r>
            <a:r>
              <a:rPr lang="en-GB" sz="2000" b="1" noProof="0" dirty="0"/>
              <a:t>helpful</a:t>
            </a:r>
            <a:r>
              <a:rPr lang="en-GB" sz="2000" noProof="0" dirty="0"/>
              <a:t> certain aspects of the CPD were? (e.g. Setting a deadline for completion)</a:t>
            </a:r>
          </a:p>
          <a:p>
            <a:pPr marL="342900" indent="-342900">
              <a:buFont typeface="Arial" panose="020B0604020202020204" pitchFamily="34" charset="0"/>
              <a:buChar char="•"/>
            </a:pPr>
            <a:r>
              <a:rPr lang="en-GB" sz="2000" noProof="0" dirty="0"/>
              <a:t>How </a:t>
            </a:r>
            <a:r>
              <a:rPr lang="en-GB" sz="2000" b="1" noProof="0" dirty="0"/>
              <a:t>influential</a:t>
            </a:r>
            <a:r>
              <a:rPr lang="en-GB" sz="2000" noProof="0" dirty="0"/>
              <a:t> certain aspects of the CPD were? (e.g. Sponsorship payment)</a:t>
            </a:r>
          </a:p>
          <a:p>
            <a:pPr marL="342900" indent="-342900">
              <a:buFont typeface="Arial" panose="020B0604020202020204" pitchFamily="34" charset="0"/>
              <a:buChar char="•"/>
            </a:pPr>
            <a:r>
              <a:rPr lang="en-GB" sz="2000" noProof="0" dirty="0"/>
              <a:t>Impact on tutor </a:t>
            </a:r>
            <a:r>
              <a:rPr lang="en-GB" sz="2000" b="1" noProof="0" dirty="0"/>
              <a:t>confidence</a:t>
            </a:r>
            <a:r>
              <a:rPr lang="en-GB" sz="2000" noProof="0" dirty="0"/>
              <a:t> in tutoring certain module topics</a:t>
            </a:r>
          </a:p>
          <a:p>
            <a:r>
              <a:rPr lang="en-GB" sz="2000" noProof="0" dirty="0"/>
              <a:t>We also used free text responses to gather additional detail regarding responses</a:t>
            </a:r>
          </a:p>
          <a:p>
            <a:pPr marL="342900" indent="-342900">
              <a:buFont typeface="Arial" panose="020B0604020202020204" pitchFamily="34" charset="0"/>
              <a:buChar char="•"/>
            </a:pPr>
            <a:endParaRPr lang="en-GB" sz="2000" noProof="0" dirty="0"/>
          </a:p>
          <a:p>
            <a:pPr marL="342900" indent="-342900">
              <a:buFont typeface="Arial" panose="020B0604020202020204" pitchFamily="34" charset="0"/>
              <a:buChar char="•"/>
            </a:pPr>
            <a:endParaRPr lang="en-GB" sz="2000" noProof="0" dirty="0"/>
          </a:p>
          <a:p>
            <a:endParaRPr lang="en-GB" sz="2000" noProof="0" dirty="0"/>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noProof="0" dirty="0"/>
              <a:t>Method</a:t>
            </a:r>
          </a:p>
        </p:txBody>
      </p:sp>
    </p:spTree>
    <p:extLst>
      <p:ext uri="{BB962C8B-B14F-4D97-AF65-F5344CB8AC3E}">
        <p14:creationId xmlns:p14="http://schemas.microsoft.com/office/powerpoint/2010/main" val="687696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533218" y="1081265"/>
            <a:ext cx="11129009" cy="4903157"/>
          </a:xfrm>
        </p:spPr>
        <p:txBody>
          <a:bodyPr vert="horz" lIns="91440" tIns="45720" rIns="91440" bIns="45720" rtlCol="0" anchor="t">
            <a:noAutofit/>
          </a:bodyPr>
          <a:lstStyle/>
          <a:p>
            <a:r>
              <a:rPr lang="en-GB" sz="2000" noProof="0" dirty="0">
                <a:latin typeface="Poppins"/>
                <a:cs typeface="Poppins"/>
              </a:rPr>
              <a:t>The results are from the following groups:</a:t>
            </a:r>
          </a:p>
          <a:p>
            <a:pPr marL="342900" indent="-342900">
              <a:buFont typeface="Arial" panose="020B0604020202020204" pitchFamily="34" charset="0"/>
              <a:buChar char="•"/>
            </a:pPr>
            <a:r>
              <a:rPr lang="en-GB" sz="2000" noProof="0" dirty="0">
                <a:latin typeface="Poppins"/>
                <a:cs typeface="Poppins"/>
              </a:rPr>
              <a:t>Cybersecurity Essentials (TM256) sponsored tutors – 1 day ADC (additional duty contract)</a:t>
            </a:r>
          </a:p>
          <a:p>
            <a:pPr marL="342900" indent="-342900">
              <a:buFont typeface="Arial" panose="020B0604020202020204" pitchFamily="34" charset="0"/>
              <a:buChar char="•"/>
            </a:pPr>
            <a:r>
              <a:rPr lang="en-GB" sz="2000" noProof="0" dirty="0">
                <a:latin typeface="Poppins"/>
                <a:cs typeface="Poppins"/>
              </a:rPr>
              <a:t>Cybersecurity Essentials (TM256) non-sponsored tutors</a:t>
            </a:r>
          </a:p>
          <a:p>
            <a:pPr marL="342900" indent="-342900">
              <a:buFont typeface="Arial" panose="020B0604020202020204" pitchFamily="34" charset="0"/>
              <a:buChar char="•"/>
            </a:pPr>
            <a:r>
              <a:rPr lang="en-GB" sz="2000" noProof="0" dirty="0">
                <a:latin typeface="Poppins"/>
                <a:cs typeface="Poppins"/>
              </a:rPr>
              <a:t>Certified Ethical Hacker (TM359) sponsored tutors – 2 days ADC</a:t>
            </a:r>
          </a:p>
          <a:p>
            <a:r>
              <a:rPr lang="en-GB" sz="2000" noProof="0" dirty="0">
                <a:latin typeface="Poppins"/>
                <a:cs typeface="Poppins"/>
              </a:rPr>
              <a:t>Tutors participated in TM256 or TM359 sponsorship rounds </a:t>
            </a:r>
            <a:r>
              <a:rPr lang="en-GB" sz="2000" b="1" noProof="0" dirty="0">
                <a:latin typeface="Poppins"/>
                <a:cs typeface="Poppins"/>
              </a:rPr>
              <a:t>or</a:t>
            </a:r>
            <a:r>
              <a:rPr lang="en-GB" sz="2000" noProof="0" dirty="0">
                <a:latin typeface="Poppins"/>
                <a:cs typeface="Poppins"/>
              </a:rPr>
              <a:t> non-sponsored (TM256)</a:t>
            </a:r>
          </a:p>
          <a:p>
            <a:endParaRPr lang="en-GB" sz="2000" noProof="0" dirty="0"/>
          </a:p>
          <a:p>
            <a:r>
              <a:rPr lang="en-GB" sz="2000" noProof="0" dirty="0">
                <a:latin typeface="Poppins"/>
                <a:cs typeface="Poppins"/>
              </a:rPr>
              <a:t>The following key points were identified from </a:t>
            </a:r>
            <a:r>
              <a:rPr lang="en-GB" sz="2000" b="1" noProof="0" dirty="0">
                <a:latin typeface="Poppins"/>
                <a:cs typeface="Poppins"/>
              </a:rPr>
              <a:t>35 responses</a:t>
            </a:r>
            <a:r>
              <a:rPr lang="en-GB" sz="2000" noProof="0" dirty="0">
                <a:latin typeface="Poppins"/>
                <a:cs typeface="Poppins"/>
              </a:rPr>
              <a:t>:</a:t>
            </a:r>
          </a:p>
          <a:p>
            <a:pPr marL="342900" indent="-342900">
              <a:buFont typeface="Arial" panose="020B0604020202020204" pitchFamily="34" charset="0"/>
              <a:buChar char="•"/>
            </a:pPr>
            <a:r>
              <a:rPr lang="en-GB" sz="2000" noProof="0" dirty="0">
                <a:latin typeface="Poppins"/>
                <a:cs typeface="Poppins"/>
              </a:rPr>
              <a:t>Main influence for completing the CPD</a:t>
            </a:r>
          </a:p>
          <a:p>
            <a:pPr marL="342900" indent="-342900">
              <a:buFont typeface="Arial" panose="020B0604020202020204" pitchFamily="34" charset="0"/>
              <a:buChar char="•"/>
            </a:pPr>
            <a:r>
              <a:rPr lang="en-GB" sz="2000" noProof="0" dirty="0">
                <a:latin typeface="Poppins"/>
                <a:cs typeface="Poppins"/>
              </a:rPr>
              <a:t>Willing to do CPD in own time (without payment)</a:t>
            </a:r>
          </a:p>
          <a:p>
            <a:pPr marL="342900" indent="-342900">
              <a:buFont typeface="Arial" panose="020B0604020202020204" pitchFamily="34" charset="0"/>
              <a:buChar char="•"/>
            </a:pPr>
            <a:r>
              <a:rPr lang="en-GB" sz="2000" noProof="0" dirty="0">
                <a:latin typeface="Poppins"/>
                <a:cs typeface="Poppins"/>
              </a:rPr>
              <a:t>Would you have applied to tutor (TM256/TM359) without completing the CPD?</a:t>
            </a:r>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noProof="0" dirty="0"/>
              <a:t>Results</a:t>
            </a:r>
          </a:p>
        </p:txBody>
      </p:sp>
    </p:spTree>
    <p:extLst>
      <p:ext uri="{BB962C8B-B14F-4D97-AF65-F5344CB8AC3E}">
        <p14:creationId xmlns:p14="http://schemas.microsoft.com/office/powerpoint/2010/main" val="2542674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894E8F-5E87-C6EA-CA00-6862EFBF68EE}"/>
              </a:ext>
            </a:extLst>
          </p:cNvPr>
          <p:cNvSpPr>
            <a:spLocks noGrp="1"/>
          </p:cNvSpPr>
          <p:nvPr>
            <p:ph type="body" sz="quarter" idx="14"/>
          </p:nvPr>
        </p:nvSpPr>
        <p:spPr>
          <a:xfrm>
            <a:off x="1062990" y="1095779"/>
            <a:ext cx="11129009" cy="5476471"/>
          </a:xfrm>
        </p:spPr>
        <p:txBody>
          <a:bodyPr/>
          <a:lstStyle/>
          <a:p>
            <a:pPr marL="342900" indent="-342900">
              <a:buFont typeface="Arial" panose="020B0604020202020204" pitchFamily="34" charset="0"/>
              <a:buChar char="•"/>
            </a:pPr>
            <a:r>
              <a:rPr lang="en-GB" sz="2000" noProof="0" dirty="0"/>
              <a:t>Main influence for completing the CPD</a:t>
            </a:r>
          </a:p>
        </p:txBody>
      </p:sp>
      <p:sp>
        <p:nvSpPr>
          <p:cNvPr id="3" name="Text Placeholder 2">
            <a:extLst>
              <a:ext uri="{FF2B5EF4-FFF2-40B4-BE49-F238E27FC236}">
                <a16:creationId xmlns:a16="http://schemas.microsoft.com/office/drawing/2014/main" id="{8DAEDB80-A43B-1F13-FF2F-F44AFF0E88EC}"/>
              </a:ext>
            </a:extLst>
          </p:cNvPr>
          <p:cNvSpPr>
            <a:spLocks noGrp="1"/>
          </p:cNvSpPr>
          <p:nvPr>
            <p:ph type="body" sz="quarter" idx="21"/>
          </p:nvPr>
        </p:nvSpPr>
        <p:spPr/>
        <p:txBody>
          <a:bodyPr/>
          <a:lstStyle/>
          <a:p>
            <a:r>
              <a:rPr lang="en-GB" noProof="0" dirty="0"/>
              <a:t>Results</a:t>
            </a:r>
          </a:p>
        </p:txBody>
      </p:sp>
      <p:graphicFrame>
        <p:nvGraphicFramePr>
          <p:cNvPr id="4" name="Chart 3">
            <a:extLst>
              <a:ext uri="{FF2B5EF4-FFF2-40B4-BE49-F238E27FC236}">
                <a16:creationId xmlns:a16="http://schemas.microsoft.com/office/drawing/2014/main" id="{1B05426E-E317-6A7C-6965-E9947B83342F}"/>
              </a:ext>
            </a:extLst>
          </p:cNvPr>
          <p:cNvGraphicFramePr>
            <a:graphicFrameLocks/>
          </p:cNvGraphicFramePr>
          <p:nvPr>
            <p:extLst>
              <p:ext uri="{D42A27DB-BD31-4B8C-83A1-F6EECF244321}">
                <p14:modId xmlns:p14="http://schemas.microsoft.com/office/powerpoint/2010/main" val="1948959066"/>
              </p:ext>
            </p:extLst>
          </p:nvPr>
        </p:nvGraphicFramePr>
        <p:xfrm>
          <a:off x="889635" y="1554480"/>
          <a:ext cx="10412730" cy="51405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329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3.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0F3BD61087E44CBF3B29A53A41CE8E" ma:contentTypeVersion="14" ma:contentTypeDescription="Create a new document." ma:contentTypeScope="" ma:versionID="0336f42f3597b5d40b4338eca79dd626">
  <xsd:schema xmlns:xsd="http://www.w3.org/2001/XMLSchema" xmlns:xs="http://www.w3.org/2001/XMLSchema" xmlns:p="http://schemas.microsoft.com/office/2006/metadata/properties" xmlns:ns2="520647c5-b186-4f6f-950b-dbcf2d3d01d8" xmlns:ns3="e092523c-f329-4c0d-a1ec-4be863e3afb2" targetNamespace="http://schemas.microsoft.com/office/2006/metadata/properties" ma:root="true" ma:fieldsID="61c612ae733db868fb4bf4ec509240a0" ns2:_="" ns3:_="">
    <xsd:import namespace="520647c5-b186-4f6f-950b-dbcf2d3d01d8"/>
    <xsd:import namespace="e092523c-f329-4c0d-a1ec-4be863e3afb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647c5-b186-4f6f-950b-dbcf2d3d01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92523c-f329-4c0d-a1ec-4be863e3afb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4c5d4b7d-f6c4-4370-92f7-204c7be18760}" ma:internalName="TaxCatchAll" ma:showField="CatchAllData" ma:web="e092523c-f329-4c0d-a1ec-4be863e3af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092523c-f329-4c0d-a1ec-4be863e3afb2" xsi:nil="true"/>
    <lcf76f155ced4ddcb4097134ff3c332f xmlns="520647c5-b186-4f6f-950b-dbcf2d3d01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65D967-FAEA-49D1-8BB6-F822CFB2AADD}">
  <ds:schemaRefs>
    <ds:schemaRef ds:uri="http://schemas.microsoft.com/sharepoint/v3/contenttype/forms"/>
  </ds:schemaRefs>
</ds:datastoreItem>
</file>

<file path=customXml/itemProps2.xml><?xml version="1.0" encoding="utf-8"?>
<ds:datastoreItem xmlns:ds="http://schemas.openxmlformats.org/officeDocument/2006/customXml" ds:itemID="{8E91B285-2C36-4550-A54B-13E2007628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647c5-b186-4f6f-950b-dbcf2d3d01d8"/>
    <ds:schemaRef ds:uri="e092523c-f329-4c0d-a1ec-4be863e3af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98F68B-FACA-447D-ADE7-1E1330D22B3A}">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520647c5-b186-4f6f-950b-dbcf2d3d01d8"/>
    <ds:schemaRef ds:uri="e092523c-f329-4c0d-a1ec-4be863e3afb2"/>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709</TotalTime>
  <Words>1798</Words>
  <Application>Microsoft Office PowerPoint</Application>
  <PresentationFormat>Widescreen</PresentationFormat>
  <Paragraphs>180</Paragraphs>
  <Slides>21</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Arial</vt:lpstr>
      <vt:lpstr>Calibri</vt:lpstr>
      <vt:lpstr>Calibri Light</vt:lpstr>
      <vt:lpstr>Courier New</vt:lpstr>
      <vt:lpstr>Poppins</vt:lpstr>
      <vt:lpstr>Poppins SemiBold</vt:lpstr>
      <vt:lpstr>Office Theme</vt:lpstr>
      <vt:lpstr>Covers</vt:lpstr>
      <vt:lpstr>Slide Options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 Slide Title 3</vt:lpstr>
      <vt:lpstr>Slide Title 8</vt:lpstr>
      <vt:lpstr>Slide Title 8</vt:lpstr>
      <vt:lpstr>Slide Title 8</vt:lpstr>
      <vt:lpstr>Slide Title 8</vt:lpstr>
      <vt:lpstr>Slide Title 8</vt:lpstr>
      <vt:lpstr>Slide Title 8</vt:lpstr>
      <vt:lpstr>Intro Slide Title 3</vt:lpstr>
      <vt:lpstr>Slide Title 31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evaluate the effectiveness of focused staff training  in recruitment on specialised modules</dc:title>
  <dc:creator>David.Mcdade</dc:creator>
  <cp:lastModifiedBy>Diane.Ford</cp:lastModifiedBy>
  <cp:revision>217</cp:revision>
  <dcterms:created xsi:type="dcterms:W3CDTF">2024-03-26T12:20:47Z</dcterms:created>
  <dcterms:modified xsi:type="dcterms:W3CDTF">2025-11-24T16:28:35Z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0x010100290F3BD61087E44CBF3B29A53A41CE8E</vt:lpwstr>
  </property>
  <property fmtid="{D5CDD505-2E9C-101B-9397-08002B2CF9AE}" pid="3" name="MediaServiceImageTags">
    <vt:lpwstr/>
  </property>
</Properties>
</file>