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handoutMasterIdLst>
    <p:handoutMasterId r:id="rId7"/>
  </p:handoutMasterIdLst>
  <p:sldIdLst>
    <p:sldId id="331" r:id="rId5"/>
  </p:sldIdLst>
  <p:sldSz cx="12192000" cy="6858000"/>
  <p:notesSz cx="7010400" cy="92964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750" autoAdjust="0"/>
    <p:restoredTop sz="86410" autoAdjust="0"/>
  </p:normalViewPr>
  <p:slideViewPr>
    <p:cSldViewPr snapToGrid="0">
      <p:cViewPr varScale="1">
        <p:scale>
          <a:sx n="74" d="100"/>
          <a:sy n="74" d="100"/>
        </p:scale>
        <p:origin x="178" y="43"/>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18/05/2023</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18/05/2023</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857794" y="42886"/>
            <a:ext cx="11178977" cy="614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FF8A77"/>
                </a:solidFill>
                <a:latin typeface="Arial" panose="020B0604020202020204" pitchFamily="34" charset="0"/>
                <a:cs typeface="Arial" panose="020B0604020202020204" pitchFamily="34" charset="0"/>
              </a:rPr>
              <a:t>Creating a suite of resources </a:t>
            </a:r>
            <a:br>
              <a:rPr lang="en-GB" altLang="en-US" sz="2400" b="1" dirty="0">
                <a:solidFill>
                  <a:srgbClr val="FF8A77"/>
                </a:solidFill>
                <a:latin typeface="Arial" panose="020B0604020202020204" pitchFamily="34" charset="0"/>
                <a:cs typeface="Arial" panose="020B0604020202020204" pitchFamily="34" charset="0"/>
              </a:rPr>
            </a:br>
            <a:r>
              <a:rPr lang="en-GB" altLang="en-US" sz="2400" b="1" dirty="0">
                <a:solidFill>
                  <a:srgbClr val="FF8A77"/>
                </a:solidFill>
                <a:latin typeface="Arial" panose="020B0604020202020204" pitchFamily="34" charset="0"/>
                <a:cs typeface="Arial" panose="020B0604020202020204" pitchFamily="34" charset="0"/>
              </a:rPr>
              <a:t>to support students with Maths Anxiety </a:t>
            </a:r>
            <a:br>
              <a:rPr lang="en-GB" altLang="en-US" sz="1800" b="1" dirty="0">
                <a:solidFill>
                  <a:schemeClr val="tx1"/>
                </a:solidFill>
                <a:latin typeface="Arial" panose="020B0604020202020204" pitchFamily="34" charset="0"/>
                <a:cs typeface="Arial" panose="020B0604020202020204" pitchFamily="34" charset="0"/>
              </a:rPr>
            </a:br>
            <a:r>
              <a:rPr lang="en-GB" altLang="en-US" sz="2000" b="1" dirty="0">
                <a:solidFill>
                  <a:schemeClr val="tx1"/>
                </a:solidFill>
                <a:latin typeface="Arial" panose="020B0604020202020204" pitchFamily="34" charset="0"/>
                <a:cs typeface="Arial" panose="020B0604020202020204" pitchFamily="34" charset="0"/>
              </a:rPr>
              <a:t>Susan Pawley, Nicola McIntyre, Gemma Warriner, Becca Whitehead</a:t>
            </a:r>
            <a:br>
              <a:rPr lang="en-GB" altLang="en-US" sz="1800" b="1" dirty="0">
                <a:solidFill>
                  <a:schemeClr val="tx1"/>
                </a:solidFill>
                <a:latin typeface="Arial" panose="020B0604020202020204" pitchFamily="34" charset="0"/>
                <a:cs typeface="Arial" panose="020B0604020202020204" pitchFamily="34" charset="0"/>
              </a:rPr>
            </a:br>
            <a:br>
              <a:rPr lang="en-GB" altLang="en-US" sz="1800" b="1" dirty="0">
                <a:solidFill>
                  <a:schemeClr val="tx1"/>
                </a:solidFill>
                <a:latin typeface="Arial" panose="020B0604020202020204" pitchFamily="34" charset="0"/>
                <a:cs typeface="Arial" panose="020B0604020202020204" pitchFamily="34" charset="0"/>
              </a:rPr>
            </a:br>
            <a:br>
              <a:rPr kumimoji="0" lang="en-GB" altLang="en-US" sz="1400" i="0" u="none" strike="noStrike" cap="none" normalizeH="0" baseline="0" dirty="0">
                <a:ln>
                  <a:noFill/>
                </a:ln>
                <a:solidFill>
                  <a:schemeClr val="tx1"/>
                </a:solidFill>
                <a:effectLst/>
                <a:latin typeface="Arial" panose="020B0604020202020204" pitchFamily="34" charset="0"/>
                <a:cs typeface="Arial" panose="020B0604020202020204" pitchFamily="34" charset="0"/>
              </a:rPr>
            </a:br>
            <a:br>
              <a:rPr lang="en-GB"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br>
            <a:br>
              <a:rPr lang="en-GB" altLang="en-US" sz="1800" dirty="0">
                <a:solidFill>
                  <a:schemeClr val="tx1"/>
                </a:solidFill>
                <a:latin typeface="Arial" panose="020B0604020202020204" pitchFamily="34" charset="0"/>
                <a:ea typeface="Times New Roman" panose="02020603050405020304" pitchFamily="18" charset="0"/>
                <a:cs typeface="Arial" panose="020B0604020202020204" pitchFamily="34" charset="0"/>
              </a:rPr>
            </a:br>
            <a:endParaRPr kumimoji="0" lang="en-GB" alt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B246E7F0-9E49-4431-8EB9-672D860D99B5}"/>
              </a:ext>
            </a:extLst>
          </p:cNvPr>
          <p:cNvPicPr>
            <a:picLocks noChangeAspect="1"/>
          </p:cNvPicPr>
          <p:nvPr/>
        </p:nvPicPr>
        <p:blipFill>
          <a:blip r:embed="rId4"/>
          <a:stretch>
            <a:fillRect/>
          </a:stretch>
        </p:blipFill>
        <p:spPr>
          <a:xfrm>
            <a:off x="372047" y="5931895"/>
            <a:ext cx="2589363" cy="792268"/>
          </a:xfrm>
          <a:prstGeom prst="rect">
            <a:avLst/>
          </a:prstGeom>
        </p:spPr>
      </p:pic>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sp>
        <p:nvSpPr>
          <p:cNvPr id="5" name="TextBox 4">
            <a:extLst>
              <a:ext uri="{FF2B5EF4-FFF2-40B4-BE49-F238E27FC236}">
                <a16:creationId xmlns:a16="http://schemas.microsoft.com/office/drawing/2014/main" id="{ACEF01C6-38AE-68DF-29D6-BF469D1DD68E}"/>
              </a:ext>
            </a:extLst>
          </p:cNvPr>
          <p:cNvSpPr txBox="1"/>
          <p:nvPr/>
        </p:nvSpPr>
        <p:spPr>
          <a:xfrm>
            <a:off x="857794" y="1412491"/>
            <a:ext cx="9807377" cy="498598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This cross-faculty project builds on previous work carried out: “Exploring the extent of maths anxiety within the STEM faculty at the Open University” that found there are a significant proportion of level 1 students that are suffering with maths anxiety</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Students may display physical and emotional signs of anxiety when faced with mathematical work. They may react with avoidance techniques, withdraw from regular study and ultimately may either fail or choose to withdraw from modules entirely</a:t>
            </a:r>
          </a:p>
          <a:p>
            <a:endParaRPr lang="en-GB" sz="140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What will we do?</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Identify and support students from all three schools (We represent M&amp;S, LHCS and SPS) with Maths Anxiety</a:t>
            </a:r>
          </a:p>
          <a:p>
            <a:pPr marL="28575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How will we do this?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Provide self-guided support materials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We will train 10 ALs from across the faculty to become Maths Anxiety Champions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Facilitate group support in conjunction with SST</a:t>
            </a:r>
          </a:p>
          <a:p>
            <a:pPr marL="285750" indent="-285750">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What do we hope to achieve?</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Enable students to become less anxious about maths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Help students find effective coping strategies for future study</a:t>
            </a:r>
          </a:p>
          <a:p>
            <a:br>
              <a:rPr lang="en-GB" dirty="0"/>
            </a:br>
            <a:endParaRPr lang="en-GB" dirty="0"/>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518E19555E524BB642840CD7DDD187" ma:contentTypeVersion="4" ma:contentTypeDescription="Create a new document." ma:contentTypeScope="" ma:versionID="88dd13eeb81eb8aabc59a01c821e42f7">
  <xsd:schema xmlns:xsd="http://www.w3.org/2001/XMLSchema" xmlns:xs="http://www.w3.org/2001/XMLSchema" xmlns:p="http://schemas.microsoft.com/office/2006/metadata/properties" xmlns:ns2="c50037e6-bda1-49d0-8c68-9496f426cd02" xmlns:ns3="0ae720a5-00f8-4276-ac52-18ed5848b341" targetNamespace="http://schemas.microsoft.com/office/2006/metadata/properties" ma:root="true" ma:fieldsID="5d5dfd5a184b6cb5045b216606adc114" ns2:_="" ns3:_="">
    <xsd:import namespace="c50037e6-bda1-49d0-8c68-9496f426cd02"/>
    <xsd:import namespace="0ae720a5-00f8-4276-ac52-18ed5848b34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037e6-bda1-49d0-8c68-9496f426cd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ae720a5-00f8-4276-ac52-18ed5848b34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4F441A-0D9D-4FA4-BE71-4FDB0D63E1F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988D10B-93F3-4F40-B6D6-22F05EFA67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0037e6-bda1-49d0-8c68-9496f426cd02"/>
    <ds:schemaRef ds:uri="0ae720a5-00f8-4276-ac52-18ed5848b3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2241F4-8052-4762-8579-B302DE6505C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5528</TotalTime>
  <Words>211</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Creating a suite of resources  to support students with Maths Anxiety  Susan Pawley, Nicola McIntyre, Gemma Warriner, Becca Whitehead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480</cp:revision>
  <cp:lastPrinted>2018-10-16T09:27:54Z</cp:lastPrinted>
  <dcterms:created xsi:type="dcterms:W3CDTF">2017-05-06T04:58:44Z</dcterms:created>
  <dcterms:modified xsi:type="dcterms:W3CDTF">2023-05-18T08:57:02Z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0x0101006B518E19555E524BB642840CD7DDD187</vt:lpwstr>
  </property>
</Properties>
</file>