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30"/>
  </p:notesMasterIdLst>
  <p:handoutMasterIdLst>
    <p:handoutMasterId r:id="rId31"/>
  </p:handoutMasterIdLst>
  <p:sldIdLst>
    <p:sldId id="256" r:id="rId9"/>
    <p:sldId id="354" r:id="rId10"/>
    <p:sldId id="357" r:id="rId11"/>
    <p:sldId id="356" r:id="rId12"/>
    <p:sldId id="355" r:id="rId13"/>
    <p:sldId id="358" r:id="rId14"/>
    <p:sldId id="349" r:id="rId15"/>
    <p:sldId id="343" r:id="rId16"/>
    <p:sldId id="337" r:id="rId17"/>
    <p:sldId id="344" r:id="rId18"/>
    <p:sldId id="345" r:id="rId19"/>
    <p:sldId id="336" r:id="rId20"/>
    <p:sldId id="340" r:id="rId21"/>
    <p:sldId id="359" r:id="rId22"/>
    <p:sldId id="360" r:id="rId23"/>
    <p:sldId id="362" r:id="rId24"/>
    <p:sldId id="361" r:id="rId25"/>
    <p:sldId id="341" r:id="rId26"/>
    <p:sldId id="342" r:id="rId27"/>
    <p:sldId id="347" r:id="rId28"/>
    <p:sldId id="34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605DB4-AD3E-9640-9918-F0FE99A881F7}" v="460" dt="2023-06-21T09:42:54.6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90"/>
    <p:restoredTop sz="94724"/>
  </p:normalViewPr>
  <p:slideViewPr>
    <p:cSldViewPr snapToGrid="0">
      <p:cViewPr varScale="1">
        <p:scale>
          <a:sx n="81" d="100"/>
          <a:sy n="81" d="100"/>
        </p:scale>
        <p:origin x="158" y="8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21/06/2023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3" name="Text Placeholder 11">
            <a:extLst>
              <a:ext uri="{FF2B5EF4-FFF2-40B4-BE49-F238E27FC236}">
                <a16:creationId xmlns:a16="http://schemas.microsoft.com/office/drawing/2014/main" id="{4B8435D6-0CC1-8718-167A-2904F3E65C26}"/>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3" name="Text Placeholder 11">
            <a:extLst>
              <a:ext uri="{FF2B5EF4-FFF2-40B4-BE49-F238E27FC236}">
                <a16:creationId xmlns:a16="http://schemas.microsoft.com/office/drawing/2014/main" id="{43F1D352-AFC1-45BF-DC37-E6E2C2801A0E}"/>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1D40E8B0-3B62-532E-CE42-A3E6FDDFDE1D}"/>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E1542C5E-68EC-8AF5-80D1-B28AD6CD2F7D}"/>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5" name="Text Placeholder 11">
            <a:extLst>
              <a:ext uri="{FF2B5EF4-FFF2-40B4-BE49-F238E27FC236}">
                <a16:creationId xmlns:a16="http://schemas.microsoft.com/office/drawing/2014/main" id="{9FEF65C5-460E-FA21-D5A4-89B945A157BE}"/>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58BE8F5A-8A1A-5C53-72B2-42712E54532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4" name="Text Placeholder 11">
            <a:extLst>
              <a:ext uri="{FF2B5EF4-FFF2-40B4-BE49-F238E27FC236}">
                <a16:creationId xmlns:a16="http://schemas.microsoft.com/office/drawing/2014/main" id="{661C6824-08DF-793D-EE9A-11375C227AF3}"/>
              </a:ext>
            </a:extLst>
          </p:cNvPr>
          <p:cNvSpPr>
            <a:spLocks noGrp="1"/>
          </p:cNvSpPr>
          <p:nvPr>
            <p:ph type="body" sz="quarter" idx="22"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1C43D1CE-D536-7787-B56C-507BDEC316AF}"/>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2BDC46EF-DAEB-0903-12EF-94C369E351C9}"/>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39EF2175-79D4-C751-5757-BD3B632DF1C4}"/>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9E7BCFB4-52D8-AB3A-B496-979C9126C966}"/>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488D0769-700C-B45D-A282-AC13D3471A14}"/>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39EF2175-79D4-C751-5757-BD3B632DF1C4}"/>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29160097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B2C029B1-D3AF-4207-4861-9E36D8537EA9}"/>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tabLst>
                <a:tab pos="360363" algn="l"/>
              </a:tabLst>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a:p>
            <a:pPr lvl="0"/>
            <a:r>
              <a:rPr lang="en-GB"/>
              <a:t>		</a:t>
            </a:r>
          </a:p>
        </p:txBody>
      </p:sp>
      <p:sp>
        <p:nvSpPr>
          <p:cNvPr id="8" name="Text Placeholder 11">
            <a:extLst>
              <a:ext uri="{FF2B5EF4-FFF2-40B4-BE49-F238E27FC236}">
                <a16:creationId xmlns:a16="http://schemas.microsoft.com/office/drawing/2014/main" id="{3A7EBA30-5646-79F7-5FE5-811E66D70361}"/>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tabLst>
                <a:tab pos="360363" algn="l"/>
              </a:tabLst>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a:p>
            <a:pPr lvl="0"/>
            <a:r>
              <a:rPr lang="en-GB"/>
              <a:t>	</a:t>
            </a:r>
          </a:p>
        </p:txBody>
      </p:sp>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6/21/2023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 id="2147483936" r:id="rId4"/>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hyperlink" Target="https://oro.open.ac.uk/87488/" TargetMode="External"/><Relationship Id="rId2" Type="http://schemas.openxmlformats.org/officeDocument/2006/relationships/hyperlink" Target="https://www.open.ac.uk/scholarship-and-innovation/esteem/sites/www.open.ac.uk.scholarship-and-innovation.esteem/files/resources/Students-as-Partners-in-Scholarship-Framework-FINAL.pdf" TargetMode="Externa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hyperlink" Target="https://oro.open.ac.uk/87488/" TargetMode="External"/><Relationship Id="rId2" Type="http://schemas.openxmlformats.org/officeDocument/2006/relationships/hyperlink" Target="https://www.open.ac.uk/scholarship-and-innovation/esteem/sites/www.open.ac.uk.scholarship-and-innovation.esteem/files/resources/Students-as-Partners-in-Scholarship-Framework-FINAL.pdf" TargetMode="Externa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hyperlink" Target="https://oro.open.ac.uk/87488/" TargetMode="External"/><Relationship Id="rId2" Type="http://schemas.openxmlformats.org/officeDocument/2006/relationships/hyperlink" Target="https://www.open.ac.uk/scholarship-and-innovation/esteem/sites/www.open.ac.uk.scholarship-and-innovation.esteem/files/resources/Students-as-Partners-in-Scholarship-Framework-FINAL.pdf" TargetMode="Externa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hyperlink" Target="https://oro.open.ac.uk/87488/" TargetMode="External"/><Relationship Id="rId2" Type="http://schemas.openxmlformats.org/officeDocument/2006/relationships/hyperlink" Target="https://www.open.ac.uk/scholarship-and-innovation/esteem/sites/www.open.ac.uk.scholarship-and-innovation.esteem/files/resources/Students-as-Partners-in-Scholarship-Framework-FINAL.pdf" TargetMode="Externa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tinyurl.com/PPSSeSTEeM" TargetMode="External"/><Relationship Id="rId1" Type="http://schemas.openxmlformats.org/officeDocument/2006/relationships/slideLayout" Target="../slideLayouts/slideLayout32.xml"/><Relationship Id="rId4" Type="http://schemas.openxmlformats.org/officeDocument/2006/relationships/image" Target="../media/image38.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oro.open.ac.uk/68074/"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open.ac.uk/scholarship-and-innovation/esteem/projects/themes/innovative-assessment/student-co-design-confidence-building-formative-assessment" TargetMode="External"/><Relationship Id="rId2" Type="http://schemas.openxmlformats.org/officeDocument/2006/relationships/hyperlink" Target="https://oro.open.ac.uk/68074/"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www.open.ac.uk/scholarship-and-innovation/esteem/projects/themes/innovative-assessment/student-co-design-confidence-building-formative-assessment" TargetMode="External"/><Relationship Id="rId2" Type="http://schemas.openxmlformats.org/officeDocument/2006/relationships/hyperlink" Target="https://oro.open.ac.uk/68074/"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open.ac.uk/scholarship-and-innovation/esteem/projects/themes/innovative-assessment/student-co-design-confidence-building-formative-assessment" TargetMode="External"/><Relationship Id="rId2" Type="http://schemas.openxmlformats.org/officeDocument/2006/relationships/hyperlink" Target="https://oro.open.ac.uk/68074/"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5" name="Text Placeholder 14">
            <a:extLst>
              <a:ext uri="{FF2B5EF4-FFF2-40B4-BE49-F238E27FC236}">
                <a16:creationId xmlns:a16="http://schemas.microsoft.com/office/drawing/2014/main" id="{E81A18EA-A9B5-381F-97C4-750E9537808C}"/>
              </a:ext>
            </a:extLst>
          </p:cNvPr>
          <p:cNvSpPr>
            <a:spLocks noGrp="1"/>
          </p:cNvSpPr>
          <p:nvPr>
            <p:ph type="body" sz="quarter" idx="12"/>
          </p:nvPr>
        </p:nvSpPr>
        <p:spPr>
          <a:xfrm>
            <a:off x="408208" y="420414"/>
            <a:ext cx="5557584" cy="3316318"/>
          </a:xfrm>
        </p:spPr>
        <p:txBody>
          <a:bodyPr/>
          <a:lstStyle/>
          <a:p>
            <a:r>
              <a:rPr lang="en-GB" sz="3600" b="1" dirty="0"/>
              <a:t>Lessons and insights from student co-design of formative assessment</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a:xfrm>
            <a:off x="408208" y="3097764"/>
            <a:ext cx="5557584" cy="1847094"/>
          </a:xfrm>
        </p:spPr>
        <p:txBody>
          <a:bodyPr/>
          <a:lstStyle/>
          <a:p>
            <a:r>
              <a:rPr lang="en-GB" dirty="0"/>
              <a:t>Paul Piwek &amp; Simon Savage  </a:t>
            </a:r>
          </a:p>
          <a:p>
            <a:endParaRPr lang="en-GB" sz="18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500" b="1" i="1" dirty="0">
                <a:effectLst/>
                <a:latin typeface="Calibri" panose="020F0502020204030204" pitchFamily="34" charset="0"/>
                <a:ea typeface="Times New Roman" panose="02020603050405020304" pitchFamily="18" charset="0"/>
                <a:cs typeface="Times New Roman" panose="02020603050405020304" pitchFamily="18" charset="0"/>
              </a:rPr>
              <a:t>Key students and staff associated with the project</a:t>
            </a:r>
            <a:r>
              <a:rPr lang="en-GB" sz="1500" i="1" dirty="0">
                <a:effectLst/>
                <a:latin typeface="Calibri" panose="020F0502020204030204" pitchFamily="34" charset="0"/>
                <a:ea typeface="Times New Roman" panose="02020603050405020304" pitchFamily="18" charset="0"/>
                <a:cs typeface="Times New Roman" panose="02020603050405020304" pitchFamily="18" charset="0"/>
              </a:rPr>
              <a:t>: Cameron Watkinson (student), Ian Stockbridge (student), Joel Peyton (student), Michel Wermelinger (staff) and Matthew Nelson (staff)</a:t>
            </a:r>
          </a:p>
          <a:p>
            <a:endParaRPr lang="en-GB" dirty="0"/>
          </a:p>
          <a:p>
            <a:endParaRPr lang="en-GB" dirty="0"/>
          </a:p>
          <a:p>
            <a:endParaRPr lang="en-GB" dirty="0"/>
          </a:p>
          <a:p>
            <a:endParaRPr lang="en-GB" dirty="0"/>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a:xfrm>
            <a:off x="408208" y="4771338"/>
            <a:ext cx="5557584" cy="347039"/>
          </a:xfrm>
        </p:spPr>
        <p:txBody>
          <a:bodyPr/>
          <a:lstStyle/>
          <a:p>
            <a:r>
              <a:rPr lang="en-GB" dirty="0"/>
              <a:t>School of Computing and Communications</a:t>
            </a:r>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a:xfrm>
            <a:off x="408208" y="5118377"/>
            <a:ext cx="5557584" cy="347039"/>
          </a:xfrm>
        </p:spPr>
        <p:txBody>
          <a:bodyPr/>
          <a:lstStyle/>
          <a:p>
            <a:r>
              <a:rPr lang="en-GB" dirty="0"/>
              <a:t>21 June, 2023</a:t>
            </a:r>
          </a:p>
        </p:txBody>
      </p:sp>
      <p:pic>
        <p:nvPicPr>
          <p:cNvPr id="12" name="Picture Placeholder 11" descr="A group of people in a room&#10;&#10;Description automatically generated with medium confidence">
            <a:extLst>
              <a:ext uri="{FF2B5EF4-FFF2-40B4-BE49-F238E27FC236}">
                <a16:creationId xmlns:a16="http://schemas.microsoft.com/office/drawing/2014/main" id="{F961838F-39B7-7C24-6A89-E5FB2507CE3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355" b="8355"/>
          <a:stretch>
            <a:fillRect/>
          </a:stretch>
        </p:blipFill>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CEAFF5-E083-B35B-3B00-FC43A2713120}"/>
              </a:ext>
            </a:extLst>
          </p:cNvPr>
          <p:cNvSpPr>
            <a:spLocks noGrp="1"/>
          </p:cNvSpPr>
          <p:nvPr>
            <p:ph type="body" sz="quarter" idx="12"/>
          </p:nvPr>
        </p:nvSpPr>
        <p:spPr/>
        <p:txBody>
          <a:bodyPr/>
          <a:lstStyle/>
          <a:p>
            <a:r>
              <a:rPr lang="en-US" dirty="0"/>
              <a:t>TM112 – Introduction to Computing and IT 2</a:t>
            </a:r>
          </a:p>
        </p:txBody>
      </p:sp>
      <p:sp>
        <p:nvSpPr>
          <p:cNvPr id="4" name="Text Placeholder 3">
            <a:extLst>
              <a:ext uri="{FF2B5EF4-FFF2-40B4-BE49-F238E27FC236}">
                <a16:creationId xmlns:a16="http://schemas.microsoft.com/office/drawing/2014/main" id="{8D0070B5-32B6-DE03-1DBD-E938CBE1BFB5}"/>
              </a:ext>
            </a:extLst>
          </p:cNvPr>
          <p:cNvSpPr>
            <a:spLocks noGrp="1"/>
          </p:cNvSpPr>
          <p:nvPr>
            <p:ph type="body" sz="quarter" idx="21"/>
          </p:nvPr>
        </p:nvSpPr>
        <p:spPr>
          <a:xfrm>
            <a:off x="413915" y="404664"/>
            <a:ext cx="4912997" cy="1144512"/>
          </a:xfrm>
        </p:spPr>
        <p:txBody>
          <a:bodyPr/>
          <a:lstStyle/>
          <a:p>
            <a:r>
              <a:rPr lang="en-US" dirty="0"/>
              <a:t>Confidence-building formative assessment</a:t>
            </a:r>
          </a:p>
          <a:p>
            <a:endParaRPr lang="en-US" dirty="0"/>
          </a:p>
        </p:txBody>
      </p:sp>
      <p:sp>
        <p:nvSpPr>
          <p:cNvPr id="6" name="Text Placeholder 5">
            <a:extLst>
              <a:ext uri="{FF2B5EF4-FFF2-40B4-BE49-F238E27FC236}">
                <a16:creationId xmlns:a16="http://schemas.microsoft.com/office/drawing/2014/main" id="{E29D1801-3CAF-3223-76DE-B06F7DA72C89}"/>
              </a:ext>
            </a:extLst>
          </p:cNvPr>
          <p:cNvSpPr>
            <a:spLocks noGrp="1"/>
          </p:cNvSpPr>
          <p:nvPr>
            <p:ph type="body" sz="quarter" idx="23"/>
          </p:nvPr>
        </p:nvSpPr>
        <p:spPr/>
        <p:txBody>
          <a:bodyPr/>
          <a:lstStyle/>
          <a:p>
            <a:r>
              <a:rPr lang="en-GB" b="1" dirty="0"/>
              <a:t>Confidence-building</a:t>
            </a:r>
            <a:r>
              <a:rPr lang="en-GB" dirty="0"/>
              <a:t>: challenging, but with no marks for scores and opportunity for discussion on the module forums.</a:t>
            </a:r>
          </a:p>
          <a:p>
            <a:r>
              <a:rPr lang="en-GB" b="1" dirty="0"/>
              <a:t>Formative</a:t>
            </a:r>
            <a:r>
              <a:rPr lang="en-GB" dirty="0"/>
              <a:t>: students can gain 5/100 marks on each of the TMA for evidence of engagement and reflection.</a:t>
            </a:r>
          </a:p>
          <a:p>
            <a:endParaRPr lang="en-US" dirty="0"/>
          </a:p>
        </p:txBody>
      </p:sp>
    </p:spTree>
    <p:extLst>
      <p:ext uri="{BB962C8B-B14F-4D97-AF65-F5344CB8AC3E}">
        <p14:creationId xmlns:p14="http://schemas.microsoft.com/office/powerpoint/2010/main" val="3339438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CEAFF5-E083-B35B-3B00-FC43A2713120}"/>
              </a:ext>
            </a:extLst>
          </p:cNvPr>
          <p:cNvSpPr>
            <a:spLocks noGrp="1"/>
          </p:cNvSpPr>
          <p:nvPr>
            <p:ph type="body" sz="quarter" idx="12"/>
          </p:nvPr>
        </p:nvSpPr>
        <p:spPr/>
        <p:txBody>
          <a:bodyPr/>
          <a:lstStyle/>
          <a:p>
            <a:r>
              <a:rPr lang="en-US" dirty="0"/>
              <a:t>TM112 – Introduction to Computing and IT 2</a:t>
            </a:r>
          </a:p>
        </p:txBody>
      </p:sp>
      <p:sp>
        <p:nvSpPr>
          <p:cNvPr id="4" name="Text Placeholder 3">
            <a:extLst>
              <a:ext uri="{FF2B5EF4-FFF2-40B4-BE49-F238E27FC236}">
                <a16:creationId xmlns:a16="http://schemas.microsoft.com/office/drawing/2014/main" id="{8D0070B5-32B6-DE03-1DBD-E938CBE1BFB5}"/>
              </a:ext>
            </a:extLst>
          </p:cNvPr>
          <p:cNvSpPr>
            <a:spLocks noGrp="1"/>
          </p:cNvSpPr>
          <p:nvPr>
            <p:ph type="body" sz="quarter" idx="21"/>
          </p:nvPr>
        </p:nvSpPr>
        <p:spPr>
          <a:xfrm>
            <a:off x="413915" y="404664"/>
            <a:ext cx="4912997" cy="1144512"/>
          </a:xfrm>
        </p:spPr>
        <p:txBody>
          <a:bodyPr/>
          <a:lstStyle/>
          <a:p>
            <a:r>
              <a:rPr lang="en-US" dirty="0"/>
              <a:t>Confidence-building formative assessment</a:t>
            </a:r>
          </a:p>
          <a:p>
            <a:endParaRPr lang="en-US" dirty="0"/>
          </a:p>
        </p:txBody>
      </p:sp>
      <p:sp>
        <p:nvSpPr>
          <p:cNvPr id="6" name="Text Placeholder 5">
            <a:extLst>
              <a:ext uri="{FF2B5EF4-FFF2-40B4-BE49-F238E27FC236}">
                <a16:creationId xmlns:a16="http://schemas.microsoft.com/office/drawing/2014/main" id="{E29D1801-3CAF-3223-76DE-B06F7DA72C89}"/>
              </a:ext>
            </a:extLst>
          </p:cNvPr>
          <p:cNvSpPr>
            <a:spLocks noGrp="1"/>
          </p:cNvSpPr>
          <p:nvPr>
            <p:ph type="body" sz="quarter" idx="23"/>
          </p:nvPr>
        </p:nvSpPr>
        <p:spPr/>
        <p:txBody>
          <a:bodyPr/>
          <a:lstStyle/>
          <a:p>
            <a:r>
              <a:rPr lang="en-GB" b="1" dirty="0"/>
              <a:t>Confidence-building</a:t>
            </a:r>
            <a:r>
              <a:rPr lang="en-GB" dirty="0"/>
              <a:t>: challenging, but with no marks for scores and opportunity for discussion on the module forums.</a:t>
            </a:r>
          </a:p>
          <a:p>
            <a:r>
              <a:rPr lang="en-GB" b="1" dirty="0"/>
              <a:t>Formative</a:t>
            </a:r>
            <a:r>
              <a:rPr lang="en-GB" dirty="0"/>
              <a:t>: students can gain 5/100 marks on each of the TMA for evidence of engagement and reflection.</a:t>
            </a:r>
          </a:p>
          <a:p>
            <a:pPr marL="0" indent="0">
              <a:buNone/>
            </a:pPr>
            <a:endParaRPr lang="en-US" dirty="0"/>
          </a:p>
        </p:txBody>
      </p:sp>
      <p:pic>
        <p:nvPicPr>
          <p:cNvPr id="5" name="Picture 4">
            <a:extLst>
              <a:ext uri="{FF2B5EF4-FFF2-40B4-BE49-F238E27FC236}">
                <a16:creationId xmlns:a16="http://schemas.microsoft.com/office/drawing/2014/main" id="{D8BB4581-4EAB-7A4A-0D2D-FE8BD0594B0E}"/>
              </a:ext>
            </a:extLst>
          </p:cNvPr>
          <p:cNvPicPr>
            <a:picLocks noChangeAspect="1"/>
          </p:cNvPicPr>
          <p:nvPr/>
        </p:nvPicPr>
        <p:blipFill>
          <a:blip r:embed="rId2"/>
          <a:stretch>
            <a:fillRect/>
          </a:stretch>
        </p:blipFill>
        <p:spPr>
          <a:xfrm>
            <a:off x="6270171" y="404664"/>
            <a:ext cx="5921829" cy="5117390"/>
          </a:xfrm>
          <a:prstGeom prst="rect">
            <a:avLst/>
          </a:prstGeom>
        </p:spPr>
      </p:pic>
    </p:spTree>
    <p:extLst>
      <p:ext uri="{BB962C8B-B14F-4D97-AF65-F5344CB8AC3E}">
        <p14:creationId xmlns:p14="http://schemas.microsoft.com/office/powerpoint/2010/main" val="1303877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CEAFF5-E083-B35B-3B00-FC43A2713120}"/>
              </a:ext>
            </a:extLst>
          </p:cNvPr>
          <p:cNvSpPr>
            <a:spLocks noGrp="1"/>
          </p:cNvSpPr>
          <p:nvPr>
            <p:ph type="body" sz="quarter" idx="12"/>
          </p:nvPr>
        </p:nvSpPr>
        <p:spPr/>
        <p:txBody>
          <a:bodyPr/>
          <a:lstStyle/>
          <a:p>
            <a:r>
              <a:rPr lang="en-US" dirty="0"/>
              <a:t>TM112 – Introduction to Computing and IT 2</a:t>
            </a:r>
          </a:p>
        </p:txBody>
      </p:sp>
      <p:sp>
        <p:nvSpPr>
          <p:cNvPr id="4" name="Text Placeholder 3">
            <a:extLst>
              <a:ext uri="{FF2B5EF4-FFF2-40B4-BE49-F238E27FC236}">
                <a16:creationId xmlns:a16="http://schemas.microsoft.com/office/drawing/2014/main" id="{8D0070B5-32B6-DE03-1DBD-E938CBE1BFB5}"/>
              </a:ext>
            </a:extLst>
          </p:cNvPr>
          <p:cNvSpPr>
            <a:spLocks noGrp="1"/>
          </p:cNvSpPr>
          <p:nvPr>
            <p:ph type="body" sz="quarter" idx="21"/>
          </p:nvPr>
        </p:nvSpPr>
        <p:spPr>
          <a:xfrm>
            <a:off x="413915" y="404664"/>
            <a:ext cx="4912997" cy="1144512"/>
          </a:xfrm>
        </p:spPr>
        <p:txBody>
          <a:bodyPr/>
          <a:lstStyle/>
          <a:p>
            <a:r>
              <a:rPr lang="en-US" dirty="0"/>
              <a:t>Confidence-building formative assessment</a:t>
            </a:r>
          </a:p>
          <a:p>
            <a:endParaRPr lang="en-US" dirty="0"/>
          </a:p>
        </p:txBody>
      </p:sp>
      <p:sp>
        <p:nvSpPr>
          <p:cNvPr id="6" name="Text Placeholder 5">
            <a:extLst>
              <a:ext uri="{FF2B5EF4-FFF2-40B4-BE49-F238E27FC236}">
                <a16:creationId xmlns:a16="http://schemas.microsoft.com/office/drawing/2014/main" id="{E29D1801-3CAF-3223-76DE-B06F7DA72C89}"/>
              </a:ext>
            </a:extLst>
          </p:cNvPr>
          <p:cNvSpPr>
            <a:spLocks noGrp="1"/>
          </p:cNvSpPr>
          <p:nvPr>
            <p:ph type="body" sz="quarter" idx="23"/>
          </p:nvPr>
        </p:nvSpPr>
        <p:spPr/>
        <p:txBody>
          <a:bodyPr/>
          <a:lstStyle/>
          <a:p>
            <a:r>
              <a:rPr lang="en-GB" b="1" dirty="0"/>
              <a:t>Confidence-building</a:t>
            </a:r>
            <a:r>
              <a:rPr lang="en-GB" dirty="0"/>
              <a:t>: challenging, but with no marks for scores and opportunity for discussion on the module forums.</a:t>
            </a:r>
          </a:p>
          <a:p>
            <a:r>
              <a:rPr lang="en-GB" b="1" dirty="0"/>
              <a:t>Formative</a:t>
            </a:r>
            <a:r>
              <a:rPr lang="en-GB" dirty="0"/>
              <a:t>: students can gain 5/100 marks on each of the TMA for evidence of engagement and reflection.</a:t>
            </a:r>
          </a:p>
          <a:p>
            <a:r>
              <a:rPr lang="en-GB" b="1">
                <a:latin typeface="Arial"/>
                <a:cs typeface="Arial"/>
              </a:rPr>
              <a:t>Follow-up</a:t>
            </a:r>
            <a:r>
              <a:rPr lang="en-GB">
                <a:latin typeface="Arial"/>
                <a:cs typeface="Arial"/>
              </a:rPr>
              <a:t>: Based on the postings we identified wording issues with a small number of questions.</a:t>
            </a:r>
          </a:p>
          <a:p>
            <a:endParaRPr lang="en-US" dirty="0"/>
          </a:p>
        </p:txBody>
      </p:sp>
    </p:spTree>
    <p:extLst>
      <p:ext uri="{BB962C8B-B14F-4D97-AF65-F5344CB8AC3E}">
        <p14:creationId xmlns:p14="http://schemas.microsoft.com/office/powerpoint/2010/main" val="3807033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5C22170-C6CE-A440-7F5E-F315DF98E6A8}"/>
              </a:ext>
            </a:extLst>
          </p:cNvPr>
          <p:cNvGrpSpPr/>
          <p:nvPr/>
        </p:nvGrpSpPr>
        <p:grpSpPr>
          <a:xfrm>
            <a:off x="2351318" y="2817255"/>
            <a:ext cx="1649478" cy="1890176"/>
            <a:chOff x="55988" y="2817255"/>
            <a:chExt cx="1649478" cy="1890176"/>
          </a:xfrm>
        </p:grpSpPr>
        <p:sp>
          <p:nvSpPr>
            <p:cNvPr id="8" name="AutoShape 2">
              <a:extLst>
                <a:ext uri="{FF2B5EF4-FFF2-40B4-BE49-F238E27FC236}">
                  <a16:creationId xmlns:a16="http://schemas.microsoft.com/office/drawing/2014/main" id="{499ABF13-2E4E-DE17-9514-24364166C8C3}"/>
                </a:ext>
              </a:extLst>
            </p:cNvPr>
            <p:cNvSpPr>
              <a:spLocks noChangeArrowheads="1"/>
            </p:cNvSpPr>
            <p:nvPr/>
          </p:nvSpPr>
          <p:spPr bwMode="auto">
            <a:xfrm>
              <a:off x="55988" y="2817255"/>
              <a:ext cx="1506954" cy="1420074"/>
            </a:xfrm>
            <a:prstGeom prst="wedgeRectCallout">
              <a:avLst>
                <a:gd name="adj1" fmla="val 22153"/>
                <a:gd name="adj2" fmla="val 101468"/>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1600" b="0" i="0" u="none" strike="noStrike" cap="none" normalizeH="0" baseline="0">
                  <a:ln>
                    <a:noFill/>
                  </a:ln>
                  <a:solidFill>
                    <a:schemeClr val="tx1"/>
                  </a:solidFill>
                  <a:effectLst/>
                  <a:latin typeface="Calibri" panose="020F0502020204030204" pitchFamily="34" charset="0"/>
                </a:rPr>
                <a:t>Students for co-design workshop identified and contacted </a:t>
              </a:r>
              <a:endParaRPr kumimoji="0" lang="en-US" altLang="en-US" sz="1600" b="0" i="0" u="none" strike="noStrike" cap="none" normalizeH="0" baseline="0">
                <a:ln>
                  <a:noFill/>
                </a:ln>
                <a:solidFill>
                  <a:schemeClr val="tx1"/>
                </a:solidFill>
                <a:effectLst/>
                <a:latin typeface="Arial" panose="020B0604020202020204" pitchFamily="34" charset="0"/>
              </a:endParaRPr>
            </a:p>
          </p:txBody>
        </p:sp>
        <p:pic>
          <p:nvPicPr>
            <p:cNvPr id="9" name="Picture 8" descr="A picture containing plant&#10;&#10;Description automatically generated">
              <a:extLst>
                <a:ext uri="{FF2B5EF4-FFF2-40B4-BE49-F238E27FC236}">
                  <a16:creationId xmlns:a16="http://schemas.microsoft.com/office/drawing/2014/main" id="{B709DC20-5139-FEAB-BAA9-27C5694E0B25}"/>
                </a:ext>
              </a:extLst>
            </p:cNvPr>
            <p:cNvPicPr>
              <a:picLocks noChangeAspect="1"/>
            </p:cNvPicPr>
            <p:nvPr/>
          </p:nvPicPr>
          <p:blipFill>
            <a:blip r:embed="rId2"/>
            <a:stretch>
              <a:fillRect/>
            </a:stretch>
          </p:blipFill>
          <p:spPr>
            <a:xfrm>
              <a:off x="1121900" y="3953199"/>
              <a:ext cx="583566" cy="754232"/>
            </a:xfrm>
            <a:prstGeom prst="rect">
              <a:avLst/>
            </a:prstGeom>
          </p:spPr>
        </p:pic>
      </p:grpSp>
      <p:pic>
        <p:nvPicPr>
          <p:cNvPr id="10" name="Picture 3">
            <a:extLst>
              <a:ext uri="{FF2B5EF4-FFF2-40B4-BE49-F238E27FC236}">
                <a16:creationId xmlns:a16="http://schemas.microsoft.com/office/drawing/2014/main" id="{B6F98D81-1CA0-A973-E434-D10E028D8F08}"/>
              </a:ext>
            </a:extLst>
          </p:cNvPr>
          <p:cNvPicPr>
            <a:picLocks noChangeAspect="1"/>
          </p:cNvPicPr>
          <p:nvPr/>
        </p:nvPicPr>
        <p:blipFill>
          <a:blip r:embed="rId3"/>
          <a:stretch>
            <a:fillRect/>
          </a:stretch>
        </p:blipFill>
        <p:spPr>
          <a:xfrm>
            <a:off x="3697314" y="1033747"/>
            <a:ext cx="2056392" cy="1539019"/>
          </a:xfrm>
          <a:prstGeom prst="rect">
            <a:avLst/>
          </a:prstGeom>
        </p:spPr>
      </p:pic>
      <p:grpSp>
        <p:nvGrpSpPr>
          <p:cNvPr id="11" name="Group 10">
            <a:extLst>
              <a:ext uri="{FF2B5EF4-FFF2-40B4-BE49-F238E27FC236}">
                <a16:creationId xmlns:a16="http://schemas.microsoft.com/office/drawing/2014/main" id="{4E8CA7B7-6A38-1AAE-CA99-43F1B9353EBD}"/>
              </a:ext>
            </a:extLst>
          </p:cNvPr>
          <p:cNvGrpSpPr/>
          <p:nvPr/>
        </p:nvGrpSpPr>
        <p:grpSpPr>
          <a:xfrm>
            <a:off x="5328863" y="2969015"/>
            <a:ext cx="2551232" cy="1612708"/>
            <a:chOff x="3033533" y="2957542"/>
            <a:chExt cx="2551232" cy="1612708"/>
          </a:xfrm>
        </p:grpSpPr>
        <p:sp>
          <p:nvSpPr>
            <p:cNvPr id="12" name="AutoShape 3">
              <a:extLst>
                <a:ext uri="{FF2B5EF4-FFF2-40B4-BE49-F238E27FC236}">
                  <a16:creationId xmlns:a16="http://schemas.microsoft.com/office/drawing/2014/main" id="{B18BE0A4-833D-70A0-62F1-14F6E9D91884}"/>
                </a:ext>
              </a:extLst>
            </p:cNvPr>
            <p:cNvSpPr>
              <a:spLocks noChangeArrowheads="1"/>
            </p:cNvSpPr>
            <p:nvPr/>
          </p:nvSpPr>
          <p:spPr bwMode="auto">
            <a:xfrm>
              <a:off x="3033533" y="2957542"/>
              <a:ext cx="2402127" cy="1265898"/>
            </a:xfrm>
            <a:prstGeom prst="wedgeRectCallout">
              <a:avLst>
                <a:gd name="adj1" fmla="val 34498"/>
                <a:gd name="adj2" fmla="val 11279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ts val="800"/>
                </a:spcAft>
              </a:pPr>
              <a:r>
                <a:rPr kumimoji="0" lang="en-GB" altLang="en-US" sz="1600" b="0" i="0" u="none" strike="noStrike" cap="none" normalizeH="0" baseline="0">
                  <a:ln>
                    <a:noFill/>
                  </a:ln>
                  <a:effectLst/>
                  <a:latin typeface="Calibri"/>
                  <a:cs typeface="Calibri"/>
                </a:rPr>
                <a:t>Redesign of formative assessment implemented for TM112 20D, based on co-design workshop outputs</a:t>
              </a:r>
              <a:r>
                <a:rPr lang="en-GB" altLang="en-US" sz="1600">
                  <a:latin typeface="Calibri"/>
                  <a:cs typeface="Calibri"/>
                </a:rPr>
                <a:t> </a:t>
              </a:r>
              <a:endParaRPr kumimoji="0" lang="en-US" altLang="en-US" sz="1600" b="0" i="0" u="none" strike="noStrike" cap="none" normalizeH="0" baseline="0">
                <a:ln>
                  <a:noFill/>
                </a:ln>
                <a:effectLst/>
                <a:latin typeface="Arial" panose="020B0604020202020204" pitchFamily="34" charset="0"/>
              </a:endParaRPr>
            </a:p>
          </p:txBody>
        </p:sp>
        <p:pic>
          <p:nvPicPr>
            <p:cNvPr id="13" name="Picture 12" descr="A picture containing plant&#10;&#10;Description automatically generated">
              <a:extLst>
                <a:ext uri="{FF2B5EF4-FFF2-40B4-BE49-F238E27FC236}">
                  <a16:creationId xmlns:a16="http://schemas.microsoft.com/office/drawing/2014/main" id="{253F4554-7464-479D-11BD-5C5B5AE02802}"/>
                </a:ext>
              </a:extLst>
            </p:cNvPr>
            <p:cNvPicPr>
              <a:picLocks noChangeAspect="1"/>
            </p:cNvPicPr>
            <p:nvPr/>
          </p:nvPicPr>
          <p:blipFill>
            <a:blip r:embed="rId2"/>
            <a:stretch>
              <a:fillRect/>
            </a:stretch>
          </p:blipFill>
          <p:spPr>
            <a:xfrm>
              <a:off x="5001199" y="3816018"/>
              <a:ext cx="583566" cy="754232"/>
            </a:xfrm>
            <a:prstGeom prst="rect">
              <a:avLst/>
            </a:prstGeom>
          </p:spPr>
        </p:pic>
      </p:grpSp>
      <p:grpSp>
        <p:nvGrpSpPr>
          <p:cNvPr id="14" name="Group 13">
            <a:extLst>
              <a:ext uri="{FF2B5EF4-FFF2-40B4-BE49-F238E27FC236}">
                <a16:creationId xmlns:a16="http://schemas.microsoft.com/office/drawing/2014/main" id="{7B6FDA27-8778-E068-7BA0-D4FD38CF2AB6}"/>
              </a:ext>
            </a:extLst>
          </p:cNvPr>
          <p:cNvGrpSpPr/>
          <p:nvPr/>
        </p:nvGrpSpPr>
        <p:grpSpPr>
          <a:xfrm>
            <a:off x="7823298" y="2706347"/>
            <a:ext cx="1599620" cy="1883241"/>
            <a:chOff x="5527968" y="2706347"/>
            <a:chExt cx="1599620" cy="1883241"/>
          </a:xfrm>
        </p:grpSpPr>
        <p:sp>
          <p:nvSpPr>
            <p:cNvPr id="15" name="AutoShape 5">
              <a:extLst>
                <a:ext uri="{FF2B5EF4-FFF2-40B4-BE49-F238E27FC236}">
                  <a16:creationId xmlns:a16="http://schemas.microsoft.com/office/drawing/2014/main" id="{43632F8F-9BEC-F892-523D-C42F6468E716}"/>
                </a:ext>
              </a:extLst>
            </p:cNvPr>
            <p:cNvSpPr>
              <a:spLocks noChangeArrowheads="1"/>
            </p:cNvSpPr>
            <p:nvPr/>
          </p:nvSpPr>
          <p:spPr bwMode="auto">
            <a:xfrm>
              <a:off x="5527968" y="2706347"/>
              <a:ext cx="1466671" cy="1516062"/>
            </a:xfrm>
            <a:prstGeom prst="wedgeRectCallout">
              <a:avLst>
                <a:gd name="adj1" fmla="val 65807"/>
                <a:gd name="adj2" fmla="val 101509"/>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1600" b="0" i="0" u="none" strike="noStrike" cap="none" normalizeH="0" baseline="0" dirty="0">
                  <a:ln>
                    <a:noFill/>
                  </a:ln>
                  <a:effectLst/>
                  <a:latin typeface="Calibri"/>
                  <a:cs typeface="Calibri"/>
                </a:rPr>
                <a:t>Redesign of 20D evaluated in comparison with 18D, 19D and 19J</a:t>
              </a:r>
              <a:endParaRPr lang="en-US" altLang="en-US" sz="1600" b="0" i="0" u="none" strike="noStrike" cap="none" normalizeH="0" baseline="0" dirty="0">
                <a:ln>
                  <a:noFill/>
                </a:ln>
                <a:effectLst/>
                <a:latin typeface="Calibri"/>
                <a:cs typeface="Calibri"/>
              </a:endParaRPr>
            </a:p>
          </p:txBody>
        </p:sp>
        <p:pic>
          <p:nvPicPr>
            <p:cNvPr id="16" name="Picture 15" descr="A picture containing plant&#10;&#10;Description automatically generated">
              <a:extLst>
                <a:ext uri="{FF2B5EF4-FFF2-40B4-BE49-F238E27FC236}">
                  <a16:creationId xmlns:a16="http://schemas.microsoft.com/office/drawing/2014/main" id="{D713F036-F81D-8438-071D-476BBB5C432F}"/>
                </a:ext>
              </a:extLst>
            </p:cNvPr>
            <p:cNvPicPr>
              <a:picLocks noChangeAspect="1"/>
            </p:cNvPicPr>
            <p:nvPr/>
          </p:nvPicPr>
          <p:blipFill>
            <a:blip r:embed="rId2"/>
            <a:stretch>
              <a:fillRect/>
            </a:stretch>
          </p:blipFill>
          <p:spPr>
            <a:xfrm>
              <a:off x="6544022" y="3835356"/>
              <a:ext cx="583566" cy="754232"/>
            </a:xfrm>
            <a:prstGeom prst="rect">
              <a:avLst/>
            </a:prstGeom>
          </p:spPr>
        </p:pic>
      </p:grpSp>
      <p:pic>
        <p:nvPicPr>
          <p:cNvPr id="17" name="Picture 16" descr="A picture containing plant&#10;&#10;Description automatically generated">
            <a:extLst>
              <a:ext uri="{FF2B5EF4-FFF2-40B4-BE49-F238E27FC236}">
                <a16:creationId xmlns:a16="http://schemas.microsoft.com/office/drawing/2014/main" id="{BA4E0DB3-629B-85A4-0790-9E1FE33136FC}"/>
              </a:ext>
            </a:extLst>
          </p:cNvPr>
          <p:cNvPicPr>
            <a:picLocks noChangeAspect="1"/>
          </p:cNvPicPr>
          <p:nvPr/>
        </p:nvPicPr>
        <p:blipFill>
          <a:blip r:embed="rId2"/>
          <a:stretch>
            <a:fillRect/>
          </a:stretch>
        </p:blipFill>
        <p:spPr>
          <a:xfrm>
            <a:off x="10682781" y="5142308"/>
            <a:ext cx="583566" cy="754232"/>
          </a:xfrm>
          <a:prstGeom prst="rect">
            <a:avLst/>
          </a:prstGeom>
        </p:spPr>
      </p:pic>
      <p:pic>
        <p:nvPicPr>
          <p:cNvPr id="18" name="Picture 17" descr="Text&#10;&#10;Description automatically generated">
            <a:extLst>
              <a:ext uri="{FF2B5EF4-FFF2-40B4-BE49-F238E27FC236}">
                <a16:creationId xmlns:a16="http://schemas.microsoft.com/office/drawing/2014/main" id="{A1EEE551-3518-254D-F11C-44A6BA2AB5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6975" y="304098"/>
            <a:ext cx="1414642" cy="1060982"/>
          </a:xfrm>
          <a:prstGeom prst="rect">
            <a:avLst/>
          </a:prstGeom>
        </p:spPr>
      </p:pic>
      <p:pic>
        <p:nvPicPr>
          <p:cNvPr id="19" name="Picture 18">
            <a:extLst>
              <a:ext uri="{FF2B5EF4-FFF2-40B4-BE49-F238E27FC236}">
                <a16:creationId xmlns:a16="http://schemas.microsoft.com/office/drawing/2014/main" id="{3A830DA7-649C-C14A-94D2-C5B449FBB7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4297" y="907941"/>
            <a:ext cx="1122554" cy="841915"/>
          </a:xfrm>
          <a:prstGeom prst="rect">
            <a:avLst/>
          </a:prstGeom>
        </p:spPr>
      </p:pic>
      <p:grpSp>
        <p:nvGrpSpPr>
          <p:cNvPr id="20" name="Group 19">
            <a:extLst>
              <a:ext uri="{FF2B5EF4-FFF2-40B4-BE49-F238E27FC236}">
                <a16:creationId xmlns:a16="http://schemas.microsoft.com/office/drawing/2014/main" id="{8A11636D-6FC4-740A-7820-4F6AEBC3CABC}"/>
              </a:ext>
            </a:extLst>
          </p:cNvPr>
          <p:cNvGrpSpPr/>
          <p:nvPr/>
        </p:nvGrpSpPr>
        <p:grpSpPr>
          <a:xfrm>
            <a:off x="4022570" y="2840816"/>
            <a:ext cx="1381450" cy="1821535"/>
            <a:chOff x="1727240" y="2840816"/>
            <a:chExt cx="1381450" cy="1821535"/>
          </a:xfrm>
        </p:grpSpPr>
        <p:sp>
          <p:nvSpPr>
            <p:cNvPr id="21" name="AutoShape 2">
              <a:extLst>
                <a:ext uri="{FF2B5EF4-FFF2-40B4-BE49-F238E27FC236}">
                  <a16:creationId xmlns:a16="http://schemas.microsoft.com/office/drawing/2014/main" id="{95A39092-67C1-2F70-8BCE-D624C21D417E}"/>
                </a:ext>
              </a:extLst>
            </p:cNvPr>
            <p:cNvSpPr>
              <a:spLocks noChangeArrowheads="1"/>
            </p:cNvSpPr>
            <p:nvPr/>
          </p:nvSpPr>
          <p:spPr bwMode="auto">
            <a:xfrm>
              <a:off x="1727240" y="2840816"/>
              <a:ext cx="1195729" cy="1420074"/>
            </a:xfrm>
            <a:prstGeom prst="wedgeRectCallout">
              <a:avLst>
                <a:gd name="adj1" fmla="val 88270"/>
                <a:gd name="adj2" fmla="val 104151"/>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1600" b="0" i="0" u="none" strike="noStrike" cap="none" normalizeH="0" baseline="0">
                  <a:ln>
                    <a:noFill/>
                  </a:ln>
                  <a:solidFill>
                    <a:schemeClr val="tx1"/>
                  </a:solidFill>
                  <a:effectLst/>
                  <a:latin typeface="Calibri" panose="020F0502020204030204" pitchFamily="34" charset="0"/>
                </a:rPr>
                <a:t>Co-design workshop at the OU in Milton Keynes</a:t>
              </a:r>
              <a:endParaRPr kumimoji="0" lang="en-US" altLang="en-US" sz="1600" b="0" i="0" u="none" strike="noStrike" cap="none" normalizeH="0" baseline="0">
                <a:ln>
                  <a:noFill/>
                </a:ln>
                <a:solidFill>
                  <a:schemeClr val="tx1"/>
                </a:solidFill>
                <a:effectLst/>
                <a:latin typeface="Arial" panose="020B0604020202020204" pitchFamily="34" charset="0"/>
              </a:endParaRPr>
            </a:p>
          </p:txBody>
        </p:sp>
        <p:pic>
          <p:nvPicPr>
            <p:cNvPr id="22" name="Picture 21" descr="A picture containing plant&#10;&#10;Description automatically generated">
              <a:extLst>
                <a:ext uri="{FF2B5EF4-FFF2-40B4-BE49-F238E27FC236}">
                  <a16:creationId xmlns:a16="http://schemas.microsoft.com/office/drawing/2014/main" id="{21A3DE0D-0D36-10D7-899E-5829E71E39BB}"/>
                </a:ext>
              </a:extLst>
            </p:cNvPr>
            <p:cNvPicPr>
              <a:picLocks noChangeAspect="1"/>
            </p:cNvPicPr>
            <p:nvPr/>
          </p:nvPicPr>
          <p:blipFill>
            <a:blip r:embed="rId2"/>
            <a:stretch>
              <a:fillRect/>
            </a:stretch>
          </p:blipFill>
          <p:spPr>
            <a:xfrm>
              <a:off x="2539479" y="3908119"/>
              <a:ext cx="569211" cy="754232"/>
            </a:xfrm>
            <a:prstGeom prst="rect">
              <a:avLst/>
            </a:prstGeom>
          </p:spPr>
        </p:pic>
      </p:grpSp>
      <p:grpSp>
        <p:nvGrpSpPr>
          <p:cNvPr id="23" name="Group 22">
            <a:extLst>
              <a:ext uri="{FF2B5EF4-FFF2-40B4-BE49-F238E27FC236}">
                <a16:creationId xmlns:a16="http://schemas.microsoft.com/office/drawing/2014/main" id="{DDD39BF6-FFE2-A29A-B79B-A7906B74AA5A}"/>
              </a:ext>
            </a:extLst>
          </p:cNvPr>
          <p:cNvGrpSpPr/>
          <p:nvPr/>
        </p:nvGrpSpPr>
        <p:grpSpPr>
          <a:xfrm>
            <a:off x="9472919" y="2696583"/>
            <a:ext cx="1808455" cy="1902942"/>
            <a:chOff x="7177589" y="2696583"/>
            <a:chExt cx="1808455" cy="1902942"/>
          </a:xfrm>
        </p:grpSpPr>
        <p:sp>
          <p:nvSpPr>
            <p:cNvPr id="24" name="AutoShape 5">
              <a:extLst>
                <a:ext uri="{FF2B5EF4-FFF2-40B4-BE49-F238E27FC236}">
                  <a16:creationId xmlns:a16="http://schemas.microsoft.com/office/drawing/2014/main" id="{51C35241-4C51-215B-634D-330A38F987F9}"/>
                </a:ext>
              </a:extLst>
            </p:cNvPr>
            <p:cNvSpPr>
              <a:spLocks noChangeArrowheads="1"/>
            </p:cNvSpPr>
            <p:nvPr/>
          </p:nvSpPr>
          <p:spPr bwMode="auto">
            <a:xfrm>
              <a:off x="7177589" y="2696583"/>
              <a:ext cx="1466671" cy="1516062"/>
            </a:xfrm>
            <a:prstGeom prst="wedgeRectCallout">
              <a:avLst>
                <a:gd name="adj1" fmla="val 52818"/>
                <a:gd name="adj2" fmla="val 10842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lang="en-GB" altLang="en-US" sz="1600" dirty="0">
                  <a:latin typeface="Calibri"/>
                  <a:cs typeface="Calibri"/>
                </a:rPr>
                <a:t>Evaluation and debrief (in Teams) with student co-designers</a:t>
              </a:r>
              <a:endParaRPr lang="en-US" altLang="en-US" sz="1600" b="0" i="0" u="none" strike="noStrike" cap="none" normalizeH="0" baseline="0" dirty="0">
                <a:ln>
                  <a:noFill/>
                </a:ln>
                <a:effectLst/>
                <a:latin typeface="Calibri"/>
                <a:cs typeface="Calibri"/>
              </a:endParaRPr>
            </a:p>
          </p:txBody>
        </p:sp>
        <p:pic>
          <p:nvPicPr>
            <p:cNvPr id="25" name="Picture 24" descr="A picture containing plant&#10;&#10;Description automatically generated">
              <a:extLst>
                <a:ext uri="{FF2B5EF4-FFF2-40B4-BE49-F238E27FC236}">
                  <a16:creationId xmlns:a16="http://schemas.microsoft.com/office/drawing/2014/main" id="{DD2947CB-CB6A-A544-641B-2E4C369958C6}"/>
                </a:ext>
              </a:extLst>
            </p:cNvPr>
            <p:cNvPicPr>
              <a:picLocks noChangeAspect="1"/>
            </p:cNvPicPr>
            <p:nvPr/>
          </p:nvPicPr>
          <p:blipFill>
            <a:blip r:embed="rId2"/>
            <a:stretch>
              <a:fillRect/>
            </a:stretch>
          </p:blipFill>
          <p:spPr>
            <a:xfrm>
              <a:off x="8402478" y="3845293"/>
              <a:ext cx="583566" cy="754232"/>
            </a:xfrm>
            <a:prstGeom prst="rect">
              <a:avLst/>
            </a:prstGeom>
          </p:spPr>
        </p:pic>
      </p:grpSp>
      <p:pic>
        <p:nvPicPr>
          <p:cNvPr id="26" name="Picture 25" descr="A picture containing plant&#10;&#10;Description automatically generated">
            <a:extLst>
              <a:ext uri="{FF2B5EF4-FFF2-40B4-BE49-F238E27FC236}">
                <a16:creationId xmlns:a16="http://schemas.microsoft.com/office/drawing/2014/main" id="{DDAD1AC4-13C3-6CBA-4128-A2FEAF6DF6ED}"/>
              </a:ext>
            </a:extLst>
          </p:cNvPr>
          <p:cNvPicPr>
            <a:picLocks noChangeAspect="1"/>
          </p:cNvPicPr>
          <p:nvPr/>
        </p:nvPicPr>
        <p:blipFill>
          <a:blip r:embed="rId2"/>
          <a:stretch>
            <a:fillRect/>
          </a:stretch>
        </p:blipFill>
        <p:spPr>
          <a:xfrm>
            <a:off x="10682781" y="5142308"/>
            <a:ext cx="583566" cy="754232"/>
          </a:xfrm>
          <a:prstGeom prst="rect">
            <a:avLst/>
          </a:prstGeom>
        </p:spPr>
      </p:pic>
      <p:pic>
        <p:nvPicPr>
          <p:cNvPr id="27" name="Picture 26" descr="A picture containing plant&#10;&#10;Description automatically generated">
            <a:extLst>
              <a:ext uri="{FF2B5EF4-FFF2-40B4-BE49-F238E27FC236}">
                <a16:creationId xmlns:a16="http://schemas.microsoft.com/office/drawing/2014/main" id="{EFD6880B-E790-B8C1-7D98-ADEF21091069}"/>
              </a:ext>
            </a:extLst>
          </p:cNvPr>
          <p:cNvPicPr>
            <a:picLocks noChangeAspect="1"/>
          </p:cNvPicPr>
          <p:nvPr/>
        </p:nvPicPr>
        <p:blipFill>
          <a:blip r:embed="rId2"/>
          <a:stretch>
            <a:fillRect/>
          </a:stretch>
        </p:blipFill>
        <p:spPr>
          <a:xfrm>
            <a:off x="10835181" y="5294708"/>
            <a:ext cx="583566" cy="754232"/>
          </a:xfrm>
          <a:prstGeom prst="rect">
            <a:avLst/>
          </a:prstGeom>
        </p:spPr>
      </p:pic>
      <p:pic>
        <p:nvPicPr>
          <p:cNvPr id="28" name="Picture 10">
            <a:extLst>
              <a:ext uri="{FF2B5EF4-FFF2-40B4-BE49-F238E27FC236}">
                <a16:creationId xmlns:a16="http://schemas.microsoft.com/office/drawing/2014/main" id="{D0254366-E442-2564-2906-3B3F157BD61C}"/>
              </a:ext>
            </a:extLst>
          </p:cNvPr>
          <p:cNvPicPr>
            <a:picLocks noChangeAspect="1"/>
          </p:cNvPicPr>
          <p:nvPr/>
        </p:nvPicPr>
        <p:blipFill>
          <a:blip r:embed="rId6"/>
          <a:stretch>
            <a:fillRect/>
          </a:stretch>
        </p:blipFill>
        <p:spPr>
          <a:xfrm>
            <a:off x="2462018" y="5159280"/>
            <a:ext cx="9143999" cy="1851120"/>
          </a:xfrm>
          <a:prstGeom prst="rect">
            <a:avLst/>
          </a:prstGeom>
        </p:spPr>
      </p:pic>
      <p:pic>
        <p:nvPicPr>
          <p:cNvPr id="29" name="Picture 28" descr="A picture containing plant&#10;&#10;Description automatically generated">
            <a:extLst>
              <a:ext uri="{FF2B5EF4-FFF2-40B4-BE49-F238E27FC236}">
                <a16:creationId xmlns:a16="http://schemas.microsoft.com/office/drawing/2014/main" id="{07B13031-C255-E380-F48B-E18A5B43889B}"/>
              </a:ext>
            </a:extLst>
          </p:cNvPr>
          <p:cNvPicPr>
            <a:picLocks noChangeAspect="1"/>
          </p:cNvPicPr>
          <p:nvPr/>
        </p:nvPicPr>
        <p:blipFill>
          <a:blip r:embed="rId2"/>
          <a:stretch>
            <a:fillRect/>
          </a:stretch>
        </p:blipFill>
        <p:spPr>
          <a:xfrm>
            <a:off x="10835181" y="5294708"/>
            <a:ext cx="583566" cy="754232"/>
          </a:xfrm>
          <a:prstGeom prst="rect">
            <a:avLst/>
          </a:prstGeom>
        </p:spPr>
      </p:pic>
    </p:spTree>
    <p:extLst>
      <p:ext uri="{BB962C8B-B14F-4D97-AF65-F5344CB8AC3E}">
        <p14:creationId xmlns:p14="http://schemas.microsoft.com/office/powerpoint/2010/main" val="26777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3054C5-ACC1-0905-609C-4556A34876AF}"/>
              </a:ext>
            </a:extLst>
          </p:cNvPr>
          <p:cNvSpPr>
            <a:spLocks noGrp="1"/>
          </p:cNvSpPr>
          <p:nvPr>
            <p:ph type="body" sz="quarter" idx="24"/>
          </p:nvPr>
        </p:nvSpPr>
        <p:spPr/>
        <p:txBody>
          <a:bodyPr/>
          <a:lstStyle/>
          <a:p>
            <a:r>
              <a:rPr lang="en-US" dirty="0"/>
              <a:t>Students as partners</a:t>
            </a:r>
          </a:p>
        </p:txBody>
      </p:sp>
      <p:sp>
        <p:nvSpPr>
          <p:cNvPr id="3" name="Text Placeholder 2">
            <a:extLst>
              <a:ext uri="{FF2B5EF4-FFF2-40B4-BE49-F238E27FC236}">
                <a16:creationId xmlns:a16="http://schemas.microsoft.com/office/drawing/2014/main" id="{49262412-8058-C563-307A-2F08C5D5E9B5}"/>
              </a:ext>
            </a:extLst>
          </p:cNvPr>
          <p:cNvSpPr>
            <a:spLocks noGrp="1"/>
          </p:cNvSpPr>
          <p:nvPr>
            <p:ph type="body" sz="quarter" idx="25"/>
          </p:nvPr>
        </p:nvSpPr>
        <p:spPr/>
        <p:txBody>
          <a:bodyPr/>
          <a:lstStyle/>
          <a:p>
            <a:r>
              <a:rPr lang="en-US" dirty="0"/>
              <a:t>Butler and Brown’s activity model (2019)</a:t>
            </a:r>
          </a:p>
          <a:p>
            <a:endParaRPr lang="en-US" dirty="0"/>
          </a:p>
        </p:txBody>
      </p:sp>
      <p:sp>
        <p:nvSpPr>
          <p:cNvPr id="6" name="Text Placeholder 5">
            <a:extLst>
              <a:ext uri="{FF2B5EF4-FFF2-40B4-BE49-F238E27FC236}">
                <a16:creationId xmlns:a16="http://schemas.microsoft.com/office/drawing/2014/main" id="{34BDEAA2-9360-82B1-A19A-C4A0CE738B5A}"/>
              </a:ext>
            </a:extLst>
          </p:cNvPr>
          <p:cNvSpPr>
            <a:spLocks noGrp="1"/>
          </p:cNvSpPr>
          <p:nvPr>
            <p:ph type="body" sz="quarter" idx="15"/>
          </p:nvPr>
        </p:nvSpPr>
        <p:spPr>
          <a:xfrm>
            <a:off x="413915" y="1663009"/>
            <a:ext cx="3372273" cy="973748"/>
          </a:xfrm>
        </p:spPr>
        <p:txBody>
          <a:bodyPr/>
          <a:lstStyle/>
          <a:p>
            <a:endParaRPr lang="en-GB" sz="1800" dirty="0">
              <a:effectLst/>
              <a:latin typeface="Calibri" panose="020F0502020204030204" pitchFamily="34" charset="0"/>
            </a:endParaRPr>
          </a:p>
          <a:p>
            <a:r>
              <a:rPr lang="en-GB" sz="1400" dirty="0">
                <a:effectLst/>
                <a:latin typeface="Calibri" panose="020F0502020204030204" pitchFamily="34" charset="0"/>
              </a:rPr>
              <a:t>Collins, T.D. (2022). </a:t>
            </a:r>
            <a:r>
              <a:rPr lang="en-GB" sz="1400" i="1" dirty="0">
                <a:effectLst/>
                <a:latin typeface="Calibri" panose="020F0502020204030204" pitchFamily="34" charset="0"/>
                <a:hlinkClick r:id="rId2"/>
              </a:rPr>
              <a:t>Student Engagement Framework: Students as Partners in Scholarship</a:t>
            </a:r>
            <a:r>
              <a:rPr lang="en-GB" sz="1400" i="1" dirty="0">
                <a:effectLst/>
                <a:latin typeface="Calibri" panose="020F0502020204030204" pitchFamily="34" charset="0"/>
              </a:rPr>
              <a:t>. </a:t>
            </a:r>
            <a:r>
              <a:rPr lang="en-GB" sz="1400" dirty="0">
                <a:effectLst/>
                <a:latin typeface="Calibri" panose="020F0502020204030204" pitchFamily="34" charset="0"/>
              </a:rPr>
              <a:t>Scholarship Steering Group Report. The Open University, UK. October 2022.</a:t>
            </a:r>
          </a:p>
          <a:p>
            <a:r>
              <a:rPr lang="en-GB" sz="1400" dirty="0" err="1">
                <a:effectLst/>
                <a:latin typeface="Calibri" panose="020F0502020204030204" pitchFamily="34" charset="0"/>
              </a:rPr>
              <a:t>Minocha</a:t>
            </a:r>
            <a:r>
              <a:rPr lang="en-GB" sz="1400" dirty="0">
                <a:effectLst/>
                <a:latin typeface="Calibri" panose="020F0502020204030204" pitchFamily="34" charset="0"/>
              </a:rPr>
              <a:t>, </a:t>
            </a:r>
            <a:r>
              <a:rPr lang="en-GB" sz="1400" dirty="0" err="1">
                <a:effectLst/>
                <a:latin typeface="Calibri" panose="020F0502020204030204" pitchFamily="34" charset="0"/>
              </a:rPr>
              <a:t>Shailey</a:t>
            </a:r>
            <a:r>
              <a:rPr lang="en-GB" sz="1400" dirty="0">
                <a:effectLst/>
                <a:latin typeface="Calibri" panose="020F0502020204030204" pitchFamily="34" charset="0"/>
              </a:rPr>
              <a:t> and Collins, Trevor (2023). </a:t>
            </a:r>
            <a:r>
              <a:rPr lang="en-GB" sz="1400" i="1" dirty="0">
                <a:effectLst/>
                <a:latin typeface="Calibri" panose="020F0502020204030204" pitchFamily="34" charset="0"/>
                <a:hlinkClick r:id="rId3"/>
              </a:rPr>
              <a:t>Impact of Scholarship of Teaching and Learning: A compendium of case studies</a:t>
            </a:r>
            <a:r>
              <a:rPr lang="en-GB" sz="1400" dirty="0">
                <a:effectLst/>
                <a:latin typeface="Calibri" panose="020F0502020204030204" pitchFamily="34" charset="0"/>
              </a:rPr>
              <a:t>. The Open University, Milton Keynes, UK.</a:t>
            </a:r>
          </a:p>
          <a:p>
            <a:endParaRPr lang="en-GB" sz="1400" dirty="0">
              <a:effectLst/>
            </a:endParaRPr>
          </a:p>
          <a:p>
            <a:endParaRPr lang="en-US" dirty="0"/>
          </a:p>
        </p:txBody>
      </p:sp>
      <p:pic>
        <p:nvPicPr>
          <p:cNvPr id="7" name="Picture 6">
            <a:extLst>
              <a:ext uri="{FF2B5EF4-FFF2-40B4-BE49-F238E27FC236}">
                <a16:creationId xmlns:a16="http://schemas.microsoft.com/office/drawing/2014/main" id="{8000A04F-B998-CE5F-5451-97B2EDA6917F}"/>
              </a:ext>
            </a:extLst>
          </p:cNvPr>
          <p:cNvPicPr>
            <a:picLocks noChangeAspect="1"/>
          </p:cNvPicPr>
          <p:nvPr/>
        </p:nvPicPr>
        <p:blipFill>
          <a:blip r:embed="rId4"/>
          <a:stretch>
            <a:fillRect/>
          </a:stretch>
        </p:blipFill>
        <p:spPr>
          <a:xfrm>
            <a:off x="4324474" y="1663009"/>
            <a:ext cx="7676734" cy="3626196"/>
          </a:xfrm>
          <a:prstGeom prst="rect">
            <a:avLst/>
          </a:prstGeom>
        </p:spPr>
      </p:pic>
    </p:spTree>
    <p:extLst>
      <p:ext uri="{BB962C8B-B14F-4D97-AF65-F5344CB8AC3E}">
        <p14:creationId xmlns:p14="http://schemas.microsoft.com/office/powerpoint/2010/main" val="2861064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3054C5-ACC1-0905-609C-4556A34876AF}"/>
              </a:ext>
            </a:extLst>
          </p:cNvPr>
          <p:cNvSpPr>
            <a:spLocks noGrp="1"/>
          </p:cNvSpPr>
          <p:nvPr>
            <p:ph type="body" sz="quarter" idx="24"/>
          </p:nvPr>
        </p:nvSpPr>
        <p:spPr/>
        <p:txBody>
          <a:bodyPr/>
          <a:lstStyle/>
          <a:p>
            <a:r>
              <a:rPr lang="en-US" dirty="0"/>
              <a:t>Students as partners</a:t>
            </a:r>
          </a:p>
        </p:txBody>
      </p:sp>
      <p:sp>
        <p:nvSpPr>
          <p:cNvPr id="3" name="Text Placeholder 2">
            <a:extLst>
              <a:ext uri="{FF2B5EF4-FFF2-40B4-BE49-F238E27FC236}">
                <a16:creationId xmlns:a16="http://schemas.microsoft.com/office/drawing/2014/main" id="{49262412-8058-C563-307A-2F08C5D5E9B5}"/>
              </a:ext>
            </a:extLst>
          </p:cNvPr>
          <p:cNvSpPr>
            <a:spLocks noGrp="1"/>
          </p:cNvSpPr>
          <p:nvPr>
            <p:ph type="body" sz="quarter" idx="25"/>
          </p:nvPr>
        </p:nvSpPr>
        <p:spPr/>
        <p:txBody>
          <a:bodyPr/>
          <a:lstStyle/>
          <a:p>
            <a:r>
              <a:rPr lang="en-US" dirty="0"/>
              <a:t>Butler and Brown’s activity model (2019)</a:t>
            </a:r>
          </a:p>
          <a:p>
            <a:endParaRPr lang="en-US" dirty="0"/>
          </a:p>
        </p:txBody>
      </p:sp>
      <p:sp>
        <p:nvSpPr>
          <p:cNvPr id="6" name="Text Placeholder 5">
            <a:extLst>
              <a:ext uri="{FF2B5EF4-FFF2-40B4-BE49-F238E27FC236}">
                <a16:creationId xmlns:a16="http://schemas.microsoft.com/office/drawing/2014/main" id="{34BDEAA2-9360-82B1-A19A-C4A0CE738B5A}"/>
              </a:ext>
            </a:extLst>
          </p:cNvPr>
          <p:cNvSpPr>
            <a:spLocks noGrp="1"/>
          </p:cNvSpPr>
          <p:nvPr>
            <p:ph type="body" sz="quarter" idx="15"/>
          </p:nvPr>
        </p:nvSpPr>
        <p:spPr>
          <a:xfrm>
            <a:off x="413915" y="1663009"/>
            <a:ext cx="3372273" cy="973748"/>
          </a:xfrm>
        </p:spPr>
        <p:txBody>
          <a:bodyPr/>
          <a:lstStyle/>
          <a:p>
            <a:endParaRPr lang="en-GB" sz="1800" dirty="0">
              <a:effectLst/>
              <a:latin typeface="Calibri" panose="020F0502020204030204" pitchFamily="34" charset="0"/>
            </a:endParaRPr>
          </a:p>
          <a:p>
            <a:r>
              <a:rPr lang="en-GB" sz="1400" dirty="0">
                <a:effectLst/>
                <a:latin typeface="Calibri" panose="020F0502020204030204" pitchFamily="34" charset="0"/>
              </a:rPr>
              <a:t>Collins, T.D. (2022). </a:t>
            </a:r>
            <a:r>
              <a:rPr lang="en-GB" sz="1400" i="1" dirty="0">
                <a:effectLst/>
                <a:latin typeface="Calibri" panose="020F0502020204030204" pitchFamily="34" charset="0"/>
                <a:hlinkClick r:id="rId2"/>
              </a:rPr>
              <a:t>Student Engagement Framework: Students as Partners in Scholarship</a:t>
            </a:r>
            <a:r>
              <a:rPr lang="en-GB" sz="1400" i="1" dirty="0">
                <a:effectLst/>
                <a:latin typeface="Calibri" panose="020F0502020204030204" pitchFamily="34" charset="0"/>
              </a:rPr>
              <a:t>. </a:t>
            </a:r>
            <a:r>
              <a:rPr lang="en-GB" sz="1400" dirty="0">
                <a:effectLst/>
                <a:latin typeface="Calibri" panose="020F0502020204030204" pitchFamily="34" charset="0"/>
              </a:rPr>
              <a:t>Scholarship Steering Group Report. The Open University, UK. October 2022.</a:t>
            </a:r>
          </a:p>
          <a:p>
            <a:r>
              <a:rPr lang="en-GB" sz="1400" dirty="0" err="1">
                <a:effectLst/>
                <a:latin typeface="Calibri" panose="020F0502020204030204" pitchFamily="34" charset="0"/>
              </a:rPr>
              <a:t>Minocha</a:t>
            </a:r>
            <a:r>
              <a:rPr lang="en-GB" sz="1400" dirty="0">
                <a:effectLst/>
                <a:latin typeface="Calibri" panose="020F0502020204030204" pitchFamily="34" charset="0"/>
              </a:rPr>
              <a:t>, </a:t>
            </a:r>
            <a:r>
              <a:rPr lang="en-GB" sz="1400" dirty="0" err="1">
                <a:effectLst/>
                <a:latin typeface="Calibri" panose="020F0502020204030204" pitchFamily="34" charset="0"/>
              </a:rPr>
              <a:t>Shailey</a:t>
            </a:r>
            <a:r>
              <a:rPr lang="en-GB" sz="1400" dirty="0">
                <a:effectLst/>
                <a:latin typeface="Calibri" panose="020F0502020204030204" pitchFamily="34" charset="0"/>
              </a:rPr>
              <a:t> and Collins, Trevor (2023). </a:t>
            </a:r>
            <a:r>
              <a:rPr lang="en-GB" sz="1400" i="1" dirty="0">
                <a:effectLst/>
                <a:latin typeface="Calibri" panose="020F0502020204030204" pitchFamily="34" charset="0"/>
                <a:hlinkClick r:id="rId3"/>
              </a:rPr>
              <a:t>Impact of Scholarship of Teaching and Learning: A compendium of case studies</a:t>
            </a:r>
            <a:r>
              <a:rPr lang="en-GB" sz="1400" dirty="0">
                <a:effectLst/>
                <a:latin typeface="Calibri" panose="020F0502020204030204" pitchFamily="34" charset="0"/>
              </a:rPr>
              <a:t>. The Open University, Milton Keynes, UK.</a:t>
            </a:r>
          </a:p>
          <a:p>
            <a:endParaRPr lang="en-GB" sz="1400" dirty="0">
              <a:effectLst/>
            </a:endParaRPr>
          </a:p>
          <a:p>
            <a:endParaRPr lang="en-US" dirty="0"/>
          </a:p>
        </p:txBody>
      </p:sp>
      <p:pic>
        <p:nvPicPr>
          <p:cNvPr id="7" name="Picture 6">
            <a:extLst>
              <a:ext uri="{FF2B5EF4-FFF2-40B4-BE49-F238E27FC236}">
                <a16:creationId xmlns:a16="http://schemas.microsoft.com/office/drawing/2014/main" id="{8000A04F-B998-CE5F-5451-97B2EDA6917F}"/>
              </a:ext>
            </a:extLst>
          </p:cNvPr>
          <p:cNvPicPr>
            <a:picLocks noChangeAspect="1"/>
          </p:cNvPicPr>
          <p:nvPr/>
        </p:nvPicPr>
        <p:blipFill>
          <a:blip r:embed="rId4"/>
          <a:stretch>
            <a:fillRect/>
          </a:stretch>
        </p:blipFill>
        <p:spPr>
          <a:xfrm>
            <a:off x="4324474" y="1663009"/>
            <a:ext cx="7676734" cy="3626196"/>
          </a:xfrm>
          <a:prstGeom prst="rect">
            <a:avLst/>
          </a:prstGeom>
        </p:spPr>
      </p:pic>
      <p:sp>
        <p:nvSpPr>
          <p:cNvPr id="4" name="Rectangle 3">
            <a:extLst>
              <a:ext uri="{FF2B5EF4-FFF2-40B4-BE49-F238E27FC236}">
                <a16:creationId xmlns:a16="http://schemas.microsoft.com/office/drawing/2014/main" id="{D85280F3-ABED-8D13-FFF6-6AF9EE6B43C5}"/>
              </a:ext>
            </a:extLst>
          </p:cNvPr>
          <p:cNvSpPr/>
          <p:nvPr/>
        </p:nvSpPr>
        <p:spPr>
          <a:xfrm>
            <a:off x="11432804" y="1314450"/>
            <a:ext cx="690562" cy="3974755"/>
          </a:xfrm>
          <a:prstGeom prst="rect">
            <a:avLst/>
          </a:prstGeom>
          <a:no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181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3054C5-ACC1-0905-609C-4556A34876AF}"/>
              </a:ext>
            </a:extLst>
          </p:cNvPr>
          <p:cNvSpPr>
            <a:spLocks noGrp="1"/>
          </p:cNvSpPr>
          <p:nvPr>
            <p:ph type="body" sz="quarter" idx="24"/>
          </p:nvPr>
        </p:nvSpPr>
        <p:spPr/>
        <p:txBody>
          <a:bodyPr/>
          <a:lstStyle/>
          <a:p>
            <a:r>
              <a:rPr lang="en-US" dirty="0"/>
              <a:t>Students as partners</a:t>
            </a:r>
          </a:p>
        </p:txBody>
      </p:sp>
      <p:sp>
        <p:nvSpPr>
          <p:cNvPr id="3" name="Text Placeholder 2">
            <a:extLst>
              <a:ext uri="{FF2B5EF4-FFF2-40B4-BE49-F238E27FC236}">
                <a16:creationId xmlns:a16="http://schemas.microsoft.com/office/drawing/2014/main" id="{49262412-8058-C563-307A-2F08C5D5E9B5}"/>
              </a:ext>
            </a:extLst>
          </p:cNvPr>
          <p:cNvSpPr>
            <a:spLocks noGrp="1"/>
          </p:cNvSpPr>
          <p:nvPr>
            <p:ph type="body" sz="quarter" idx="25"/>
          </p:nvPr>
        </p:nvSpPr>
        <p:spPr/>
        <p:txBody>
          <a:bodyPr/>
          <a:lstStyle/>
          <a:p>
            <a:r>
              <a:rPr lang="en-US" dirty="0"/>
              <a:t>Butler and Brown’s activity model (2019)</a:t>
            </a:r>
          </a:p>
          <a:p>
            <a:endParaRPr lang="en-US" dirty="0"/>
          </a:p>
        </p:txBody>
      </p:sp>
      <p:sp>
        <p:nvSpPr>
          <p:cNvPr id="6" name="Text Placeholder 5">
            <a:extLst>
              <a:ext uri="{FF2B5EF4-FFF2-40B4-BE49-F238E27FC236}">
                <a16:creationId xmlns:a16="http://schemas.microsoft.com/office/drawing/2014/main" id="{34BDEAA2-9360-82B1-A19A-C4A0CE738B5A}"/>
              </a:ext>
            </a:extLst>
          </p:cNvPr>
          <p:cNvSpPr>
            <a:spLocks noGrp="1"/>
          </p:cNvSpPr>
          <p:nvPr>
            <p:ph type="body" sz="quarter" idx="15"/>
          </p:nvPr>
        </p:nvSpPr>
        <p:spPr>
          <a:xfrm>
            <a:off x="413915" y="1663009"/>
            <a:ext cx="3372273" cy="973748"/>
          </a:xfrm>
        </p:spPr>
        <p:txBody>
          <a:bodyPr/>
          <a:lstStyle/>
          <a:p>
            <a:endParaRPr lang="en-GB" sz="1800" dirty="0">
              <a:effectLst/>
              <a:latin typeface="Calibri" panose="020F0502020204030204" pitchFamily="34" charset="0"/>
            </a:endParaRPr>
          </a:p>
          <a:p>
            <a:r>
              <a:rPr lang="en-GB" sz="1400" dirty="0">
                <a:effectLst/>
                <a:latin typeface="Calibri" panose="020F0502020204030204" pitchFamily="34" charset="0"/>
              </a:rPr>
              <a:t>Collins, T.D. (2022). </a:t>
            </a:r>
            <a:r>
              <a:rPr lang="en-GB" sz="1400" i="1" dirty="0">
                <a:effectLst/>
                <a:latin typeface="Calibri" panose="020F0502020204030204" pitchFamily="34" charset="0"/>
                <a:hlinkClick r:id="rId2"/>
              </a:rPr>
              <a:t>Student Engagement Framework: Students as Partners in Scholarship</a:t>
            </a:r>
            <a:r>
              <a:rPr lang="en-GB" sz="1400" i="1" dirty="0">
                <a:effectLst/>
                <a:latin typeface="Calibri" panose="020F0502020204030204" pitchFamily="34" charset="0"/>
              </a:rPr>
              <a:t>. </a:t>
            </a:r>
            <a:r>
              <a:rPr lang="en-GB" sz="1400" dirty="0">
                <a:effectLst/>
                <a:latin typeface="Calibri" panose="020F0502020204030204" pitchFamily="34" charset="0"/>
              </a:rPr>
              <a:t>Scholarship Steering Group Report. The Open University, UK. October 2022.</a:t>
            </a:r>
          </a:p>
          <a:p>
            <a:r>
              <a:rPr lang="en-GB" sz="1400" dirty="0" err="1">
                <a:effectLst/>
                <a:latin typeface="Calibri" panose="020F0502020204030204" pitchFamily="34" charset="0"/>
              </a:rPr>
              <a:t>Minocha</a:t>
            </a:r>
            <a:r>
              <a:rPr lang="en-GB" sz="1400" dirty="0">
                <a:effectLst/>
                <a:latin typeface="Calibri" panose="020F0502020204030204" pitchFamily="34" charset="0"/>
              </a:rPr>
              <a:t>, </a:t>
            </a:r>
            <a:r>
              <a:rPr lang="en-GB" sz="1400" dirty="0" err="1">
                <a:effectLst/>
                <a:latin typeface="Calibri" panose="020F0502020204030204" pitchFamily="34" charset="0"/>
              </a:rPr>
              <a:t>Shailey</a:t>
            </a:r>
            <a:r>
              <a:rPr lang="en-GB" sz="1400" dirty="0">
                <a:effectLst/>
                <a:latin typeface="Calibri" panose="020F0502020204030204" pitchFamily="34" charset="0"/>
              </a:rPr>
              <a:t> and Collins, Trevor (2023). </a:t>
            </a:r>
            <a:r>
              <a:rPr lang="en-GB" sz="1400" i="1" dirty="0">
                <a:effectLst/>
                <a:latin typeface="Calibri" panose="020F0502020204030204" pitchFamily="34" charset="0"/>
                <a:hlinkClick r:id="rId3"/>
              </a:rPr>
              <a:t>Impact of Scholarship of Teaching and Learning: A compendium of case studies</a:t>
            </a:r>
            <a:r>
              <a:rPr lang="en-GB" sz="1400" dirty="0">
                <a:effectLst/>
                <a:latin typeface="Calibri" panose="020F0502020204030204" pitchFamily="34" charset="0"/>
              </a:rPr>
              <a:t>. The Open University, Milton Keynes, UK.</a:t>
            </a:r>
          </a:p>
          <a:p>
            <a:endParaRPr lang="en-GB" sz="1400" dirty="0">
              <a:effectLst/>
            </a:endParaRPr>
          </a:p>
          <a:p>
            <a:endParaRPr lang="en-US" dirty="0"/>
          </a:p>
        </p:txBody>
      </p:sp>
      <p:pic>
        <p:nvPicPr>
          <p:cNvPr id="7" name="Picture 6">
            <a:extLst>
              <a:ext uri="{FF2B5EF4-FFF2-40B4-BE49-F238E27FC236}">
                <a16:creationId xmlns:a16="http://schemas.microsoft.com/office/drawing/2014/main" id="{8000A04F-B998-CE5F-5451-97B2EDA6917F}"/>
              </a:ext>
            </a:extLst>
          </p:cNvPr>
          <p:cNvPicPr>
            <a:picLocks noChangeAspect="1"/>
          </p:cNvPicPr>
          <p:nvPr/>
        </p:nvPicPr>
        <p:blipFill>
          <a:blip r:embed="rId4"/>
          <a:stretch>
            <a:fillRect/>
          </a:stretch>
        </p:blipFill>
        <p:spPr>
          <a:xfrm>
            <a:off x="4324474" y="1663009"/>
            <a:ext cx="7676734" cy="3626196"/>
          </a:xfrm>
          <a:prstGeom prst="rect">
            <a:avLst/>
          </a:prstGeom>
        </p:spPr>
      </p:pic>
      <p:sp>
        <p:nvSpPr>
          <p:cNvPr id="4" name="Rectangle 3">
            <a:extLst>
              <a:ext uri="{FF2B5EF4-FFF2-40B4-BE49-F238E27FC236}">
                <a16:creationId xmlns:a16="http://schemas.microsoft.com/office/drawing/2014/main" id="{D85280F3-ABED-8D13-FFF6-6AF9EE6B43C5}"/>
              </a:ext>
            </a:extLst>
          </p:cNvPr>
          <p:cNvSpPr/>
          <p:nvPr/>
        </p:nvSpPr>
        <p:spPr>
          <a:xfrm>
            <a:off x="11432804" y="1314450"/>
            <a:ext cx="690562" cy="3974755"/>
          </a:xfrm>
          <a:prstGeom prst="rect">
            <a:avLst/>
          </a:prstGeom>
          <a:no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a:extLst>
              <a:ext uri="{FF2B5EF4-FFF2-40B4-BE49-F238E27FC236}">
                <a16:creationId xmlns:a16="http://schemas.microsoft.com/office/drawing/2014/main" id="{D2E63AA3-829B-8240-E6B3-50668C37325D}"/>
              </a:ext>
            </a:extLst>
          </p:cNvPr>
          <p:cNvSpPr/>
          <p:nvPr/>
        </p:nvSpPr>
        <p:spPr>
          <a:xfrm flipV="1">
            <a:off x="5151538" y="3429000"/>
            <a:ext cx="642937" cy="2644005"/>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2C3AFA5-7C56-D73A-B3B7-DF999AF5A28F}"/>
              </a:ext>
            </a:extLst>
          </p:cNvPr>
          <p:cNvSpPr txBox="1"/>
          <p:nvPr/>
        </p:nvSpPr>
        <p:spPr>
          <a:xfrm>
            <a:off x="2907173" y="6268670"/>
            <a:ext cx="3995004" cy="369332"/>
          </a:xfrm>
          <a:prstGeom prst="rect">
            <a:avLst/>
          </a:prstGeom>
          <a:noFill/>
        </p:spPr>
        <p:txBody>
          <a:bodyPr wrap="none" rtlCol="0">
            <a:spAutoFit/>
          </a:bodyPr>
          <a:lstStyle/>
          <a:p>
            <a:r>
              <a:rPr lang="en-US" dirty="0"/>
              <a:t>project proposal and scholarship</a:t>
            </a:r>
          </a:p>
        </p:txBody>
      </p:sp>
    </p:spTree>
    <p:extLst>
      <p:ext uri="{BB962C8B-B14F-4D97-AF65-F5344CB8AC3E}">
        <p14:creationId xmlns:p14="http://schemas.microsoft.com/office/powerpoint/2010/main" val="4177860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3054C5-ACC1-0905-609C-4556A34876AF}"/>
              </a:ext>
            </a:extLst>
          </p:cNvPr>
          <p:cNvSpPr>
            <a:spLocks noGrp="1"/>
          </p:cNvSpPr>
          <p:nvPr>
            <p:ph type="body" sz="quarter" idx="24"/>
          </p:nvPr>
        </p:nvSpPr>
        <p:spPr/>
        <p:txBody>
          <a:bodyPr/>
          <a:lstStyle/>
          <a:p>
            <a:r>
              <a:rPr lang="en-US" dirty="0"/>
              <a:t>Students as partners</a:t>
            </a:r>
          </a:p>
        </p:txBody>
      </p:sp>
      <p:sp>
        <p:nvSpPr>
          <p:cNvPr id="3" name="Text Placeholder 2">
            <a:extLst>
              <a:ext uri="{FF2B5EF4-FFF2-40B4-BE49-F238E27FC236}">
                <a16:creationId xmlns:a16="http://schemas.microsoft.com/office/drawing/2014/main" id="{49262412-8058-C563-307A-2F08C5D5E9B5}"/>
              </a:ext>
            </a:extLst>
          </p:cNvPr>
          <p:cNvSpPr>
            <a:spLocks noGrp="1"/>
          </p:cNvSpPr>
          <p:nvPr>
            <p:ph type="body" sz="quarter" idx="25"/>
          </p:nvPr>
        </p:nvSpPr>
        <p:spPr/>
        <p:txBody>
          <a:bodyPr/>
          <a:lstStyle/>
          <a:p>
            <a:r>
              <a:rPr lang="en-US" dirty="0"/>
              <a:t>Butler and Brown’s activity model (2019)</a:t>
            </a:r>
          </a:p>
          <a:p>
            <a:endParaRPr lang="en-US" dirty="0"/>
          </a:p>
        </p:txBody>
      </p:sp>
      <p:sp>
        <p:nvSpPr>
          <p:cNvPr id="6" name="Text Placeholder 5">
            <a:extLst>
              <a:ext uri="{FF2B5EF4-FFF2-40B4-BE49-F238E27FC236}">
                <a16:creationId xmlns:a16="http://schemas.microsoft.com/office/drawing/2014/main" id="{34BDEAA2-9360-82B1-A19A-C4A0CE738B5A}"/>
              </a:ext>
            </a:extLst>
          </p:cNvPr>
          <p:cNvSpPr>
            <a:spLocks noGrp="1"/>
          </p:cNvSpPr>
          <p:nvPr>
            <p:ph type="body" sz="quarter" idx="15"/>
          </p:nvPr>
        </p:nvSpPr>
        <p:spPr>
          <a:xfrm>
            <a:off x="413915" y="1663009"/>
            <a:ext cx="3372273" cy="973748"/>
          </a:xfrm>
        </p:spPr>
        <p:txBody>
          <a:bodyPr/>
          <a:lstStyle/>
          <a:p>
            <a:endParaRPr lang="en-GB" sz="1800" dirty="0">
              <a:effectLst/>
              <a:latin typeface="Calibri" panose="020F0502020204030204" pitchFamily="34" charset="0"/>
            </a:endParaRPr>
          </a:p>
          <a:p>
            <a:r>
              <a:rPr lang="en-GB" sz="1400" dirty="0">
                <a:effectLst/>
                <a:latin typeface="Calibri" panose="020F0502020204030204" pitchFamily="34" charset="0"/>
              </a:rPr>
              <a:t>Collins, T.D. (2022). </a:t>
            </a:r>
            <a:r>
              <a:rPr lang="en-GB" sz="1400" i="1" dirty="0">
                <a:effectLst/>
                <a:latin typeface="Calibri" panose="020F0502020204030204" pitchFamily="34" charset="0"/>
                <a:hlinkClick r:id="rId2"/>
              </a:rPr>
              <a:t>Student Engagement Framework: Students as Partners in Scholarship</a:t>
            </a:r>
            <a:r>
              <a:rPr lang="en-GB" sz="1400" i="1" dirty="0">
                <a:effectLst/>
                <a:latin typeface="Calibri" panose="020F0502020204030204" pitchFamily="34" charset="0"/>
              </a:rPr>
              <a:t>. </a:t>
            </a:r>
            <a:r>
              <a:rPr lang="en-GB" sz="1400" dirty="0">
                <a:effectLst/>
                <a:latin typeface="Calibri" panose="020F0502020204030204" pitchFamily="34" charset="0"/>
              </a:rPr>
              <a:t>Scholarship Steering Group Report. The Open University, UK. October 2022.</a:t>
            </a:r>
          </a:p>
          <a:p>
            <a:r>
              <a:rPr lang="en-GB" sz="1400" dirty="0" err="1">
                <a:effectLst/>
                <a:latin typeface="Calibri" panose="020F0502020204030204" pitchFamily="34" charset="0"/>
              </a:rPr>
              <a:t>Minocha</a:t>
            </a:r>
            <a:r>
              <a:rPr lang="en-GB" sz="1400" dirty="0">
                <a:effectLst/>
                <a:latin typeface="Calibri" panose="020F0502020204030204" pitchFamily="34" charset="0"/>
              </a:rPr>
              <a:t>, </a:t>
            </a:r>
            <a:r>
              <a:rPr lang="en-GB" sz="1400" dirty="0" err="1">
                <a:effectLst/>
                <a:latin typeface="Calibri" panose="020F0502020204030204" pitchFamily="34" charset="0"/>
              </a:rPr>
              <a:t>Shailey</a:t>
            </a:r>
            <a:r>
              <a:rPr lang="en-GB" sz="1400" dirty="0">
                <a:effectLst/>
                <a:latin typeface="Calibri" panose="020F0502020204030204" pitchFamily="34" charset="0"/>
              </a:rPr>
              <a:t> and Collins, Trevor (2023). </a:t>
            </a:r>
            <a:r>
              <a:rPr lang="en-GB" sz="1400" i="1" dirty="0">
                <a:effectLst/>
                <a:latin typeface="Calibri" panose="020F0502020204030204" pitchFamily="34" charset="0"/>
                <a:hlinkClick r:id="rId3"/>
              </a:rPr>
              <a:t>Impact of Scholarship of Teaching and Learning: A compendium of case studies</a:t>
            </a:r>
            <a:r>
              <a:rPr lang="en-GB" sz="1400" dirty="0">
                <a:effectLst/>
                <a:latin typeface="Calibri" panose="020F0502020204030204" pitchFamily="34" charset="0"/>
              </a:rPr>
              <a:t>. The Open University, Milton Keynes, UK.</a:t>
            </a:r>
          </a:p>
          <a:p>
            <a:endParaRPr lang="en-GB" sz="1400" dirty="0">
              <a:effectLst/>
            </a:endParaRPr>
          </a:p>
          <a:p>
            <a:endParaRPr lang="en-US" dirty="0"/>
          </a:p>
        </p:txBody>
      </p:sp>
      <p:pic>
        <p:nvPicPr>
          <p:cNvPr id="7" name="Picture 6">
            <a:extLst>
              <a:ext uri="{FF2B5EF4-FFF2-40B4-BE49-F238E27FC236}">
                <a16:creationId xmlns:a16="http://schemas.microsoft.com/office/drawing/2014/main" id="{8000A04F-B998-CE5F-5451-97B2EDA6917F}"/>
              </a:ext>
            </a:extLst>
          </p:cNvPr>
          <p:cNvPicPr>
            <a:picLocks noChangeAspect="1"/>
          </p:cNvPicPr>
          <p:nvPr/>
        </p:nvPicPr>
        <p:blipFill>
          <a:blip r:embed="rId4"/>
          <a:stretch>
            <a:fillRect/>
          </a:stretch>
        </p:blipFill>
        <p:spPr>
          <a:xfrm>
            <a:off x="4324474" y="1663009"/>
            <a:ext cx="7676734" cy="3626196"/>
          </a:xfrm>
          <a:prstGeom prst="rect">
            <a:avLst/>
          </a:prstGeom>
        </p:spPr>
      </p:pic>
      <p:sp>
        <p:nvSpPr>
          <p:cNvPr id="4" name="Rectangle 3">
            <a:extLst>
              <a:ext uri="{FF2B5EF4-FFF2-40B4-BE49-F238E27FC236}">
                <a16:creationId xmlns:a16="http://schemas.microsoft.com/office/drawing/2014/main" id="{D85280F3-ABED-8D13-FFF6-6AF9EE6B43C5}"/>
              </a:ext>
            </a:extLst>
          </p:cNvPr>
          <p:cNvSpPr/>
          <p:nvPr/>
        </p:nvSpPr>
        <p:spPr>
          <a:xfrm>
            <a:off x="11432804" y="1314450"/>
            <a:ext cx="690562" cy="3974755"/>
          </a:xfrm>
          <a:prstGeom prst="rect">
            <a:avLst/>
          </a:prstGeom>
          <a:no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a:extLst>
              <a:ext uri="{FF2B5EF4-FFF2-40B4-BE49-F238E27FC236}">
                <a16:creationId xmlns:a16="http://schemas.microsoft.com/office/drawing/2014/main" id="{D2E63AA3-829B-8240-E6B3-50668C37325D}"/>
              </a:ext>
            </a:extLst>
          </p:cNvPr>
          <p:cNvSpPr/>
          <p:nvPr/>
        </p:nvSpPr>
        <p:spPr>
          <a:xfrm flipV="1">
            <a:off x="5151538" y="3429000"/>
            <a:ext cx="642937" cy="2644005"/>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F2BA2364-4069-EBA9-24A2-520FEA0A816D}"/>
              </a:ext>
            </a:extLst>
          </p:cNvPr>
          <p:cNvSpPr/>
          <p:nvPr/>
        </p:nvSpPr>
        <p:spPr>
          <a:xfrm flipV="1">
            <a:off x="7288028" y="4630604"/>
            <a:ext cx="642937" cy="1442400"/>
          </a:xfrm>
          <a:prstGeom prst="down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2C3AFA5-7C56-D73A-B3B7-DF999AF5A28F}"/>
              </a:ext>
            </a:extLst>
          </p:cNvPr>
          <p:cNvSpPr txBox="1"/>
          <p:nvPr/>
        </p:nvSpPr>
        <p:spPr>
          <a:xfrm>
            <a:off x="2907173" y="6268670"/>
            <a:ext cx="3995004" cy="369332"/>
          </a:xfrm>
          <a:prstGeom prst="rect">
            <a:avLst/>
          </a:prstGeom>
          <a:noFill/>
        </p:spPr>
        <p:txBody>
          <a:bodyPr wrap="none" rtlCol="0">
            <a:spAutoFit/>
          </a:bodyPr>
          <a:lstStyle/>
          <a:p>
            <a:r>
              <a:rPr lang="en-US" dirty="0"/>
              <a:t>project proposal and scholarship</a:t>
            </a:r>
          </a:p>
        </p:txBody>
      </p:sp>
      <p:sp>
        <p:nvSpPr>
          <p:cNvPr id="10" name="TextBox 9">
            <a:extLst>
              <a:ext uri="{FF2B5EF4-FFF2-40B4-BE49-F238E27FC236}">
                <a16:creationId xmlns:a16="http://schemas.microsoft.com/office/drawing/2014/main" id="{D4B6F051-20CA-7882-4CBF-E9117FBEAD80}"/>
              </a:ext>
            </a:extLst>
          </p:cNvPr>
          <p:cNvSpPr txBox="1"/>
          <p:nvPr/>
        </p:nvSpPr>
        <p:spPr>
          <a:xfrm>
            <a:off x="7111902" y="6268670"/>
            <a:ext cx="2762295" cy="369332"/>
          </a:xfrm>
          <a:prstGeom prst="rect">
            <a:avLst/>
          </a:prstGeom>
          <a:noFill/>
        </p:spPr>
        <p:txBody>
          <a:bodyPr wrap="square" rtlCol="0">
            <a:spAutoFit/>
          </a:bodyPr>
          <a:lstStyle/>
          <a:p>
            <a:r>
              <a:rPr lang="en-US" dirty="0"/>
              <a:t>assessment authoring</a:t>
            </a:r>
          </a:p>
        </p:txBody>
      </p:sp>
    </p:spTree>
    <p:extLst>
      <p:ext uri="{BB962C8B-B14F-4D97-AF65-F5344CB8AC3E}">
        <p14:creationId xmlns:p14="http://schemas.microsoft.com/office/powerpoint/2010/main" val="2476071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E4305B-8225-2047-5B9B-5C196F083792}"/>
              </a:ext>
            </a:extLst>
          </p:cNvPr>
          <p:cNvSpPr txBox="1"/>
          <p:nvPr/>
        </p:nvSpPr>
        <p:spPr>
          <a:xfrm>
            <a:off x="6406568" y="447272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235BC9C2-B019-1C0F-09A1-C85B613EED0D}"/>
              </a:ext>
            </a:extLst>
          </p:cNvPr>
          <p:cNvSpPr txBox="1"/>
          <p:nvPr/>
        </p:nvSpPr>
        <p:spPr>
          <a:xfrm>
            <a:off x="6406568" y="447272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4" name="Table 3">
            <a:extLst>
              <a:ext uri="{FF2B5EF4-FFF2-40B4-BE49-F238E27FC236}">
                <a16:creationId xmlns:a16="http://schemas.microsoft.com/office/drawing/2014/main" id="{23C5F7F2-ADB9-41B1-ECD6-ED1AA22E56B6}"/>
              </a:ext>
            </a:extLst>
          </p:cNvPr>
          <p:cNvGraphicFramePr>
            <a:graphicFrameLocks noGrp="1"/>
          </p:cNvGraphicFramePr>
          <p:nvPr>
            <p:extLst>
              <p:ext uri="{D42A27DB-BD31-4B8C-83A1-F6EECF244321}">
                <p14:modId xmlns:p14="http://schemas.microsoft.com/office/powerpoint/2010/main" val="58538259"/>
              </p:ext>
            </p:extLst>
          </p:nvPr>
        </p:nvGraphicFramePr>
        <p:xfrm>
          <a:off x="4209610" y="2063425"/>
          <a:ext cx="7028067" cy="2987040"/>
        </p:xfrm>
        <a:graphic>
          <a:graphicData uri="http://schemas.openxmlformats.org/drawingml/2006/table">
            <a:tbl>
              <a:tblPr firstRow="1" firstCol="1" bandRow="1">
                <a:tableStyleId>{5C22544A-7EE6-4342-B048-85BDC9FD1C3A}</a:tableStyleId>
              </a:tblPr>
              <a:tblGrid>
                <a:gridCol w="3553046">
                  <a:extLst>
                    <a:ext uri="{9D8B030D-6E8A-4147-A177-3AD203B41FA5}">
                      <a16:colId xmlns:a16="http://schemas.microsoft.com/office/drawing/2014/main" val="1620250489"/>
                    </a:ext>
                  </a:extLst>
                </a:gridCol>
                <a:gridCol w="3475021">
                  <a:extLst>
                    <a:ext uri="{9D8B030D-6E8A-4147-A177-3AD203B41FA5}">
                      <a16:colId xmlns:a16="http://schemas.microsoft.com/office/drawing/2014/main" val="4104441270"/>
                    </a:ext>
                  </a:extLst>
                </a:gridCol>
              </a:tblGrid>
              <a:tr h="1190625">
                <a:tc>
                  <a:txBody>
                    <a:bodyPr/>
                    <a:lstStyle/>
                    <a:p>
                      <a:pPr algn="l"/>
                      <a:endParaRPr lang="en-US" sz="2000" b="0">
                        <a:effectLst/>
                        <a:sym typeface="Segoe UI Emoji" panose="020B0502040204020203" pitchFamily="34" charset="0"/>
                      </a:endParaRPr>
                    </a:p>
                    <a:p>
                      <a:pPr algn="l"/>
                      <a:r>
                        <a:rPr lang="en-US" sz="1600" b="0">
                          <a:effectLst/>
                          <a:sym typeface="Segoe UI Emoji" panose="020B0502040204020203" pitchFamily="34" charset="0"/>
                        </a:rPr>
                        <a:t>😎</a:t>
                      </a:r>
                      <a:r>
                        <a:rPr lang="en-US" sz="1600" b="0">
                          <a:effectLst/>
                        </a:rPr>
                        <a:t>Students with great ideas</a:t>
                      </a:r>
                    </a:p>
                    <a:p>
                      <a:pPr algn="l"/>
                      <a:r>
                        <a:rPr lang="en-US" sz="1600" b="0">
                          <a:effectLst/>
                          <a:sym typeface="Segoe UI Emoji" panose="020B0502040204020203" pitchFamily="34" charset="0"/>
                        </a:rPr>
                        <a:t>😎</a:t>
                      </a:r>
                      <a:r>
                        <a:rPr lang="en-US" sz="1600" b="0">
                          <a:effectLst/>
                        </a:rPr>
                        <a:t>Understand how students engage</a:t>
                      </a:r>
                    </a:p>
                    <a:p>
                      <a:pPr algn="l"/>
                      <a:r>
                        <a:rPr lang="en-US" sz="1600" b="0">
                          <a:effectLst/>
                          <a:sym typeface="Segoe UI Emoji" panose="020B0502040204020203" pitchFamily="34" charset="0"/>
                        </a:rPr>
                        <a:t>😎</a:t>
                      </a:r>
                      <a:r>
                        <a:rPr lang="en-US" sz="1600" b="0">
                          <a:effectLst/>
                        </a:rPr>
                        <a:t>Concrete examples inform design</a:t>
                      </a:r>
                    </a:p>
                    <a:p>
                      <a:pPr lvl="0" algn="l">
                        <a:buNone/>
                      </a:pPr>
                      <a:r>
                        <a:rPr lang="en-US" sz="1600" b="0" i="0" u="none" strike="noStrike" noProof="0">
                          <a:solidFill>
                            <a:srgbClr val="FFFFFF"/>
                          </a:solidFill>
                          <a:effectLst/>
                          <a:latin typeface="Calibri"/>
                        </a:rPr>
                        <a:t>😎Question improvement</a:t>
                      </a:r>
                      <a:endParaRPr lang="en-US"/>
                    </a:p>
                    <a:p>
                      <a:pPr lvl="0" algn="l">
                        <a:buNone/>
                      </a:pPr>
                      <a:endParaRPr lang="en-US" sz="1200" b="0">
                        <a:effectLst/>
                      </a:endParaRPr>
                    </a:p>
                    <a:p>
                      <a:pPr lvl="0" algn="l">
                        <a:buNone/>
                      </a:pPr>
                      <a:endParaRPr lang="en-US" sz="1200" b="0">
                        <a:effectLst/>
                      </a:endParaRPr>
                    </a:p>
                    <a:p>
                      <a:pPr lvl="0" algn="l">
                        <a:buNone/>
                      </a:pPr>
                      <a:r>
                        <a:rPr lang="en-US" sz="1600" b="0" i="0" u="none" strike="noStrike" noProof="0">
                          <a:effectLst/>
                          <a:latin typeface="Calibri"/>
                        </a:rPr>
                        <a:t>💡More diversity in their group</a:t>
                      </a:r>
                    </a:p>
                    <a:p>
                      <a:pPr lvl="0" algn="l">
                        <a:buNone/>
                      </a:pPr>
                      <a:r>
                        <a:rPr lang="en-US" sz="1600" b="0" i="0" u="none" strike="noStrike" noProof="0">
                          <a:effectLst/>
                          <a:latin typeface="Calibri"/>
                        </a:rPr>
                        <a:t>💡Online alternative to workshop</a:t>
                      </a:r>
                      <a:endParaRPr lang="en-US" sz="1600" b="0">
                        <a:latin typeface="Calibri"/>
                      </a:endParaRPr>
                    </a:p>
                    <a:p>
                      <a:pPr lvl="0" algn="l">
                        <a:buNone/>
                      </a:pPr>
                      <a:r>
                        <a:rPr lang="en-US" sz="1600" b="0" i="0" u="none" strike="noStrike" noProof="0">
                          <a:solidFill>
                            <a:srgbClr val="FFFFFF"/>
                          </a:solidFill>
                          <a:effectLst/>
                          <a:latin typeface="Calibri"/>
                        </a:rPr>
                        <a:t>💡Having a concrete goal rather than open activities</a:t>
                      </a:r>
                      <a:endParaRPr lang="en-US"/>
                    </a:p>
                    <a:p>
                      <a:pPr lvl="0" algn="l">
                        <a:buNone/>
                      </a:pPr>
                      <a:endParaRPr lang="en-US" sz="1200">
                        <a:effectLst/>
                      </a:endParaRPr>
                    </a:p>
                    <a:p>
                      <a:pPr lvl="0" algn="l">
                        <a:buNone/>
                      </a:pPr>
                      <a:endParaRPr lang="en-US" sz="1200">
                        <a:effectLst/>
                      </a:endParaRPr>
                    </a:p>
                  </a:txBody>
                  <a:tcPr marL="68580" marR="68580" marT="0" marB="0"/>
                </a:tc>
                <a:tc>
                  <a:txBody>
                    <a:bodyPr/>
                    <a:lstStyle/>
                    <a:p>
                      <a:pPr algn="r"/>
                      <a:endParaRPr lang="en-US" dirty="0">
                        <a:effectLst/>
                      </a:endParaRPr>
                    </a:p>
                    <a:p>
                      <a:pPr algn="l"/>
                      <a:r>
                        <a:rPr lang="en-US" sz="1600" b="0" dirty="0">
                          <a:effectLst/>
                        </a:rPr>
                        <a:t>😍Having their voice heard</a:t>
                      </a:r>
                    </a:p>
                    <a:p>
                      <a:pPr algn="l"/>
                      <a:r>
                        <a:rPr lang="en-US" sz="1600" b="0" dirty="0">
                          <a:effectLst/>
                        </a:rPr>
                        <a:t>😍The open format</a:t>
                      </a:r>
                    </a:p>
                    <a:p>
                      <a:pPr algn="l"/>
                      <a:r>
                        <a:rPr lang="en-US" sz="1600" b="0" dirty="0">
                          <a:effectLst/>
                        </a:rPr>
                        <a:t>😍Visiting Walton Hall</a:t>
                      </a:r>
                    </a:p>
                    <a:p>
                      <a:pPr algn="l"/>
                      <a:endParaRPr lang="en-US" sz="1200" b="0" dirty="0">
                        <a:effectLst/>
                      </a:endParaRPr>
                    </a:p>
                    <a:p>
                      <a:pPr algn="l"/>
                      <a:endParaRPr lang="en-US" sz="1200" b="0" dirty="0">
                        <a:effectLst/>
                      </a:endParaRPr>
                    </a:p>
                    <a:p>
                      <a:pPr lvl="0" algn="l">
                        <a:buNone/>
                      </a:pPr>
                      <a:endParaRPr lang="en-US" sz="1200" b="0" i="0" u="none" strike="noStrike" noProof="0" dirty="0">
                        <a:effectLst/>
                        <a:latin typeface="Arial"/>
                      </a:endParaRPr>
                    </a:p>
                    <a:p>
                      <a:pPr lvl="0" algn="l">
                        <a:buNone/>
                      </a:pPr>
                      <a:r>
                        <a:rPr lang="en-US" sz="1600" b="0" i="0" u="none" strike="noStrike" noProof="0" dirty="0">
                          <a:effectLst/>
                          <a:latin typeface="Calibri"/>
                        </a:rPr>
                        <a:t>🤷Recruiting enough students</a:t>
                      </a:r>
                    </a:p>
                    <a:p>
                      <a:pPr lvl="0" algn="l">
                        <a:buNone/>
                      </a:pPr>
                      <a:r>
                        <a:rPr lang="en-US" sz="1600" b="0" i="0" u="none" strike="noStrike" noProof="0" dirty="0">
                          <a:effectLst/>
                          <a:latin typeface="Calibri"/>
                        </a:rPr>
                        <a:t>🤷‍Student selection process is lengthy</a:t>
                      </a:r>
                    </a:p>
                    <a:p>
                      <a:pPr lvl="0" algn="l">
                        <a:buNone/>
                      </a:pPr>
                      <a:r>
                        <a:rPr lang="en-US" sz="1600" b="0" i="0" u="none" strike="noStrike" noProof="0" dirty="0">
                          <a:effectLst/>
                          <a:latin typeface="Calibri"/>
                        </a:rPr>
                        <a:t>🤷Coordinating student logistics</a:t>
                      </a:r>
                    </a:p>
                    <a:p>
                      <a:pPr lvl="0" algn="l">
                        <a:buNone/>
                      </a:pPr>
                      <a:endParaRPr lang="en-US" b="0" dirty="0"/>
                    </a:p>
                  </a:txBody>
                  <a:tcPr marL="68580" marR="68580" marT="0" marB="0"/>
                </a:tc>
                <a:extLst>
                  <a:ext uri="{0D108BD9-81ED-4DB2-BD59-A6C34878D82A}">
                    <a16:rowId xmlns:a16="http://schemas.microsoft.com/office/drawing/2014/main" val="259555311"/>
                  </a:ext>
                </a:extLst>
              </a:tr>
            </a:tbl>
          </a:graphicData>
        </a:graphic>
      </p:graphicFrame>
      <p:sp>
        <p:nvSpPr>
          <p:cNvPr id="5" name="TextBox 4">
            <a:extLst>
              <a:ext uri="{FF2B5EF4-FFF2-40B4-BE49-F238E27FC236}">
                <a16:creationId xmlns:a16="http://schemas.microsoft.com/office/drawing/2014/main" id="{FEC24531-80EC-5B31-3932-76350A75FBC1}"/>
              </a:ext>
            </a:extLst>
          </p:cNvPr>
          <p:cNvSpPr txBox="1"/>
          <p:nvPr/>
        </p:nvSpPr>
        <p:spPr>
          <a:xfrm>
            <a:off x="5302387" y="199693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94817DC0-9ABA-5062-0233-3E02529336E0}"/>
              </a:ext>
            </a:extLst>
          </p:cNvPr>
          <p:cNvSpPr txBox="1"/>
          <p:nvPr/>
        </p:nvSpPr>
        <p:spPr>
          <a:xfrm>
            <a:off x="6406568" y="447272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30" name="Speech Bubble: Oval 24">
            <a:extLst>
              <a:ext uri="{FF2B5EF4-FFF2-40B4-BE49-F238E27FC236}">
                <a16:creationId xmlns:a16="http://schemas.microsoft.com/office/drawing/2014/main" id="{2EBDCA7D-F9A9-5F34-6B3E-75EE2B2869CF}"/>
              </a:ext>
            </a:extLst>
          </p:cNvPr>
          <p:cNvSpPr/>
          <p:nvPr/>
        </p:nvSpPr>
        <p:spPr>
          <a:xfrm>
            <a:off x="10003797" y="1002938"/>
            <a:ext cx="1626873" cy="939832"/>
          </a:xfrm>
          <a:prstGeom prst="wedgeEllipseCallout">
            <a:avLst>
              <a:gd name="adj1" fmla="val -41905"/>
              <a:gd name="adj2" fmla="val 9982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cs typeface="Arial"/>
              </a:rPr>
              <a:t>Students liked</a:t>
            </a:r>
          </a:p>
        </p:txBody>
      </p:sp>
      <p:sp>
        <p:nvSpPr>
          <p:cNvPr id="31" name="Speech Bubble: Oval 25">
            <a:extLst>
              <a:ext uri="{FF2B5EF4-FFF2-40B4-BE49-F238E27FC236}">
                <a16:creationId xmlns:a16="http://schemas.microsoft.com/office/drawing/2014/main" id="{ED69A7C9-47FF-33B0-639F-E1800804B1B3}"/>
              </a:ext>
            </a:extLst>
          </p:cNvPr>
          <p:cNvSpPr/>
          <p:nvPr/>
        </p:nvSpPr>
        <p:spPr>
          <a:xfrm>
            <a:off x="3794646" y="4985161"/>
            <a:ext cx="1750418" cy="964684"/>
          </a:xfrm>
          <a:prstGeom prst="wedgeEllipseCallout">
            <a:avLst>
              <a:gd name="adj1" fmla="val 57639"/>
              <a:gd name="adj2" fmla="val -9607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cs typeface="Arial"/>
              </a:rPr>
              <a:t>Students suggested</a:t>
            </a:r>
          </a:p>
        </p:txBody>
      </p:sp>
      <p:sp>
        <p:nvSpPr>
          <p:cNvPr id="32" name="Speech Bubble: Oval 26">
            <a:extLst>
              <a:ext uri="{FF2B5EF4-FFF2-40B4-BE49-F238E27FC236}">
                <a16:creationId xmlns:a16="http://schemas.microsoft.com/office/drawing/2014/main" id="{52045D32-B22A-29DC-92BC-A383E6562B86}"/>
              </a:ext>
            </a:extLst>
          </p:cNvPr>
          <p:cNvSpPr/>
          <p:nvPr/>
        </p:nvSpPr>
        <p:spPr>
          <a:xfrm>
            <a:off x="9502024" y="4832699"/>
            <a:ext cx="1833113" cy="554926"/>
          </a:xfrm>
          <a:prstGeom prst="wedgeEllipseCallout">
            <a:avLst>
              <a:gd name="adj1" fmla="val -21698"/>
              <a:gd name="adj2" fmla="val -1323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cs typeface="Arial"/>
              </a:rPr>
              <a:t>Challenges</a:t>
            </a:r>
          </a:p>
        </p:txBody>
      </p:sp>
      <p:sp>
        <p:nvSpPr>
          <p:cNvPr id="33" name="Speech Bubble: Oval 27">
            <a:extLst>
              <a:ext uri="{FF2B5EF4-FFF2-40B4-BE49-F238E27FC236}">
                <a16:creationId xmlns:a16="http://schemas.microsoft.com/office/drawing/2014/main" id="{42BB3152-6490-8E69-D270-6BDA0F49F0CA}"/>
              </a:ext>
            </a:extLst>
          </p:cNvPr>
          <p:cNvSpPr/>
          <p:nvPr/>
        </p:nvSpPr>
        <p:spPr>
          <a:xfrm>
            <a:off x="2970916" y="1152467"/>
            <a:ext cx="1504668" cy="813493"/>
          </a:xfrm>
          <a:prstGeom prst="wedgeEllipseCallout">
            <a:avLst>
              <a:gd name="adj1" fmla="val 52355"/>
              <a:gd name="adj2" fmla="val 8288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cs typeface="Arial"/>
              </a:rPr>
              <a:t>The good stuff</a:t>
            </a:r>
          </a:p>
        </p:txBody>
      </p:sp>
      <p:sp>
        <p:nvSpPr>
          <p:cNvPr id="34" name="Oval 33">
            <a:extLst>
              <a:ext uri="{FF2B5EF4-FFF2-40B4-BE49-F238E27FC236}">
                <a16:creationId xmlns:a16="http://schemas.microsoft.com/office/drawing/2014/main" id="{B8C35B40-904F-6F1D-3DAE-3006AC7A288A}"/>
              </a:ext>
            </a:extLst>
          </p:cNvPr>
          <p:cNvSpPr/>
          <p:nvPr/>
        </p:nvSpPr>
        <p:spPr>
          <a:xfrm>
            <a:off x="2848041" y="1076871"/>
            <a:ext cx="1750418" cy="964684"/>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2CE931AF-3C99-B39E-5314-EBAF11554ED1}"/>
              </a:ext>
            </a:extLst>
          </p:cNvPr>
          <p:cNvSpPr/>
          <p:nvPr/>
        </p:nvSpPr>
        <p:spPr>
          <a:xfrm>
            <a:off x="3656431" y="4895638"/>
            <a:ext cx="2044570" cy="1153163"/>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22592B4-F918-7AD7-67CC-30BE33D3E28B}"/>
              </a:ext>
            </a:extLst>
          </p:cNvPr>
          <p:cNvSpPr/>
          <p:nvPr/>
        </p:nvSpPr>
        <p:spPr>
          <a:xfrm>
            <a:off x="9794948" y="888392"/>
            <a:ext cx="2044570" cy="1153163"/>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F7723501-179E-04D1-C8AF-8B5D25592084}"/>
              </a:ext>
            </a:extLst>
          </p:cNvPr>
          <p:cNvSpPr/>
          <p:nvPr/>
        </p:nvSpPr>
        <p:spPr>
          <a:xfrm>
            <a:off x="9360853" y="4757361"/>
            <a:ext cx="2044570" cy="706843"/>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 Placeholder 3">
            <a:extLst>
              <a:ext uri="{FF2B5EF4-FFF2-40B4-BE49-F238E27FC236}">
                <a16:creationId xmlns:a16="http://schemas.microsoft.com/office/drawing/2014/main" id="{625E6244-7D65-4AB6-ADFB-15B2D95A9911}"/>
              </a:ext>
            </a:extLst>
          </p:cNvPr>
          <p:cNvSpPr txBox="1">
            <a:spLocks/>
          </p:cNvSpPr>
          <p:nvPr/>
        </p:nvSpPr>
        <p:spPr>
          <a:xfrm>
            <a:off x="413915" y="404664"/>
            <a:ext cx="4912997" cy="1144512"/>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Reflections</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endParaRPr>
          </a:p>
        </p:txBody>
      </p:sp>
    </p:spTree>
    <p:extLst>
      <p:ext uri="{BB962C8B-B14F-4D97-AF65-F5344CB8AC3E}">
        <p14:creationId xmlns:p14="http://schemas.microsoft.com/office/powerpoint/2010/main" val="245878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
            <a:extLst>
              <a:ext uri="{FF2B5EF4-FFF2-40B4-BE49-F238E27FC236}">
                <a16:creationId xmlns:a16="http://schemas.microsoft.com/office/drawing/2014/main" id="{625E6244-7D65-4AB6-ADFB-15B2D95A9911}"/>
              </a:ext>
            </a:extLst>
          </p:cNvPr>
          <p:cNvSpPr txBox="1">
            <a:spLocks/>
          </p:cNvSpPr>
          <p:nvPr/>
        </p:nvSpPr>
        <p:spPr>
          <a:xfrm>
            <a:off x="413915" y="404664"/>
            <a:ext cx="4912997" cy="1144512"/>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Debrief results</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endParaRPr>
          </a:p>
        </p:txBody>
      </p:sp>
      <p:graphicFrame>
        <p:nvGraphicFramePr>
          <p:cNvPr id="7" name="Table 6">
            <a:extLst>
              <a:ext uri="{FF2B5EF4-FFF2-40B4-BE49-F238E27FC236}">
                <a16:creationId xmlns:a16="http://schemas.microsoft.com/office/drawing/2014/main" id="{BE79C6AE-CE8D-6932-66EC-0A97EA38ED7E}"/>
              </a:ext>
            </a:extLst>
          </p:cNvPr>
          <p:cNvGraphicFramePr>
            <a:graphicFrameLocks noGrp="1"/>
          </p:cNvGraphicFramePr>
          <p:nvPr>
            <p:extLst>
              <p:ext uri="{D42A27DB-BD31-4B8C-83A1-F6EECF244321}">
                <p14:modId xmlns:p14="http://schemas.microsoft.com/office/powerpoint/2010/main" val="2524373341"/>
              </p:ext>
            </p:extLst>
          </p:nvPr>
        </p:nvGraphicFramePr>
        <p:xfrm>
          <a:off x="3992972" y="738472"/>
          <a:ext cx="5067187" cy="5380927"/>
        </p:xfrm>
        <a:graphic>
          <a:graphicData uri="http://schemas.openxmlformats.org/drawingml/2006/table">
            <a:tbl>
              <a:tblPr firstRow="1" firstCol="1" bandRow="1">
                <a:tableStyleId>{5C22544A-7EE6-4342-B048-85BDC9FD1C3A}</a:tableStyleId>
              </a:tblPr>
              <a:tblGrid>
                <a:gridCol w="2773705">
                  <a:extLst>
                    <a:ext uri="{9D8B030D-6E8A-4147-A177-3AD203B41FA5}">
                      <a16:colId xmlns:a16="http://schemas.microsoft.com/office/drawing/2014/main" val="977363315"/>
                    </a:ext>
                  </a:extLst>
                </a:gridCol>
                <a:gridCol w="2293482">
                  <a:extLst>
                    <a:ext uri="{9D8B030D-6E8A-4147-A177-3AD203B41FA5}">
                      <a16:colId xmlns:a16="http://schemas.microsoft.com/office/drawing/2014/main" val="1459444968"/>
                    </a:ext>
                  </a:extLst>
                </a:gridCol>
              </a:tblGrid>
              <a:tr h="295040">
                <a:tc>
                  <a:txBody>
                    <a:bodyPr/>
                    <a:lstStyle/>
                    <a:p>
                      <a:pPr>
                        <a:lnSpc>
                          <a:spcPct val="107000"/>
                        </a:lnSpc>
                        <a:spcAft>
                          <a:spcPts val="800"/>
                        </a:spcAft>
                      </a:pPr>
                      <a:r>
                        <a:rPr lang="en-GB" sz="1200" dirty="0">
                          <a:effectLst/>
                          <a:latin typeface="Arial" panose="020B0604020202020204" pitchFamily="34" charset="0"/>
                          <a:cs typeface="Arial" panose="020B0604020202020204" pitchFamily="34" charset="0"/>
                        </a:rPr>
                        <a:t>What were your expectations?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7199" marR="47199" marT="0" marB="0"/>
                </a:tc>
                <a:tc>
                  <a:txBody>
                    <a:bodyPr/>
                    <a:lstStyle/>
                    <a:p>
                      <a:pPr marL="0" algn="l" defTabSz="914400" rtl="0" eaLnBrk="1" latinLnBrk="0" hangingPunct="1">
                        <a:lnSpc>
                          <a:spcPct val="107000"/>
                        </a:lnSpc>
                        <a:spcAft>
                          <a:spcPts val="800"/>
                        </a:spcAft>
                      </a:pPr>
                      <a:r>
                        <a:rPr lang="en-GB" sz="1200" b="0" kern="1200">
                          <a:solidFill>
                            <a:schemeClr val="dk1"/>
                          </a:solidFill>
                          <a:effectLst/>
                          <a:latin typeface="Arial" panose="020B0604020202020204" pitchFamily="34" charset="0"/>
                          <a:ea typeface="+mn-ea"/>
                          <a:cs typeface="Arial" panose="020B0604020202020204" pitchFamily="34" charset="0"/>
                        </a:rPr>
                        <a:t>None/opportunity to help improve quiz questions.</a:t>
                      </a:r>
                    </a:p>
                  </a:txBody>
                  <a:tcPr marL="47199" marR="47199" marT="0" marB="0">
                    <a:solidFill>
                      <a:schemeClr val="bg2">
                        <a:lumMod val="90000"/>
                      </a:schemeClr>
                    </a:solidFill>
                  </a:tcPr>
                </a:tc>
                <a:extLst>
                  <a:ext uri="{0D108BD9-81ED-4DB2-BD59-A6C34878D82A}">
                    <a16:rowId xmlns:a16="http://schemas.microsoft.com/office/drawing/2014/main" val="1149377109"/>
                  </a:ext>
                </a:extLst>
              </a:tr>
              <a:tr h="390240">
                <a:tc>
                  <a:txBody>
                    <a:bodyPr/>
                    <a:lstStyle/>
                    <a:p>
                      <a:pPr>
                        <a:lnSpc>
                          <a:spcPct val="107000"/>
                        </a:lnSpc>
                        <a:spcAft>
                          <a:spcPts val="800"/>
                        </a:spcAft>
                      </a:pPr>
                      <a:r>
                        <a:rPr lang="en-GB" sz="1200">
                          <a:effectLst/>
                          <a:latin typeface="Arial" panose="020B0604020202020204" pitchFamily="34" charset="0"/>
                          <a:cs typeface="Arial" panose="020B0604020202020204" pitchFamily="34" charset="0"/>
                        </a:rPr>
                        <a:t>Were those expectations met?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47199" marR="47199" marT="0" marB="0"/>
                </a:tc>
                <a:tc>
                  <a:txBody>
                    <a:bodyPr/>
                    <a:lstStyle/>
                    <a:p>
                      <a:pPr>
                        <a:lnSpc>
                          <a:spcPct val="107000"/>
                        </a:lnSpc>
                        <a:spcAft>
                          <a:spcPts val="800"/>
                        </a:spcAft>
                      </a:pPr>
                      <a:r>
                        <a:rPr lang="en-GB" sz="1200">
                          <a:effectLst/>
                          <a:latin typeface="Arial" panose="020B0604020202020204" pitchFamily="34" charset="0"/>
                          <a:cs typeface="Arial" panose="020B0604020202020204" pitchFamily="34" charset="0"/>
                        </a:rPr>
                        <a:t>Yes. Happy with equality in discussions/partnership. </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47199" marR="47199" marT="0" marB="0">
                    <a:solidFill>
                      <a:schemeClr val="bg2">
                        <a:lumMod val="90000"/>
                      </a:schemeClr>
                    </a:solidFill>
                  </a:tcPr>
                </a:tc>
                <a:extLst>
                  <a:ext uri="{0D108BD9-81ED-4DB2-BD59-A6C34878D82A}">
                    <a16:rowId xmlns:a16="http://schemas.microsoft.com/office/drawing/2014/main" val="2184228112"/>
                  </a:ext>
                </a:extLst>
              </a:tr>
              <a:tr h="0">
                <a:tc>
                  <a:txBody>
                    <a:bodyPr/>
                    <a:lstStyle/>
                    <a:p>
                      <a:pPr>
                        <a:lnSpc>
                          <a:spcPct val="107000"/>
                        </a:lnSpc>
                        <a:spcAft>
                          <a:spcPts val="800"/>
                        </a:spcAft>
                      </a:pPr>
                      <a:r>
                        <a:rPr lang="en-GB" sz="1200">
                          <a:effectLst/>
                          <a:latin typeface="Arial" panose="020B0604020202020204" pitchFamily="34" charset="0"/>
                          <a:cs typeface="Arial" panose="020B0604020202020204" pitchFamily="34" charset="0"/>
                        </a:rPr>
                        <a:t>If you wanted to get students involved in codesigning formative assessment, what would you keep the same/do differently?</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47199" marR="47199" marT="0" marB="0"/>
                </a:tc>
                <a:tc>
                  <a:txBody>
                    <a:bodyPr/>
                    <a:lstStyle/>
                    <a:p>
                      <a:pPr>
                        <a:lnSpc>
                          <a:spcPct val="107000"/>
                        </a:lnSpc>
                        <a:spcAft>
                          <a:spcPts val="800"/>
                        </a:spcAft>
                      </a:pPr>
                      <a:r>
                        <a:rPr lang="en-GB" sz="1200">
                          <a:effectLst/>
                          <a:latin typeface="Arial" panose="020B0604020202020204" pitchFamily="34" charset="0"/>
                          <a:cs typeface="Arial" panose="020B0604020202020204" pitchFamily="34" charset="0"/>
                        </a:rPr>
                        <a:t>Try to involve a more representative sample, including those who struggled.</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47199" marR="47199" marT="0" marB="0">
                    <a:solidFill>
                      <a:schemeClr val="bg2">
                        <a:lumMod val="90000"/>
                      </a:schemeClr>
                    </a:solidFill>
                  </a:tcPr>
                </a:tc>
                <a:extLst>
                  <a:ext uri="{0D108BD9-81ED-4DB2-BD59-A6C34878D82A}">
                    <a16:rowId xmlns:a16="http://schemas.microsoft.com/office/drawing/2014/main" val="3160432766"/>
                  </a:ext>
                </a:extLst>
              </a:tr>
              <a:tr h="1182404">
                <a:tc>
                  <a:txBody>
                    <a:bodyPr/>
                    <a:lstStyle/>
                    <a:p>
                      <a:pPr>
                        <a:lnSpc>
                          <a:spcPct val="107000"/>
                        </a:lnSpc>
                        <a:spcAft>
                          <a:spcPts val="800"/>
                        </a:spcAft>
                      </a:pPr>
                      <a:r>
                        <a:rPr lang="en-GB" sz="1200">
                          <a:effectLst/>
                          <a:latin typeface="Arial" panose="020B0604020202020204" pitchFamily="34" charset="0"/>
                          <a:cs typeface="Arial" panose="020B0604020202020204" pitchFamily="34" charset="0"/>
                        </a:rPr>
                        <a:t>Was there anything you found challenging in taking part in this project?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47199" marR="47199" marT="0" marB="0"/>
                </a:tc>
                <a:tc>
                  <a:txBody>
                    <a:bodyPr/>
                    <a:lstStyle/>
                    <a:p>
                      <a:pPr>
                        <a:lnSpc>
                          <a:spcPct val="107000"/>
                        </a:lnSpc>
                        <a:spcAft>
                          <a:spcPts val="800"/>
                        </a:spcAft>
                      </a:pPr>
                      <a:r>
                        <a:rPr lang="en-GB" sz="1200">
                          <a:effectLst/>
                          <a:latin typeface="Arial" panose="020B0604020202020204" pitchFamily="34" charset="0"/>
                          <a:cs typeface="Arial" panose="020B0604020202020204" pitchFamily="34" charset="0"/>
                        </a:rPr>
                        <a:t>Face to face in MK was great/good fun. “online would not have been the same”. Pre-workshop work was challenging, being uncertain about expectations. </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47199" marR="47199" marT="0" marB="0">
                    <a:solidFill>
                      <a:schemeClr val="bg2">
                        <a:lumMod val="90000"/>
                      </a:schemeClr>
                    </a:solidFill>
                  </a:tcPr>
                </a:tc>
                <a:extLst>
                  <a:ext uri="{0D108BD9-81ED-4DB2-BD59-A6C34878D82A}">
                    <a16:rowId xmlns:a16="http://schemas.microsoft.com/office/drawing/2014/main" val="1577517981"/>
                  </a:ext>
                </a:extLst>
              </a:tr>
              <a:tr h="522268">
                <a:tc>
                  <a:txBody>
                    <a:bodyPr/>
                    <a:lstStyle/>
                    <a:p>
                      <a:pPr>
                        <a:lnSpc>
                          <a:spcPct val="107000"/>
                        </a:lnSpc>
                        <a:spcAft>
                          <a:spcPts val="800"/>
                        </a:spcAft>
                      </a:pPr>
                      <a:r>
                        <a:rPr lang="en-GB" sz="1200">
                          <a:effectLst/>
                          <a:latin typeface="Arial" panose="020B0604020202020204" pitchFamily="34" charset="0"/>
                          <a:cs typeface="Arial" panose="020B0604020202020204" pitchFamily="34" charset="0"/>
                        </a:rPr>
                        <a:t>Was there anything you found exciting/interesting/useful in taking part?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47199" marR="47199" marT="0" marB="0"/>
                </a:tc>
                <a:tc>
                  <a:txBody>
                    <a:bodyPr/>
                    <a:lstStyle/>
                    <a:p>
                      <a:pPr>
                        <a:lnSpc>
                          <a:spcPct val="107000"/>
                        </a:lnSpc>
                        <a:spcAft>
                          <a:spcPts val="800"/>
                        </a:spcAft>
                      </a:pPr>
                      <a:r>
                        <a:rPr lang="en-GB" sz="1200">
                          <a:effectLst/>
                          <a:latin typeface="Arial" panose="020B0604020202020204" pitchFamily="34" charset="0"/>
                          <a:cs typeface="Arial" panose="020B0604020202020204" pitchFamily="34" charset="0"/>
                        </a:rPr>
                        <a:t>Interesting to see question design process and effort going into it.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47199" marR="47199" marT="0" marB="0">
                    <a:solidFill>
                      <a:schemeClr val="bg2">
                        <a:lumMod val="90000"/>
                      </a:schemeClr>
                    </a:solidFill>
                  </a:tcPr>
                </a:tc>
                <a:extLst>
                  <a:ext uri="{0D108BD9-81ED-4DB2-BD59-A6C34878D82A}">
                    <a16:rowId xmlns:a16="http://schemas.microsoft.com/office/drawing/2014/main" val="1677368206"/>
                  </a:ext>
                </a:extLst>
              </a:tr>
              <a:tr h="918349">
                <a:tc>
                  <a:txBody>
                    <a:bodyPr/>
                    <a:lstStyle/>
                    <a:p>
                      <a:pPr>
                        <a:lnSpc>
                          <a:spcPct val="107000"/>
                        </a:lnSpc>
                        <a:spcAft>
                          <a:spcPts val="800"/>
                        </a:spcAft>
                      </a:pPr>
                      <a:r>
                        <a:rPr lang="en-GB" sz="1200">
                          <a:effectLst/>
                          <a:latin typeface="Arial" panose="020B0604020202020204" pitchFamily="34" charset="0"/>
                          <a:cs typeface="Arial" panose="020B0604020202020204" pitchFamily="34" charset="0"/>
                        </a:rPr>
                        <a:t>Has the experience of taken part in the project impacted your studies in any way (positive or negative)</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47199" marR="47199" marT="0" marB="0"/>
                </a:tc>
                <a:tc>
                  <a:txBody>
                    <a:bodyPr/>
                    <a:lstStyle/>
                    <a:p>
                      <a:pPr>
                        <a:lnSpc>
                          <a:spcPct val="107000"/>
                        </a:lnSpc>
                        <a:spcAft>
                          <a:spcPts val="800"/>
                        </a:spcAft>
                      </a:pPr>
                      <a:r>
                        <a:rPr lang="en-GB" sz="1200">
                          <a:effectLst/>
                          <a:latin typeface="Arial" panose="020B0604020202020204" pitchFamily="34" charset="0"/>
                          <a:cs typeface="Arial" panose="020B0604020202020204" pitchFamily="34" charset="0"/>
                        </a:rPr>
                        <a:t>Learned about designing questions, but no academic value so far, but there may be for Year 3. Enjoyed helping OU and felt proud to be involved.</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47199" marR="47199" marT="0" marB="0">
                    <a:solidFill>
                      <a:schemeClr val="bg2">
                        <a:lumMod val="90000"/>
                      </a:schemeClr>
                    </a:solidFill>
                  </a:tcPr>
                </a:tc>
                <a:extLst>
                  <a:ext uri="{0D108BD9-81ED-4DB2-BD59-A6C34878D82A}">
                    <a16:rowId xmlns:a16="http://schemas.microsoft.com/office/drawing/2014/main" val="679029088"/>
                  </a:ext>
                </a:extLst>
              </a:tr>
              <a:tr h="1125153">
                <a:tc>
                  <a:txBody>
                    <a:bodyPr/>
                    <a:lstStyle/>
                    <a:p>
                      <a:pPr>
                        <a:lnSpc>
                          <a:spcPct val="107000"/>
                        </a:lnSpc>
                        <a:spcAft>
                          <a:spcPts val="800"/>
                        </a:spcAft>
                      </a:pPr>
                      <a:r>
                        <a:rPr lang="en-GB" sz="1200">
                          <a:effectLst/>
                          <a:latin typeface="Arial" panose="020B0604020202020204" pitchFamily="34" charset="0"/>
                          <a:cs typeface="Arial" panose="020B0604020202020204" pitchFamily="34" charset="0"/>
                        </a:rPr>
                        <a:t>Now that you have been involved in designing some educational material, can you see other types of material that students could add value to? </a:t>
                      </a:r>
                    </a:p>
                  </a:txBody>
                  <a:tcPr marL="47199" marR="47199" marT="0" marB="0"/>
                </a:tc>
                <a:tc>
                  <a:txBody>
                    <a:bodyPr/>
                    <a:lstStyle/>
                    <a:p>
                      <a:pPr>
                        <a:lnSpc>
                          <a:spcPct val="107000"/>
                        </a:lnSpc>
                        <a:spcAft>
                          <a:spcPts val="800"/>
                        </a:spcAft>
                      </a:pPr>
                      <a:r>
                        <a:rPr lang="en-GB" sz="1200" b="1" dirty="0">
                          <a:effectLst/>
                          <a:latin typeface="Arial" panose="020B0604020202020204" pitchFamily="34" charset="0"/>
                          <a:cs typeface="Arial" panose="020B0604020202020204" pitchFamily="34" charset="0"/>
                        </a:rPr>
                        <a:t>There is value in more perspectives. “There will always be things which lecturers just don't see from their one perspective”</a:t>
                      </a:r>
                    </a:p>
                  </a:txBody>
                  <a:tcPr marL="47199" marR="47199" marT="0" marB="0">
                    <a:solidFill>
                      <a:schemeClr val="bg2">
                        <a:lumMod val="90000"/>
                      </a:schemeClr>
                    </a:solidFill>
                  </a:tcPr>
                </a:tc>
                <a:extLst>
                  <a:ext uri="{0D108BD9-81ED-4DB2-BD59-A6C34878D82A}">
                    <a16:rowId xmlns:a16="http://schemas.microsoft.com/office/drawing/2014/main" val="3373483339"/>
                  </a:ext>
                </a:extLst>
              </a:tr>
            </a:tbl>
          </a:graphicData>
        </a:graphic>
      </p:graphicFrame>
      <p:sp>
        <p:nvSpPr>
          <p:cNvPr id="8" name="Arrow: Right 6">
            <a:extLst>
              <a:ext uri="{FF2B5EF4-FFF2-40B4-BE49-F238E27FC236}">
                <a16:creationId xmlns:a16="http://schemas.microsoft.com/office/drawing/2014/main" id="{CD110F55-2CB2-514A-DF92-55FE06AC8BF6}"/>
              </a:ext>
            </a:extLst>
          </p:cNvPr>
          <p:cNvSpPr/>
          <p:nvPr/>
        </p:nvSpPr>
        <p:spPr>
          <a:xfrm flipH="1">
            <a:off x="9060159" y="693436"/>
            <a:ext cx="723900" cy="542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7">
            <a:extLst>
              <a:ext uri="{FF2B5EF4-FFF2-40B4-BE49-F238E27FC236}">
                <a16:creationId xmlns:a16="http://schemas.microsoft.com/office/drawing/2014/main" id="{2C171E10-E421-1915-6359-9E3A8212DFD2}"/>
              </a:ext>
            </a:extLst>
          </p:cNvPr>
          <p:cNvSpPr/>
          <p:nvPr/>
        </p:nvSpPr>
        <p:spPr>
          <a:xfrm flipH="1">
            <a:off x="9076783" y="3559794"/>
            <a:ext cx="723900" cy="542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8">
            <a:extLst>
              <a:ext uri="{FF2B5EF4-FFF2-40B4-BE49-F238E27FC236}">
                <a16:creationId xmlns:a16="http://schemas.microsoft.com/office/drawing/2014/main" id="{405B1E0E-4743-3F04-DA16-89304C436398}"/>
              </a:ext>
            </a:extLst>
          </p:cNvPr>
          <p:cNvSpPr/>
          <p:nvPr/>
        </p:nvSpPr>
        <p:spPr>
          <a:xfrm flipH="1">
            <a:off x="9085095" y="1651574"/>
            <a:ext cx="723900" cy="542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F9E77895-9B03-2A3C-28E0-E579C218B236}"/>
              </a:ext>
            </a:extLst>
          </p:cNvPr>
          <p:cNvSpPr/>
          <p:nvPr/>
        </p:nvSpPr>
        <p:spPr>
          <a:xfrm flipH="1">
            <a:off x="9093406" y="2626054"/>
            <a:ext cx="723900" cy="542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0D0112C7-2819-EDED-C7C7-87A29127CAFA}"/>
              </a:ext>
            </a:extLst>
          </p:cNvPr>
          <p:cNvSpPr/>
          <p:nvPr/>
        </p:nvSpPr>
        <p:spPr>
          <a:xfrm flipH="1">
            <a:off x="9076783" y="1141129"/>
            <a:ext cx="723900" cy="542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89B77F8B-D3A8-9C42-7ED6-EB9C24069479}"/>
              </a:ext>
            </a:extLst>
          </p:cNvPr>
          <p:cNvSpPr/>
          <p:nvPr/>
        </p:nvSpPr>
        <p:spPr>
          <a:xfrm flipH="1">
            <a:off x="9085095" y="4346703"/>
            <a:ext cx="723900" cy="542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E6AD2B6D-5244-AFD0-1AA6-2BC8282A78CA}"/>
              </a:ext>
            </a:extLst>
          </p:cNvPr>
          <p:cNvSpPr/>
          <p:nvPr/>
        </p:nvSpPr>
        <p:spPr>
          <a:xfrm flipH="1">
            <a:off x="9093406" y="5261630"/>
            <a:ext cx="723900" cy="542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891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F548D-B555-4FC2-8C5A-FFC14173F238}"/>
              </a:ext>
            </a:extLst>
          </p:cNvPr>
          <p:cNvSpPr>
            <a:spLocks noGrp="1"/>
          </p:cNvSpPr>
          <p:nvPr>
            <p:ph type="body" sz="quarter" idx="24"/>
          </p:nvPr>
        </p:nvSpPr>
        <p:spPr/>
        <p:txBody>
          <a:bodyPr/>
          <a:lstStyle/>
          <a:p>
            <a:r>
              <a:rPr lang="en-US" dirty="0"/>
              <a:t>Context</a:t>
            </a:r>
          </a:p>
        </p:txBody>
      </p:sp>
      <p:sp>
        <p:nvSpPr>
          <p:cNvPr id="7" name="Rectangle 6">
            <a:extLst>
              <a:ext uri="{FF2B5EF4-FFF2-40B4-BE49-F238E27FC236}">
                <a16:creationId xmlns:a16="http://schemas.microsoft.com/office/drawing/2014/main" id="{4482F721-CED5-7A55-BA9C-A40BF86A4A41}"/>
              </a:ext>
            </a:extLst>
          </p:cNvPr>
          <p:cNvSpPr/>
          <p:nvPr/>
        </p:nvSpPr>
        <p:spPr>
          <a:xfrm>
            <a:off x="765110" y="1324947"/>
            <a:ext cx="10786188" cy="432940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5453FBD-6670-1F43-103C-F09B98824E13}"/>
              </a:ext>
            </a:extLst>
          </p:cNvPr>
          <p:cNvSpPr txBox="1"/>
          <p:nvPr/>
        </p:nvSpPr>
        <p:spPr>
          <a:xfrm>
            <a:off x="936903" y="1511559"/>
            <a:ext cx="5221301" cy="369332"/>
          </a:xfrm>
          <a:prstGeom prst="rect">
            <a:avLst/>
          </a:prstGeom>
          <a:noFill/>
        </p:spPr>
        <p:txBody>
          <a:bodyPr wrap="none" rtlCol="0">
            <a:spAutoFit/>
          </a:bodyPr>
          <a:lstStyle/>
          <a:p>
            <a:r>
              <a:rPr lang="en-US" b="1" dirty="0"/>
              <a:t>TM112 – Introduction to Computing and IT 2</a:t>
            </a:r>
          </a:p>
        </p:txBody>
      </p:sp>
    </p:spTree>
    <p:extLst>
      <p:ext uri="{BB962C8B-B14F-4D97-AF65-F5344CB8AC3E}">
        <p14:creationId xmlns:p14="http://schemas.microsoft.com/office/powerpoint/2010/main" val="2206022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B7042C-5A8C-803D-9446-3C2EC093C3C0}"/>
              </a:ext>
            </a:extLst>
          </p:cNvPr>
          <p:cNvSpPr>
            <a:spLocks noGrp="1"/>
          </p:cNvSpPr>
          <p:nvPr>
            <p:ph type="body" sz="quarter" idx="10"/>
          </p:nvPr>
        </p:nvSpPr>
        <p:spPr>
          <a:xfrm>
            <a:off x="340167" y="1951107"/>
            <a:ext cx="11211131" cy="608965"/>
          </a:xfrm>
        </p:spPr>
        <p:txBody>
          <a:bodyPr lIns="91440" tIns="45720" rIns="91440" bIns="45720" anchor="t"/>
          <a:lstStyle/>
          <a:p>
            <a:r>
              <a:rPr lang="en-US" sz="3200" b="0" dirty="0">
                <a:latin typeface="Poppins SemiBold"/>
                <a:cs typeface="Poppins SemiBold"/>
                <a:hlinkClick r:id="rId2"/>
              </a:rPr>
              <a:t>https://tinyurl.com/PPSSeSTEeM</a:t>
            </a:r>
            <a:r>
              <a:rPr lang="en-US" sz="3200" b="0" dirty="0">
                <a:latin typeface="Poppins SemiBold"/>
                <a:cs typeface="Poppins SemiBold"/>
              </a:rPr>
              <a:t> </a:t>
            </a:r>
            <a:endParaRPr lang="en-US" sz="3200" dirty="0"/>
          </a:p>
        </p:txBody>
      </p:sp>
      <p:sp>
        <p:nvSpPr>
          <p:cNvPr id="3" name="TextBox 2">
            <a:extLst>
              <a:ext uri="{FF2B5EF4-FFF2-40B4-BE49-F238E27FC236}">
                <a16:creationId xmlns:a16="http://schemas.microsoft.com/office/drawing/2014/main" id="{AC20C26E-F8DE-E102-4898-1533E96B1396}"/>
              </a:ext>
            </a:extLst>
          </p:cNvPr>
          <p:cNvSpPr txBox="1"/>
          <p:nvPr/>
        </p:nvSpPr>
        <p:spPr>
          <a:xfrm>
            <a:off x="340167" y="3244334"/>
            <a:ext cx="4796506" cy="461665"/>
          </a:xfrm>
          <a:prstGeom prst="rect">
            <a:avLst/>
          </a:prstGeom>
          <a:noFill/>
        </p:spPr>
        <p:txBody>
          <a:bodyPr wrap="none" rtlCol="0">
            <a:spAutoFit/>
          </a:bodyPr>
          <a:lstStyle/>
          <a:p>
            <a:r>
              <a:rPr lang="en-US" sz="2400" b="1" dirty="0">
                <a:solidFill>
                  <a:schemeClr val="bg1"/>
                </a:solidFill>
              </a:rPr>
              <a:t>Thank you for your attention!</a:t>
            </a:r>
          </a:p>
        </p:txBody>
      </p:sp>
      <p:sp>
        <p:nvSpPr>
          <p:cNvPr id="5" name="TextBox 4">
            <a:extLst>
              <a:ext uri="{FF2B5EF4-FFF2-40B4-BE49-F238E27FC236}">
                <a16:creationId xmlns:a16="http://schemas.microsoft.com/office/drawing/2014/main" id="{DEAB5EE5-ECB4-9ED1-935C-E7B108B8C449}"/>
              </a:ext>
            </a:extLst>
          </p:cNvPr>
          <p:cNvSpPr txBox="1"/>
          <p:nvPr/>
        </p:nvSpPr>
        <p:spPr>
          <a:xfrm>
            <a:off x="340167" y="1064726"/>
            <a:ext cx="7431843" cy="400110"/>
          </a:xfrm>
          <a:prstGeom prst="rect">
            <a:avLst/>
          </a:prstGeom>
          <a:noFill/>
        </p:spPr>
        <p:txBody>
          <a:bodyPr wrap="none" rtlCol="0">
            <a:spAutoFit/>
          </a:bodyPr>
          <a:lstStyle/>
          <a:p>
            <a:r>
              <a:rPr lang="en-US" sz="2000" b="1" dirty="0">
                <a:solidFill>
                  <a:schemeClr val="bg1"/>
                </a:solidFill>
              </a:rPr>
              <a:t>For more information, including the full final report see:</a:t>
            </a:r>
          </a:p>
        </p:txBody>
      </p:sp>
      <p:pic>
        <p:nvPicPr>
          <p:cNvPr id="6" name="Graphic 5" descr="Questions with solid fill">
            <a:extLst>
              <a:ext uri="{FF2B5EF4-FFF2-40B4-BE49-F238E27FC236}">
                <a16:creationId xmlns:a16="http://schemas.microsoft.com/office/drawing/2014/main" id="{3D7BD1AF-9043-67EB-EA1F-E64B9B2C5D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9680" y="3948595"/>
            <a:ext cx="2593528" cy="2593528"/>
          </a:xfrm>
          <a:prstGeom prst="rect">
            <a:avLst/>
          </a:prstGeom>
        </p:spPr>
      </p:pic>
    </p:spTree>
    <p:extLst>
      <p:ext uri="{BB962C8B-B14F-4D97-AF65-F5344CB8AC3E}">
        <p14:creationId xmlns:p14="http://schemas.microsoft.com/office/powerpoint/2010/main" val="284659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5B43F32-F5F7-6820-5C6E-D8ADF793AA12}"/>
              </a:ext>
            </a:extLst>
          </p:cNvPr>
          <p:cNvSpPr txBox="1"/>
          <p:nvPr/>
        </p:nvSpPr>
        <p:spPr>
          <a:xfrm>
            <a:off x="699977" y="487325"/>
            <a:ext cx="1087179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ea typeface="+mn-lt"/>
                <a:cs typeface="+mn-lt"/>
              </a:rPr>
              <a:t>Key findings</a:t>
            </a:r>
            <a:endParaRPr lang="en-US"/>
          </a:p>
          <a:p>
            <a:endParaRPr lang="en-US"/>
          </a:p>
          <a:p>
            <a:r>
              <a:rPr lang="en-US">
                <a:ea typeface="+mn-lt"/>
                <a:cs typeface="+mn-lt"/>
              </a:rPr>
              <a:t>We got a better understanding of: </a:t>
            </a:r>
            <a:endParaRPr lang="en-US"/>
          </a:p>
          <a:p>
            <a:pPr marL="285750" indent="-285750">
              <a:buFont typeface="Arial"/>
              <a:buChar char="•"/>
            </a:pPr>
            <a:endParaRPr lang="en-US"/>
          </a:p>
          <a:p>
            <a:pPr marL="285750" indent="-285750">
              <a:buFont typeface="Arial"/>
              <a:buChar char="•"/>
            </a:pPr>
            <a:r>
              <a:rPr lang="en-US">
                <a:ea typeface="+mn-lt"/>
                <a:cs typeface="+mn-lt"/>
              </a:rPr>
              <a:t>how the new co-designed questions seem to be an improvement on the original questions, especially in terms of elimination of negative forum feedback on the questions. However, there was no clear trend in terms of a quantitative measure such as Discrimination efficiency.</a:t>
            </a:r>
            <a:endParaRPr lang="en-US"/>
          </a:p>
          <a:p>
            <a:endParaRPr lang="en-US"/>
          </a:p>
          <a:p>
            <a:endParaRPr lang="en-US" b="1" u="sng">
              <a:cs typeface="Calibri"/>
            </a:endParaRPr>
          </a:p>
          <a:p>
            <a:pPr algn="l"/>
            <a:endParaRPr lang="en-US">
              <a:cs typeface="Calibri"/>
            </a:endParaRPr>
          </a:p>
        </p:txBody>
      </p:sp>
    </p:spTree>
    <p:extLst>
      <p:ext uri="{BB962C8B-B14F-4D97-AF65-F5344CB8AC3E}">
        <p14:creationId xmlns:p14="http://schemas.microsoft.com/office/powerpoint/2010/main" val="3532188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F548D-B555-4FC2-8C5A-FFC14173F238}"/>
              </a:ext>
            </a:extLst>
          </p:cNvPr>
          <p:cNvSpPr>
            <a:spLocks noGrp="1"/>
          </p:cNvSpPr>
          <p:nvPr>
            <p:ph type="body" sz="quarter" idx="24"/>
          </p:nvPr>
        </p:nvSpPr>
        <p:spPr/>
        <p:txBody>
          <a:bodyPr/>
          <a:lstStyle/>
          <a:p>
            <a:r>
              <a:rPr lang="en-US" dirty="0"/>
              <a:t>Context</a:t>
            </a:r>
          </a:p>
        </p:txBody>
      </p:sp>
      <p:sp>
        <p:nvSpPr>
          <p:cNvPr id="7" name="Rectangle 6">
            <a:extLst>
              <a:ext uri="{FF2B5EF4-FFF2-40B4-BE49-F238E27FC236}">
                <a16:creationId xmlns:a16="http://schemas.microsoft.com/office/drawing/2014/main" id="{4482F721-CED5-7A55-BA9C-A40BF86A4A41}"/>
              </a:ext>
            </a:extLst>
          </p:cNvPr>
          <p:cNvSpPr/>
          <p:nvPr/>
        </p:nvSpPr>
        <p:spPr>
          <a:xfrm>
            <a:off x="765110" y="1324947"/>
            <a:ext cx="10786188" cy="432940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5453FBD-6670-1F43-103C-F09B98824E13}"/>
              </a:ext>
            </a:extLst>
          </p:cNvPr>
          <p:cNvSpPr txBox="1"/>
          <p:nvPr/>
        </p:nvSpPr>
        <p:spPr>
          <a:xfrm>
            <a:off x="936903" y="1511559"/>
            <a:ext cx="5221301" cy="369332"/>
          </a:xfrm>
          <a:prstGeom prst="rect">
            <a:avLst/>
          </a:prstGeom>
          <a:noFill/>
        </p:spPr>
        <p:txBody>
          <a:bodyPr wrap="none" rtlCol="0">
            <a:spAutoFit/>
          </a:bodyPr>
          <a:lstStyle/>
          <a:p>
            <a:r>
              <a:rPr lang="en-US" b="1" dirty="0"/>
              <a:t>TM112 – Introduction to Computing and IT 2</a:t>
            </a:r>
          </a:p>
        </p:txBody>
      </p:sp>
      <p:sp>
        <p:nvSpPr>
          <p:cNvPr id="9" name="TextBox 8">
            <a:extLst>
              <a:ext uri="{FF2B5EF4-FFF2-40B4-BE49-F238E27FC236}">
                <a16:creationId xmlns:a16="http://schemas.microsoft.com/office/drawing/2014/main" id="{468FBE96-644C-7ECF-3C44-8578FC4383A3}"/>
              </a:ext>
            </a:extLst>
          </p:cNvPr>
          <p:cNvSpPr txBox="1"/>
          <p:nvPr/>
        </p:nvSpPr>
        <p:spPr>
          <a:xfrm>
            <a:off x="951723" y="4314557"/>
            <a:ext cx="5206481" cy="1200329"/>
          </a:xfrm>
          <a:prstGeom prst="rect">
            <a:avLst/>
          </a:prstGeom>
          <a:solidFill>
            <a:schemeClr val="accent4">
              <a:lumMod val="60000"/>
              <a:lumOff val="40000"/>
            </a:schemeClr>
          </a:solidFill>
        </p:spPr>
        <p:txBody>
          <a:bodyPr wrap="square" rtlCol="0">
            <a:spAutoFit/>
          </a:bodyPr>
          <a:lstStyle/>
          <a:p>
            <a:r>
              <a:rPr lang="en-US" dirty="0">
                <a:hlinkClick r:id="rId2"/>
              </a:rPr>
              <a:t>Challenges with Learning to Program and Problem Solve: An Analysis of Student Online Discussions </a:t>
            </a:r>
            <a:endParaRPr lang="en-US" dirty="0"/>
          </a:p>
          <a:p>
            <a:r>
              <a:rPr lang="en-US" b="1" dirty="0"/>
              <a:t>Institute of Coding project</a:t>
            </a:r>
          </a:p>
        </p:txBody>
      </p:sp>
    </p:spTree>
    <p:extLst>
      <p:ext uri="{BB962C8B-B14F-4D97-AF65-F5344CB8AC3E}">
        <p14:creationId xmlns:p14="http://schemas.microsoft.com/office/powerpoint/2010/main" val="71220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F548D-B555-4FC2-8C5A-FFC14173F238}"/>
              </a:ext>
            </a:extLst>
          </p:cNvPr>
          <p:cNvSpPr>
            <a:spLocks noGrp="1"/>
          </p:cNvSpPr>
          <p:nvPr>
            <p:ph type="body" sz="quarter" idx="24"/>
          </p:nvPr>
        </p:nvSpPr>
        <p:spPr/>
        <p:txBody>
          <a:bodyPr/>
          <a:lstStyle/>
          <a:p>
            <a:r>
              <a:rPr lang="en-US" dirty="0"/>
              <a:t>Context</a:t>
            </a:r>
          </a:p>
        </p:txBody>
      </p:sp>
      <p:sp>
        <p:nvSpPr>
          <p:cNvPr id="7" name="Rectangle 6">
            <a:extLst>
              <a:ext uri="{FF2B5EF4-FFF2-40B4-BE49-F238E27FC236}">
                <a16:creationId xmlns:a16="http://schemas.microsoft.com/office/drawing/2014/main" id="{4482F721-CED5-7A55-BA9C-A40BF86A4A41}"/>
              </a:ext>
            </a:extLst>
          </p:cNvPr>
          <p:cNvSpPr/>
          <p:nvPr/>
        </p:nvSpPr>
        <p:spPr>
          <a:xfrm>
            <a:off x="765110" y="1324947"/>
            <a:ext cx="10786188" cy="432940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5453FBD-6670-1F43-103C-F09B98824E13}"/>
              </a:ext>
            </a:extLst>
          </p:cNvPr>
          <p:cNvSpPr txBox="1"/>
          <p:nvPr/>
        </p:nvSpPr>
        <p:spPr>
          <a:xfrm>
            <a:off x="936903" y="1511559"/>
            <a:ext cx="5221301" cy="369332"/>
          </a:xfrm>
          <a:prstGeom prst="rect">
            <a:avLst/>
          </a:prstGeom>
          <a:noFill/>
        </p:spPr>
        <p:txBody>
          <a:bodyPr wrap="none" rtlCol="0">
            <a:spAutoFit/>
          </a:bodyPr>
          <a:lstStyle/>
          <a:p>
            <a:r>
              <a:rPr lang="en-US" b="1" dirty="0"/>
              <a:t>TM112 – Introduction to Computing and IT 2</a:t>
            </a:r>
          </a:p>
        </p:txBody>
      </p:sp>
      <p:sp>
        <p:nvSpPr>
          <p:cNvPr id="9" name="TextBox 8">
            <a:extLst>
              <a:ext uri="{FF2B5EF4-FFF2-40B4-BE49-F238E27FC236}">
                <a16:creationId xmlns:a16="http://schemas.microsoft.com/office/drawing/2014/main" id="{468FBE96-644C-7ECF-3C44-8578FC4383A3}"/>
              </a:ext>
            </a:extLst>
          </p:cNvPr>
          <p:cNvSpPr txBox="1"/>
          <p:nvPr/>
        </p:nvSpPr>
        <p:spPr>
          <a:xfrm>
            <a:off x="951723" y="4314557"/>
            <a:ext cx="5206481" cy="1200329"/>
          </a:xfrm>
          <a:prstGeom prst="rect">
            <a:avLst/>
          </a:prstGeom>
          <a:solidFill>
            <a:schemeClr val="accent4">
              <a:lumMod val="60000"/>
              <a:lumOff val="40000"/>
            </a:schemeClr>
          </a:solidFill>
        </p:spPr>
        <p:txBody>
          <a:bodyPr wrap="square" rtlCol="0">
            <a:spAutoFit/>
          </a:bodyPr>
          <a:lstStyle/>
          <a:p>
            <a:r>
              <a:rPr lang="en-US" dirty="0">
                <a:hlinkClick r:id="rId2"/>
              </a:rPr>
              <a:t>Challenges with Learning to Program and Problem Solve: An Analysis of Student Online Discussions </a:t>
            </a:r>
            <a:endParaRPr lang="en-US" dirty="0"/>
          </a:p>
          <a:p>
            <a:r>
              <a:rPr lang="en-US" b="1" dirty="0"/>
              <a:t>Institute of Coding project</a:t>
            </a:r>
          </a:p>
        </p:txBody>
      </p:sp>
      <p:sp>
        <p:nvSpPr>
          <p:cNvPr id="10" name="TextBox 9">
            <a:extLst>
              <a:ext uri="{FF2B5EF4-FFF2-40B4-BE49-F238E27FC236}">
                <a16:creationId xmlns:a16="http://schemas.microsoft.com/office/drawing/2014/main" id="{8163C28B-82B9-9C26-3D76-66E53879CDAC}"/>
              </a:ext>
            </a:extLst>
          </p:cNvPr>
          <p:cNvSpPr txBox="1"/>
          <p:nvPr/>
        </p:nvSpPr>
        <p:spPr>
          <a:xfrm>
            <a:off x="3985144" y="2974764"/>
            <a:ext cx="5206481" cy="1200329"/>
          </a:xfrm>
          <a:prstGeom prst="rect">
            <a:avLst/>
          </a:prstGeom>
          <a:solidFill>
            <a:schemeClr val="accent4">
              <a:lumMod val="60000"/>
              <a:lumOff val="40000"/>
            </a:schemeClr>
          </a:solidFill>
        </p:spPr>
        <p:txBody>
          <a:bodyPr wrap="square" rtlCol="0">
            <a:spAutoFit/>
          </a:bodyPr>
          <a:lstStyle/>
          <a:p>
            <a:r>
              <a:rPr lang="en-US" dirty="0">
                <a:hlinkClick r:id="rId3"/>
              </a:rPr>
              <a:t>Student co-design of confidence-building formative assessment for Level 1 Computing &amp; IT students</a:t>
            </a:r>
            <a:endParaRPr lang="en-US" dirty="0"/>
          </a:p>
          <a:p>
            <a:r>
              <a:rPr lang="en-US" b="1" dirty="0" err="1"/>
              <a:t>eSTEeM</a:t>
            </a:r>
            <a:r>
              <a:rPr lang="en-US" b="1" dirty="0"/>
              <a:t> project</a:t>
            </a:r>
          </a:p>
        </p:txBody>
      </p:sp>
    </p:spTree>
    <p:extLst>
      <p:ext uri="{BB962C8B-B14F-4D97-AF65-F5344CB8AC3E}">
        <p14:creationId xmlns:p14="http://schemas.microsoft.com/office/powerpoint/2010/main" val="335900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F548D-B555-4FC2-8C5A-FFC14173F238}"/>
              </a:ext>
            </a:extLst>
          </p:cNvPr>
          <p:cNvSpPr>
            <a:spLocks noGrp="1"/>
          </p:cNvSpPr>
          <p:nvPr>
            <p:ph type="body" sz="quarter" idx="24"/>
          </p:nvPr>
        </p:nvSpPr>
        <p:spPr/>
        <p:txBody>
          <a:bodyPr/>
          <a:lstStyle/>
          <a:p>
            <a:r>
              <a:rPr lang="en-US" dirty="0"/>
              <a:t>Context</a:t>
            </a:r>
          </a:p>
        </p:txBody>
      </p:sp>
      <p:sp>
        <p:nvSpPr>
          <p:cNvPr id="7" name="Rectangle 6">
            <a:extLst>
              <a:ext uri="{FF2B5EF4-FFF2-40B4-BE49-F238E27FC236}">
                <a16:creationId xmlns:a16="http://schemas.microsoft.com/office/drawing/2014/main" id="{4482F721-CED5-7A55-BA9C-A40BF86A4A41}"/>
              </a:ext>
            </a:extLst>
          </p:cNvPr>
          <p:cNvSpPr/>
          <p:nvPr/>
        </p:nvSpPr>
        <p:spPr>
          <a:xfrm>
            <a:off x="765110" y="1324947"/>
            <a:ext cx="10786188" cy="432940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5453FBD-6670-1F43-103C-F09B98824E13}"/>
              </a:ext>
            </a:extLst>
          </p:cNvPr>
          <p:cNvSpPr txBox="1"/>
          <p:nvPr/>
        </p:nvSpPr>
        <p:spPr>
          <a:xfrm>
            <a:off x="936903" y="1511559"/>
            <a:ext cx="5221301" cy="369332"/>
          </a:xfrm>
          <a:prstGeom prst="rect">
            <a:avLst/>
          </a:prstGeom>
          <a:noFill/>
        </p:spPr>
        <p:txBody>
          <a:bodyPr wrap="none" rtlCol="0">
            <a:spAutoFit/>
          </a:bodyPr>
          <a:lstStyle/>
          <a:p>
            <a:r>
              <a:rPr lang="en-US" b="1" dirty="0"/>
              <a:t>TM112 – Introduction to Computing and IT 2</a:t>
            </a:r>
          </a:p>
        </p:txBody>
      </p:sp>
      <p:sp>
        <p:nvSpPr>
          <p:cNvPr id="9" name="TextBox 8">
            <a:extLst>
              <a:ext uri="{FF2B5EF4-FFF2-40B4-BE49-F238E27FC236}">
                <a16:creationId xmlns:a16="http://schemas.microsoft.com/office/drawing/2014/main" id="{468FBE96-644C-7ECF-3C44-8578FC4383A3}"/>
              </a:ext>
            </a:extLst>
          </p:cNvPr>
          <p:cNvSpPr txBox="1"/>
          <p:nvPr/>
        </p:nvSpPr>
        <p:spPr>
          <a:xfrm>
            <a:off x="951723" y="4314557"/>
            <a:ext cx="5206481" cy="1200329"/>
          </a:xfrm>
          <a:prstGeom prst="rect">
            <a:avLst/>
          </a:prstGeom>
          <a:solidFill>
            <a:schemeClr val="accent4">
              <a:lumMod val="60000"/>
              <a:lumOff val="40000"/>
            </a:schemeClr>
          </a:solidFill>
        </p:spPr>
        <p:txBody>
          <a:bodyPr wrap="square" rtlCol="0">
            <a:spAutoFit/>
          </a:bodyPr>
          <a:lstStyle/>
          <a:p>
            <a:r>
              <a:rPr lang="en-US" dirty="0">
                <a:hlinkClick r:id="rId2"/>
              </a:rPr>
              <a:t>Challenges with Learning to Program and Problem Solve: An Analysis of Student Online Discussions </a:t>
            </a:r>
            <a:endParaRPr lang="en-US" dirty="0"/>
          </a:p>
          <a:p>
            <a:r>
              <a:rPr lang="en-US" b="1" dirty="0"/>
              <a:t>Institute of Coding project</a:t>
            </a:r>
          </a:p>
        </p:txBody>
      </p:sp>
      <p:sp>
        <p:nvSpPr>
          <p:cNvPr id="10" name="TextBox 9">
            <a:extLst>
              <a:ext uri="{FF2B5EF4-FFF2-40B4-BE49-F238E27FC236}">
                <a16:creationId xmlns:a16="http://schemas.microsoft.com/office/drawing/2014/main" id="{8163C28B-82B9-9C26-3D76-66E53879CDAC}"/>
              </a:ext>
            </a:extLst>
          </p:cNvPr>
          <p:cNvSpPr txBox="1"/>
          <p:nvPr/>
        </p:nvSpPr>
        <p:spPr>
          <a:xfrm>
            <a:off x="3985144" y="2974764"/>
            <a:ext cx="5206481" cy="1200329"/>
          </a:xfrm>
          <a:prstGeom prst="rect">
            <a:avLst/>
          </a:prstGeom>
          <a:solidFill>
            <a:schemeClr val="accent4">
              <a:lumMod val="60000"/>
              <a:lumOff val="40000"/>
            </a:schemeClr>
          </a:solidFill>
        </p:spPr>
        <p:txBody>
          <a:bodyPr wrap="square" rtlCol="0">
            <a:spAutoFit/>
          </a:bodyPr>
          <a:lstStyle/>
          <a:p>
            <a:r>
              <a:rPr lang="en-US" dirty="0">
                <a:hlinkClick r:id="rId3"/>
              </a:rPr>
              <a:t>Student co-design of confidence-building formative assessment for Level 1 Computing &amp; IT students</a:t>
            </a:r>
            <a:endParaRPr lang="en-US" dirty="0"/>
          </a:p>
          <a:p>
            <a:r>
              <a:rPr lang="en-US" b="1" dirty="0" err="1"/>
              <a:t>eSTEeM</a:t>
            </a:r>
            <a:r>
              <a:rPr lang="en-US" b="1" dirty="0"/>
              <a:t> project</a:t>
            </a:r>
          </a:p>
        </p:txBody>
      </p:sp>
      <p:sp>
        <p:nvSpPr>
          <p:cNvPr id="12" name="TextBox 11">
            <a:extLst>
              <a:ext uri="{FF2B5EF4-FFF2-40B4-BE49-F238E27FC236}">
                <a16:creationId xmlns:a16="http://schemas.microsoft.com/office/drawing/2014/main" id="{914344C7-94FA-B980-C567-33C5B0803716}"/>
              </a:ext>
            </a:extLst>
          </p:cNvPr>
          <p:cNvSpPr txBox="1"/>
          <p:nvPr/>
        </p:nvSpPr>
        <p:spPr>
          <a:xfrm>
            <a:off x="6158204" y="1904407"/>
            <a:ext cx="5221301" cy="923330"/>
          </a:xfrm>
          <a:prstGeom prst="rect">
            <a:avLst/>
          </a:prstGeom>
          <a:solidFill>
            <a:schemeClr val="accent4">
              <a:lumMod val="60000"/>
              <a:lumOff val="40000"/>
            </a:schemeClr>
          </a:solidFill>
        </p:spPr>
        <p:txBody>
          <a:bodyPr wrap="square">
            <a:spAutoFit/>
          </a:bodyPr>
          <a:lstStyle/>
          <a:p>
            <a:r>
              <a:rPr lang="en-GB" sz="1800" dirty="0">
                <a:effectLst/>
                <a:ea typeface="Times New Roman" panose="02020603050405020304" pitchFamily="18" charset="0"/>
              </a:rPr>
              <a:t>Understanding how students support each </a:t>
            </a:r>
          </a:p>
          <a:p>
            <a:r>
              <a:rPr lang="en-GB" sz="1800" dirty="0">
                <a:effectLst/>
                <a:ea typeface="Times New Roman" panose="02020603050405020304" pitchFamily="18" charset="0"/>
              </a:rPr>
              <a:t>other in a Python programming forum</a:t>
            </a:r>
          </a:p>
          <a:p>
            <a:r>
              <a:rPr lang="en-US" b="1" dirty="0">
                <a:effectLst/>
              </a:rPr>
              <a:t>EdD project Simon Savage</a:t>
            </a:r>
            <a:endParaRPr lang="en-GB" b="1" dirty="0">
              <a:effectLst/>
            </a:endParaRPr>
          </a:p>
        </p:txBody>
      </p:sp>
    </p:spTree>
    <p:extLst>
      <p:ext uri="{BB962C8B-B14F-4D97-AF65-F5344CB8AC3E}">
        <p14:creationId xmlns:p14="http://schemas.microsoft.com/office/powerpoint/2010/main" val="807344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F548D-B555-4FC2-8C5A-FFC14173F238}"/>
              </a:ext>
            </a:extLst>
          </p:cNvPr>
          <p:cNvSpPr>
            <a:spLocks noGrp="1"/>
          </p:cNvSpPr>
          <p:nvPr>
            <p:ph type="body" sz="quarter" idx="24"/>
          </p:nvPr>
        </p:nvSpPr>
        <p:spPr/>
        <p:txBody>
          <a:bodyPr/>
          <a:lstStyle/>
          <a:p>
            <a:r>
              <a:rPr lang="en-US" dirty="0"/>
              <a:t>Context</a:t>
            </a:r>
          </a:p>
        </p:txBody>
      </p:sp>
      <p:sp>
        <p:nvSpPr>
          <p:cNvPr id="7" name="Rectangle 6">
            <a:extLst>
              <a:ext uri="{FF2B5EF4-FFF2-40B4-BE49-F238E27FC236}">
                <a16:creationId xmlns:a16="http://schemas.microsoft.com/office/drawing/2014/main" id="{4482F721-CED5-7A55-BA9C-A40BF86A4A41}"/>
              </a:ext>
            </a:extLst>
          </p:cNvPr>
          <p:cNvSpPr/>
          <p:nvPr/>
        </p:nvSpPr>
        <p:spPr>
          <a:xfrm>
            <a:off x="765110" y="1324947"/>
            <a:ext cx="10786188" cy="432940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5453FBD-6670-1F43-103C-F09B98824E13}"/>
              </a:ext>
            </a:extLst>
          </p:cNvPr>
          <p:cNvSpPr txBox="1"/>
          <p:nvPr/>
        </p:nvSpPr>
        <p:spPr>
          <a:xfrm>
            <a:off x="936903" y="1511559"/>
            <a:ext cx="5221301" cy="369332"/>
          </a:xfrm>
          <a:prstGeom prst="rect">
            <a:avLst/>
          </a:prstGeom>
          <a:noFill/>
        </p:spPr>
        <p:txBody>
          <a:bodyPr wrap="none" rtlCol="0">
            <a:spAutoFit/>
          </a:bodyPr>
          <a:lstStyle/>
          <a:p>
            <a:r>
              <a:rPr lang="en-US" b="1" dirty="0"/>
              <a:t>TM112 – Introduction to Computing and IT 2</a:t>
            </a:r>
          </a:p>
        </p:txBody>
      </p:sp>
      <p:sp>
        <p:nvSpPr>
          <p:cNvPr id="9" name="TextBox 8">
            <a:extLst>
              <a:ext uri="{FF2B5EF4-FFF2-40B4-BE49-F238E27FC236}">
                <a16:creationId xmlns:a16="http://schemas.microsoft.com/office/drawing/2014/main" id="{468FBE96-644C-7ECF-3C44-8578FC4383A3}"/>
              </a:ext>
            </a:extLst>
          </p:cNvPr>
          <p:cNvSpPr txBox="1"/>
          <p:nvPr/>
        </p:nvSpPr>
        <p:spPr>
          <a:xfrm>
            <a:off x="951723" y="4314557"/>
            <a:ext cx="5206481" cy="1200329"/>
          </a:xfrm>
          <a:prstGeom prst="rect">
            <a:avLst/>
          </a:prstGeom>
          <a:solidFill>
            <a:schemeClr val="accent4">
              <a:lumMod val="60000"/>
              <a:lumOff val="40000"/>
            </a:schemeClr>
          </a:solidFill>
        </p:spPr>
        <p:txBody>
          <a:bodyPr wrap="square" rtlCol="0">
            <a:spAutoFit/>
          </a:bodyPr>
          <a:lstStyle/>
          <a:p>
            <a:r>
              <a:rPr lang="en-US" dirty="0">
                <a:hlinkClick r:id="rId2"/>
              </a:rPr>
              <a:t>Challenges with Learning to Program and Problem Solve: An Analysis of Student Online Discussions </a:t>
            </a:r>
            <a:endParaRPr lang="en-US" dirty="0"/>
          </a:p>
          <a:p>
            <a:r>
              <a:rPr lang="en-US" b="1" dirty="0"/>
              <a:t>Institute of Coding project</a:t>
            </a:r>
          </a:p>
        </p:txBody>
      </p:sp>
      <p:sp>
        <p:nvSpPr>
          <p:cNvPr id="10" name="TextBox 9">
            <a:extLst>
              <a:ext uri="{FF2B5EF4-FFF2-40B4-BE49-F238E27FC236}">
                <a16:creationId xmlns:a16="http://schemas.microsoft.com/office/drawing/2014/main" id="{8163C28B-82B9-9C26-3D76-66E53879CDAC}"/>
              </a:ext>
            </a:extLst>
          </p:cNvPr>
          <p:cNvSpPr txBox="1"/>
          <p:nvPr/>
        </p:nvSpPr>
        <p:spPr>
          <a:xfrm>
            <a:off x="3985144" y="2974764"/>
            <a:ext cx="5206481" cy="1200329"/>
          </a:xfrm>
          <a:prstGeom prst="rect">
            <a:avLst/>
          </a:prstGeom>
          <a:solidFill>
            <a:schemeClr val="accent4">
              <a:lumMod val="75000"/>
            </a:schemeClr>
          </a:solidFill>
        </p:spPr>
        <p:txBody>
          <a:bodyPr wrap="square" rtlCol="0">
            <a:spAutoFit/>
          </a:bodyPr>
          <a:lstStyle/>
          <a:p>
            <a:r>
              <a:rPr lang="en-US" dirty="0">
                <a:hlinkClick r:id="rId3"/>
              </a:rPr>
              <a:t>Student co-design of confidence-building formative assessment for Level 1 Computing &amp; IT students</a:t>
            </a:r>
            <a:endParaRPr lang="en-US" dirty="0"/>
          </a:p>
          <a:p>
            <a:r>
              <a:rPr lang="en-US" b="1" dirty="0" err="1"/>
              <a:t>eSTEeM</a:t>
            </a:r>
            <a:r>
              <a:rPr lang="en-US" b="1" dirty="0"/>
              <a:t> project</a:t>
            </a:r>
          </a:p>
        </p:txBody>
      </p:sp>
      <p:sp>
        <p:nvSpPr>
          <p:cNvPr id="12" name="TextBox 11">
            <a:extLst>
              <a:ext uri="{FF2B5EF4-FFF2-40B4-BE49-F238E27FC236}">
                <a16:creationId xmlns:a16="http://schemas.microsoft.com/office/drawing/2014/main" id="{914344C7-94FA-B980-C567-33C5B0803716}"/>
              </a:ext>
            </a:extLst>
          </p:cNvPr>
          <p:cNvSpPr txBox="1"/>
          <p:nvPr/>
        </p:nvSpPr>
        <p:spPr>
          <a:xfrm>
            <a:off x="6158204" y="1904407"/>
            <a:ext cx="5221301" cy="923330"/>
          </a:xfrm>
          <a:prstGeom prst="rect">
            <a:avLst/>
          </a:prstGeom>
          <a:solidFill>
            <a:schemeClr val="accent4">
              <a:lumMod val="60000"/>
              <a:lumOff val="40000"/>
            </a:schemeClr>
          </a:solidFill>
        </p:spPr>
        <p:txBody>
          <a:bodyPr wrap="square">
            <a:spAutoFit/>
          </a:bodyPr>
          <a:lstStyle/>
          <a:p>
            <a:r>
              <a:rPr lang="en-GB" sz="1800" dirty="0">
                <a:effectLst/>
                <a:ea typeface="Times New Roman" panose="02020603050405020304" pitchFamily="18" charset="0"/>
              </a:rPr>
              <a:t>Understanding how students support each </a:t>
            </a:r>
          </a:p>
          <a:p>
            <a:r>
              <a:rPr lang="en-GB" sz="1800" dirty="0">
                <a:effectLst/>
                <a:ea typeface="Times New Roman" panose="02020603050405020304" pitchFamily="18" charset="0"/>
              </a:rPr>
              <a:t>other in a Python programming forum</a:t>
            </a:r>
          </a:p>
          <a:p>
            <a:r>
              <a:rPr lang="en-US" b="1" dirty="0">
                <a:effectLst/>
              </a:rPr>
              <a:t>EdD project Simon Savage</a:t>
            </a:r>
            <a:endParaRPr lang="en-GB" b="1" dirty="0">
              <a:effectLst/>
            </a:endParaRPr>
          </a:p>
        </p:txBody>
      </p:sp>
    </p:spTree>
    <p:extLst>
      <p:ext uri="{BB962C8B-B14F-4D97-AF65-F5344CB8AC3E}">
        <p14:creationId xmlns:p14="http://schemas.microsoft.com/office/powerpoint/2010/main" val="1890031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CEAFF5-E083-B35B-3B00-FC43A2713120}"/>
              </a:ext>
            </a:extLst>
          </p:cNvPr>
          <p:cNvSpPr>
            <a:spLocks noGrp="1"/>
          </p:cNvSpPr>
          <p:nvPr>
            <p:ph type="body" sz="quarter" idx="12"/>
          </p:nvPr>
        </p:nvSpPr>
        <p:spPr/>
        <p:txBody>
          <a:bodyPr/>
          <a:lstStyle/>
          <a:p>
            <a:r>
              <a:rPr lang="en-US" dirty="0"/>
              <a:t>TM112 – Introduction to Computing and IT 2</a:t>
            </a:r>
          </a:p>
        </p:txBody>
      </p:sp>
      <p:sp>
        <p:nvSpPr>
          <p:cNvPr id="4" name="Text Placeholder 3">
            <a:extLst>
              <a:ext uri="{FF2B5EF4-FFF2-40B4-BE49-F238E27FC236}">
                <a16:creationId xmlns:a16="http://schemas.microsoft.com/office/drawing/2014/main" id="{8D0070B5-32B6-DE03-1DBD-E938CBE1BFB5}"/>
              </a:ext>
            </a:extLst>
          </p:cNvPr>
          <p:cNvSpPr>
            <a:spLocks noGrp="1"/>
          </p:cNvSpPr>
          <p:nvPr>
            <p:ph type="body" sz="quarter" idx="21"/>
          </p:nvPr>
        </p:nvSpPr>
        <p:spPr>
          <a:xfrm>
            <a:off x="413915" y="404664"/>
            <a:ext cx="4912997" cy="1144512"/>
          </a:xfrm>
        </p:spPr>
        <p:txBody>
          <a:bodyPr/>
          <a:lstStyle/>
          <a:p>
            <a:r>
              <a:rPr lang="en-US" dirty="0"/>
              <a:t>Confidence-building formative assessment</a:t>
            </a:r>
          </a:p>
          <a:p>
            <a:endParaRPr lang="en-US" dirty="0"/>
          </a:p>
        </p:txBody>
      </p:sp>
      <p:sp>
        <p:nvSpPr>
          <p:cNvPr id="6" name="Text Placeholder 5">
            <a:extLst>
              <a:ext uri="{FF2B5EF4-FFF2-40B4-BE49-F238E27FC236}">
                <a16:creationId xmlns:a16="http://schemas.microsoft.com/office/drawing/2014/main" id="{E29D1801-3CAF-3223-76DE-B06F7DA72C89}"/>
              </a:ext>
            </a:extLst>
          </p:cNvPr>
          <p:cNvSpPr>
            <a:spLocks noGrp="1"/>
          </p:cNvSpPr>
          <p:nvPr>
            <p:ph type="body" sz="quarter" idx="23"/>
          </p:nvPr>
        </p:nvSpPr>
        <p:spPr/>
        <p:txBody>
          <a:bodyPr/>
          <a:lstStyle/>
          <a:p>
            <a:pPr marL="0" indent="0">
              <a:buNone/>
            </a:pPr>
            <a:endParaRPr lang="en-US" dirty="0"/>
          </a:p>
        </p:txBody>
      </p:sp>
    </p:spTree>
    <p:extLst>
      <p:ext uri="{BB962C8B-B14F-4D97-AF65-F5344CB8AC3E}">
        <p14:creationId xmlns:p14="http://schemas.microsoft.com/office/powerpoint/2010/main" val="1961382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CEAFF5-E083-B35B-3B00-FC43A2713120}"/>
              </a:ext>
            </a:extLst>
          </p:cNvPr>
          <p:cNvSpPr>
            <a:spLocks noGrp="1"/>
          </p:cNvSpPr>
          <p:nvPr>
            <p:ph type="body" sz="quarter" idx="12"/>
          </p:nvPr>
        </p:nvSpPr>
        <p:spPr/>
        <p:txBody>
          <a:bodyPr/>
          <a:lstStyle/>
          <a:p>
            <a:r>
              <a:rPr lang="en-US" dirty="0"/>
              <a:t>TM112 – Introduction to Computing and IT 2</a:t>
            </a:r>
          </a:p>
        </p:txBody>
      </p:sp>
      <p:sp>
        <p:nvSpPr>
          <p:cNvPr id="4" name="Text Placeholder 3">
            <a:extLst>
              <a:ext uri="{FF2B5EF4-FFF2-40B4-BE49-F238E27FC236}">
                <a16:creationId xmlns:a16="http://schemas.microsoft.com/office/drawing/2014/main" id="{8D0070B5-32B6-DE03-1DBD-E938CBE1BFB5}"/>
              </a:ext>
            </a:extLst>
          </p:cNvPr>
          <p:cNvSpPr>
            <a:spLocks noGrp="1"/>
          </p:cNvSpPr>
          <p:nvPr>
            <p:ph type="body" sz="quarter" idx="21"/>
          </p:nvPr>
        </p:nvSpPr>
        <p:spPr>
          <a:xfrm>
            <a:off x="413915" y="404664"/>
            <a:ext cx="4912997" cy="1144512"/>
          </a:xfrm>
        </p:spPr>
        <p:txBody>
          <a:bodyPr/>
          <a:lstStyle/>
          <a:p>
            <a:r>
              <a:rPr lang="en-US" dirty="0"/>
              <a:t>Confidence-building formative assessment</a:t>
            </a:r>
          </a:p>
          <a:p>
            <a:endParaRPr lang="en-US" dirty="0"/>
          </a:p>
        </p:txBody>
      </p:sp>
      <p:sp>
        <p:nvSpPr>
          <p:cNvPr id="6" name="Text Placeholder 5">
            <a:extLst>
              <a:ext uri="{FF2B5EF4-FFF2-40B4-BE49-F238E27FC236}">
                <a16:creationId xmlns:a16="http://schemas.microsoft.com/office/drawing/2014/main" id="{E29D1801-3CAF-3223-76DE-B06F7DA72C89}"/>
              </a:ext>
            </a:extLst>
          </p:cNvPr>
          <p:cNvSpPr>
            <a:spLocks noGrp="1"/>
          </p:cNvSpPr>
          <p:nvPr>
            <p:ph type="body" sz="quarter" idx="23"/>
          </p:nvPr>
        </p:nvSpPr>
        <p:spPr/>
        <p:txBody>
          <a:bodyPr/>
          <a:lstStyle/>
          <a:p>
            <a:r>
              <a:rPr lang="en-GB" b="1" dirty="0"/>
              <a:t>Confidence-building</a:t>
            </a:r>
            <a:r>
              <a:rPr lang="en-GB" dirty="0"/>
              <a:t>: challenging, but with no marks for scores and opportunity for discussion on the module forums.</a:t>
            </a:r>
          </a:p>
          <a:p>
            <a:endParaRPr lang="en-US" dirty="0"/>
          </a:p>
        </p:txBody>
      </p:sp>
    </p:spTree>
    <p:extLst>
      <p:ext uri="{BB962C8B-B14F-4D97-AF65-F5344CB8AC3E}">
        <p14:creationId xmlns:p14="http://schemas.microsoft.com/office/powerpoint/2010/main" val="77329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CEAFF5-E083-B35B-3B00-FC43A2713120}"/>
              </a:ext>
            </a:extLst>
          </p:cNvPr>
          <p:cNvSpPr>
            <a:spLocks noGrp="1"/>
          </p:cNvSpPr>
          <p:nvPr>
            <p:ph type="body" sz="quarter" idx="12"/>
          </p:nvPr>
        </p:nvSpPr>
        <p:spPr/>
        <p:txBody>
          <a:bodyPr/>
          <a:lstStyle/>
          <a:p>
            <a:r>
              <a:rPr lang="en-US" dirty="0"/>
              <a:t>TM112 – Introduction to Computing and IT 2</a:t>
            </a:r>
          </a:p>
        </p:txBody>
      </p:sp>
      <p:sp>
        <p:nvSpPr>
          <p:cNvPr id="4" name="Text Placeholder 3">
            <a:extLst>
              <a:ext uri="{FF2B5EF4-FFF2-40B4-BE49-F238E27FC236}">
                <a16:creationId xmlns:a16="http://schemas.microsoft.com/office/drawing/2014/main" id="{8D0070B5-32B6-DE03-1DBD-E938CBE1BFB5}"/>
              </a:ext>
            </a:extLst>
          </p:cNvPr>
          <p:cNvSpPr>
            <a:spLocks noGrp="1"/>
          </p:cNvSpPr>
          <p:nvPr>
            <p:ph type="body" sz="quarter" idx="21"/>
          </p:nvPr>
        </p:nvSpPr>
        <p:spPr>
          <a:xfrm>
            <a:off x="413915" y="404664"/>
            <a:ext cx="4912997" cy="1144512"/>
          </a:xfrm>
        </p:spPr>
        <p:txBody>
          <a:bodyPr/>
          <a:lstStyle/>
          <a:p>
            <a:r>
              <a:rPr lang="en-US" dirty="0"/>
              <a:t>Confidence-building formative assessment</a:t>
            </a:r>
          </a:p>
          <a:p>
            <a:endParaRPr lang="en-US" dirty="0"/>
          </a:p>
        </p:txBody>
      </p:sp>
      <p:sp>
        <p:nvSpPr>
          <p:cNvPr id="6" name="Text Placeholder 5">
            <a:extLst>
              <a:ext uri="{FF2B5EF4-FFF2-40B4-BE49-F238E27FC236}">
                <a16:creationId xmlns:a16="http://schemas.microsoft.com/office/drawing/2014/main" id="{E29D1801-3CAF-3223-76DE-B06F7DA72C89}"/>
              </a:ext>
            </a:extLst>
          </p:cNvPr>
          <p:cNvSpPr>
            <a:spLocks noGrp="1"/>
          </p:cNvSpPr>
          <p:nvPr>
            <p:ph type="body" sz="quarter" idx="23"/>
          </p:nvPr>
        </p:nvSpPr>
        <p:spPr/>
        <p:txBody>
          <a:bodyPr/>
          <a:lstStyle/>
          <a:p>
            <a:r>
              <a:rPr lang="en-GB" b="1" dirty="0"/>
              <a:t>Confidence-building</a:t>
            </a:r>
            <a:r>
              <a:rPr lang="en-GB" dirty="0"/>
              <a:t>: challenging, but with no marks for scores and opportunity for discussion on the module forums.</a:t>
            </a:r>
          </a:p>
          <a:p>
            <a:pPr marL="0" indent="0">
              <a:buNone/>
            </a:pPr>
            <a:endParaRPr lang="en-US" dirty="0"/>
          </a:p>
        </p:txBody>
      </p:sp>
      <p:pic>
        <p:nvPicPr>
          <p:cNvPr id="3" name="Picture 2">
            <a:extLst>
              <a:ext uri="{FF2B5EF4-FFF2-40B4-BE49-F238E27FC236}">
                <a16:creationId xmlns:a16="http://schemas.microsoft.com/office/drawing/2014/main" id="{DC5201FA-4AD4-2097-38EF-EB5625E4E3C6}"/>
              </a:ext>
            </a:extLst>
          </p:cNvPr>
          <p:cNvPicPr>
            <a:picLocks noChangeAspect="1"/>
          </p:cNvPicPr>
          <p:nvPr/>
        </p:nvPicPr>
        <p:blipFill>
          <a:blip r:embed="rId2"/>
          <a:stretch>
            <a:fillRect/>
          </a:stretch>
        </p:blipFill>
        <p:spPr>
          <a:xfrm>
            <a:off x="6247770" y="76199"/>
            <a:ext cx="3975730" cy="6596635"/>
          </a:xfrm>
          <a:prstGeom prst="rect">
            <a:avLst/>
          </a:prstGeom>
        </p:spPr>
      </p:pic>
    </p:spTree>
    <p:extLst>
      <p:ext uri="{BB962C8B-B14F-4D97-AF65-F5344CB8AC3E}">
        <p14:creationId xmlns:p14="http://schemas.microsoft.com/office/powerpoint/2010/main" val="3545712685"/>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E7A8613C21C848AD2F91B91A9AAB64" ma:contentTypeVersion="20" ma:contentTypeDescription="Create a new document." ma:contentTypeScope="" ma:versionID="c1d9353f12382b36ac3f9f5b2f1dd716">
  <xsd:schema xmlns:xsd="http://www.w3.org/2001/XMLSchema" xmlns:xs="http://www.w3.org/2001/XMLSchema" xmlns:p="http://schemas.microsoft.com/office/2006/metadata/properties" xmlns:ns2="4ed73a0e-c0f4-4682-9833-b80ae4bd0773" xmlns:ns3="23060362-3cc1-48ff-8e33-88570e39b161" xmlns:ns4="e4476828-269d-41e7-8c7f-463a607b843c" targetNamespace="http://schemas.microsoft.com/office/2006/metadata/properties" ma:root="true" ma:fieldsID="c254bfd5ec353ffdfb8a6f8fbb6c5717" ns2:_="" ns3:_="" ns4:_="">
    <xsd:import namespace="4ed73a0e-c0f4-4682-9833-b80ae4bd0773"/>
    <xsd:import namespace="23060362-3cc1-48ff-8e33-88570e39b161"/>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73a0e-c0f4-4682-9833-b80ae4bd0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60362-3cc1-48ff-8e33-88570e39b1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206e9e1-5a8f-47ca-9c1f-db2539ee6553}" ma:internalName="TaxCatchAll" ma:showField="CatchAllData" ma:web="23060362-3cc1-48ff-8e33-88570e39b1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4ed73a0e-c0f4-4682-9833-b80ae4bd077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DD03CB-2A88-4644-BBA9-D7ABCC1D4135}">
  <ds:schemaRefs>
    <ds:schemaRef ds:uri="23060362-3cc1-48ff-8e33-88570e39b161"/>
    <ds:schemaRef ds:uri="4ed73a0e-c0f4-4682-9833-b80ae4bd0773"/>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3.xml><?xml version="1.0" encoding="utf-8"?>
<ds:datastoreItem xmlns:ds="http://schemas.openxmlformats.org/officeDocument/2006/customXml" ds:itemID="{BD1F123D-72E4-47AA-AF87-050EE8541186}">
  <ds:schemaRefs>
    <ds:schemaRef ds:uri="http://schemas.openxmlformats.org/package/2006/metadata/core-properties"/>
    <ds:schemaRef ds:uri="http://schemas.microsoft.com/office/2006/documentManagement/types"/>
    <ds:schemaRef ds:uri="4ed73a0e-c0f4-4682-9833-b80ae4bd0773"/>
    <ds:schemaRef ds:uri="http://schemas.microsoft.com/office/2006/metadata/properties"/>
    <ds:schemaRef ds:uri="http://schemas.microsoft.com/office/infopath/2007/PartnerControls"/>
    <ds:schemaRef ds:uri="http://www.w3.org/XML/1998/namespace"/>
    <ds:schemaRef ds:uri="http://purl.org/dc/terms/"/>
    <ds:schemaRef ds:uri="23060362-3cc1-48ff-8e33-88570e39b161"/>
    <ds:schemaRef ds:uri="http://purl.org/dc/elements/1.1/"/>
    <ds:schemaRef ds:uri="e4476828-269d-41e7-8c7f-463a607b843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218</TotalTime>
  <Words>1250</Words>
  <Application>Microsoft Office PowerPoint</Application>
  <PresentationFormat>Widescreen</PresentationFormat>
  <Paragraphs>138</Paragraphs>
  <Slides>21</Slides>
  <Notes>1</Notes>
  <HiddenSlides>1</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21</vt:i4>
      </vt:variant>
    </vt:vector>
  </HeadingPairs>
  <TitlesOfParts>
    <vt:vector size="31" baseType="lpstr">
      <vt:lpstr>Arial</vt:lpstr>
      <vt:lpstr>Calibri</vt:lpstr>
      <vt:lpstr>Poppins</vt:lpstr>
      <vt:lpstr>Poppins SemiBold</vt:lpstr>
      <vt:lpstr>Segoe UI Emoji</vt:lpstr>
      <vt:lpstr>Covers</vt:lpstr>
      <vt:lpstr>Contents Slides</vt:lpstr>
      <vt:lpstr>Chapter Headings / Dividers</vt:lpstr>
      <vt:lpstr>Slide Options</vt:lpstr>
      <vt:lpstr>End Slides</vt:lpstr>
      <vt:lpstr>Intro Slide Title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4</cp:revision>
  <dcterms:created xsi:type="dcterms:W3CDTF">2022-10-21T14:33:01Z</dcterms:created>
  <dcterms:modified xsi:type="dcterms:W3CDTF">2023-06-21T09:59:59Z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0x01010003E7A8613C21C848AD2F91B91A9AAB64</vt:lpwstr>
  </property>
  <property fmtid="{D5CDD505-2E9C-101B-9397-08002B2CF9AE}" pid="3" name="MediaServiceImageTags">
    <vt:lpwstr/>
  </property>
</Properties>
</file>