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2" r:id="rId2"/>
  </p:sldIdLst>
  <p:sldSz cx="12192000" cy="6858000"/>
  <p:notesSz cx="7010400" cy="92964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4843FA-DCBB-4E3E-A3E5-FC9B86CA6E9A}" v="22" dt="2021-04-22T07:43:36.0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64" autoAdjust="0"/>
    <p:restoredTop sz="94125" autoAdjust="0"/>
  </p:normalViewPr>
  <p:slideViewPr>
    <p:cSldViewPr snapToGrid="0">
      <p:cViewPr varScale="1">
        <p:scale>
          <a:sx n="68" d="100"/>
          <a:sy n="68" d="100"/>
        </p:scale>
        <p:origin x="942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6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-4937"/>
    </p:cViewPr>
  </p:sorterViewPr>
  <p:notesViewPr>
    <p:cSldViewPr snapToGrid="0">
      <p:cViewPr varScale="1">
        <p:scale>
          <a:sx n="64" d="100"/>
          <a:sy n="64" d="100"/>
        </p:scale>
        <p:origin x="3149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23/04/2021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23/04/2021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761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BC9E42-CF55-F942-9572-3ACDE7694071}"/>
              </a:ext>
            </a:extLst>
          </p:cNvPr>
          <p:cNvSpPr txBox="1"/>
          <p:nvPr/>
        </p:nvSpPr>
        <p:spPr>
          <a:xfrm>
            <a:off x="5285678" y="6646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F465D11-9EEB-4425-A721-333EF169DD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289302" y="310483"/>
            <a:ext cx="11613396" cy="109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Typical Support Seeking Behaviour of STEM Students, their </a:t>
            </a:r>
            <a:br>
              <a:rPr lang="en-GB" alt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Outcomes and Successes</a:t>
            </a:r>
            <a:br>
              <a:rPr lang="en-GB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Paul Collier, Fiona Aiken</a:t>
            </a: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F0355B4-B561-421A-8E06-D2A49AF437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97502" y="312158"/>
            <a:ext cx="1605196" cy="110047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246E7F0-9E49-4431-8EB9-672D860D99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3219" y="5673617"/>
            <a:ext cx="2856161" cy="8739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1964FFD-2A6D-4236-8ED1-3E447BFB4BFC}"/>
              </a:ext>
            </a:extLst>
          </p:cNvPr>
          <p:cNvSpPr txBox="1"/>
          <p:nvPr/>
        </p:nvSpPr>
        <p:spPr>
          <a:xfrm>
            <a:off x="289302" y="1537806"/>
            <a:ext cx="4372345" cy="40318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600" b="1" dirty="0">
                <a:latin typeface="Arial"/>
                <a:ea typeface="+mj-ea"/>
                <a:cs typeface="Arial"/>
              </a:rPr>
              <a:t>Introduction</a:t>
            </a:r>
          </a:p>
          <a:p>
            <a:pPr>
              <a:spcBef>
                <a:spcPct val="0"/>
              </a:spcBef>
              <a:spcAft>
                <a:spcPct val="0"/>
              </a:spcAft>
            </a:pPr>
            <a:endParaRPr lang="en-GB" altLang="en-US" sz="1600" b="1" dirty="0">
              <a:latin typeface="Arial"/>
              <a:cs typeface="Arial"/>
            </a:endParaRPr>
          </a:p>
          <a:p>
            <a:pPr marL="285750" indent="-285750">
              <a:buFont typeface="Wingdings"/>
              <a:buChar char="Ø"/>
            </a:pPr>
            <a:r>
              <a:rPr lang="en-GB" sz="1400" dirty="0">
                <a:latin typeface="Arial"/>
                <a:cs typeface="Arial"/>
              </a:rPr>
              <a:t>The importance of personal, non-academic support of students especially in a distance learning environment is well documented in literature (Jacklin et al 2007)</a:t>
            </a:r>
            <a:endParaRPr lang="en-GB" dirty="0">
              <a:latin typeface="Calibri"/>
              <a:cs typeface="Calibri"/>
            </a:endParaRPr>
          </a:p>
          <a:p>
            <a:pPr marL="285750" indent="-285750">
              <a:buFont typeface="Wingdings"/>
              <a:buChar char="Ø"/>
            </a:pPr>
            <a:r>
              <a:rPr lang="en-GB" sz="1400" dirty="0">
                <a:latin typeface="Arial"/>
                <a:cs typeface="Arial"/>
              </a:rPr>
              <a:t>The way that support is provided and organised is important and negative experiences result from delays in students receiving a response </a:t>
            </a:r>
            <a:endParaRPr lang="en-GB" dirty="0">
              <a:latin typeface="Calibri"/>
              <a:cs typeface="Calibri"/>
            </a:endParaRPr>
          </a:p>
          <a:p>
            <a:pPr marL="285750" indent="-285750">
              <a:buFont typeface="Wingdings"/>
              <a:buChar char="Ø"/>
            </a:pPr>
            <a:r>
              <a:rPr lang="en-GB" sz="1400" dirty="0">
                <a:latin typeface="Arial"/>
                <a:cs typeface="Arial"/>
              </a:rPr>
              <a:t>Students indicated that it can be difficult to commence their studies and managing students' expectations versus the realities of life in Higher education can be a challenge at the start of a module</a:t>
            </a:r>
            <a:endParaRPr lang="en-GB" dirty="0">
              <a:latin typeface="Calibri"/>
              <a:cs typeface="Calibri"/>
            </a:endParaRPr>
          </a:p>
          <a:p>
            <a:pPr marL="285750" indent="-285750">
              <a:buFont typeface="Wingdings"/>
              <a:buChar char="Ø"/>
            </a:pPr>
            <a:r>
              <a:rPr lang="en-GB" sz="1400" dirty="0">
                <a:latin typeface="Arial"/>
                <a:cs typeface="Arial"/>
              </a:rPr>
              <a:t>It is important  students know who to contact, where to go and what support is available</a:t>
            </a:r>
            <a:endParaRPr lang="en-GB" dirty="0">
              <a:cs typeface="Calibri"/>
            </a:endParaRPr>
          </a:p>
          <a:p>
            <a:pPr marL="285750" indent="-285750">
              <a:buFont typeface="Wingdings"/>
              <a:buChar char="Ø"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/>
              <a:buChar char="Ø"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894C108-F2CD-42FD-8E0B-6260B57E4788}"/>
              </a:ext>
            </a:extLst>
          </p:cNvPr>
          <p:cNvSpPr txBox="1"/>
          <p:nvPr/>
        </p:nvSpPr>
        <p:spPr>
          <a:xfrm>
            <a:off x="4879231" y="1537805"/>
            <a:ext cx="7023467" cy="22775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600" b="1" dirty="0">
                <a:latin typeface="Arial"/>
                <a:ea typeface="+mj-ea"/>
                <a:cs typeface="Arial"/>
              </a:rPr>
              <a:t>Investigation</a:t>
            </a:r>
          </a:p>
          <a:p>
            <a:endParaRPr lang="en-GB" sz="1400" dirty="0">
              <a:latin typeface="Arial"/>
              <a:cs typeface="Arial"/>
            </a:endParaRPr>
          </a:p>
          <a:p>
            <a:pPr marL="285750" indent="-285750">
              <a:buFont typeface="Wingdings"/>
              <a:buChar char="Ø"/>
            </a:pPr>
            <a:r>
              <a:rPr lang="en-GB" sz="1400" dirty="0">
                <a:latin typeface="Arial"/>
                <a:cs typeface="Arial"/>
              </a:rPr>
              <a:t>This project will investigate student triggered  interactions  with the STEMA SST in terms of volume, nature and composition to increase understanding of the overall position of our dialogue with students</a:t>
            </a:r>
            <a:endParaRPr lang="en-GB" sz="1400" dirty="0">
              <a:latin typeface="Arial"/>
              <a:ea typeface="+mn-lt"/>
              <a:cs typeface="Arial"/>
            </a:endParaRPr>
          </a:p>
          <a:p>
            <a:pPr marL="285750" indent="-285750">
              <a:buFont typeface="Wingdings"/>
              <a:buChar char="Ø"/>
            </a:pPr>
            <a:r>
              <a:rPr lang="en-GB" sz="1400" dirty="0">
                <a:latin typeface="Arial"/>
                <a:cs typeface="Arial"/>
              </a:rPr>
              <a:t>Focus will be on  the crucial 6 weeks from the Final Enrolment Date through to the submission of the 1st TMA in a module</a:t>
            </a:r>
            <a:endParaRPr lang="en-GB" sz="1400" dirty="0">
              <a:latin typeface="Arial"/>
              <a:ea typeface="+mn-lt"/>
              <a:cs typeface="Arial"/>
            </a:endParaRPr>
          </a:p>
          <a:p>
            <a:pPr marL="285750" indent="-285750">
              <a:buFont typeface="Wingdings"/>
              <a:buChar char="Ø"/>
            </a:pPr>
            <a:r>
              <a:rPr lang="en-GB" sz="1400" dirty="0">
                <a:latin typeface="Arial"/>
                <a:cs typeface="Arial"/>
              </a:rPr>
              <a:t>Once  a baseline has been established  the  research will be on queries relating to STEM specific modules/qualifications and cut the performance using APS characteristics to see how they impact on the baselines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F33399A-918F-40AC-A220-31828C02669C}"/>
              </a:ext>
            </a:extLst>
          </p:cNvPr>
          <p:cNvSpPr txBox="1"/>
          <p:nvPr/>
        </p:nvSpPr>
        <p:spPr>
          <a:xfrm>
            <a:off x="4879231" y="3950068"/>
            <a:ext cx="4614393" cy="1631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600" b="1" dirty="0">
                <a:latin typeface="Arial"/>
                <a:ea typeface="+mj-ea"/>
                <a:cs typeface="Arial"/>
              </a:rPr>
              <a:t>Action and Outcomes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dirty="0">
                <a:latin typeface="Arial"/>
                <a:cs typeface="Arial"/>
              </a:rPr>
              <a:t>Based on the investigation we will develop a series of recommendations  to enhance the directed interaction between students and the university  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dirty="0">
                <a:latin typeface="Arial"/>
                <a:cs typeface="Arial"/>
              </a:rPr>
              <a:t>Pilots of the recommendations will be carried out in 22J, the impacts will be evaluated and shared with colleagues</a:t>
            </a:r>
            <a:endParaRPr lang="en-GB" dirty="0">
              <a:cs typeface="Calibri"/>
            </a:endParaRPr>
          </a:p>
        </p:txBody>
      </p:sp>
      <p:pic>
        <p:nvPicPr>
          <p:cNvPr id="5" name="Picture 6">
            <a:extLst>
              <a:ext uri="{FF2B5EF4-FFF2-40B4-BE49-F238E27FC236}">
                <a16:creationId xmlns:a16="http://schemas.microsoft.com/office/drawing/2014/main" id="{B24586C6-C63A-4076-A637-3299826C216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18298" y="4363825"/>
            <a:ext cx="2184400" cy="121745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8079497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4011</TotalTime>
  <Words>253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Typical Support Seeking Behaviour of STEM Students, their  Outcomes and Successes Paul Collier, Fiona Aiken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Diane.Ford</cp:lastModifiedBy>
  <cp:revision>567</cp:revision>
  <cp:lastPrinted>2018-10-16T09:27:54Z</cp:lastPrinted>
  <dcterms:created xsi:type="dcterms:W3CDTF">2017-05-06T04:58:44Z</dcterms:created>
  <dcterms:modified xsi:type="dcterms:W3CDTF">2021-04-23T16:42:25Z</dcterms:modified>
</cp:coreProperties>
</file>