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72" r:id="rId3"/>
  </p:sldMasterIdLst>
  <p:notesMasterIdLst>
    <p:notesMasterId r:id="rId18"/>
  </p:notesMasterIdLst>
  <p:sldIdLst>
    <p:sldId id="263" r:id="rId4"/>
    <p:sldId id="288" r:id="rId5"/>
    <p:sldId id="282" r:id="rId6"/>
    <p:sldId id="283" r:id="rId7"/>
    <p:sldId id="284" r:id="rId8"/>
    <p:sldId id="276" r:id="rId9"/>
    <p:sldId id="275" r:id="rId10"/>
    <p:sldId id="259" r:id="rId11"/>
    <p:sldId id="280" r:id="rId12"/>
    <p:sldId id="281" r:id="rId13"/>
    <p:sldId id="279" r:id="rId14"/>
    <p:sldId id="289" r:id="rId15"/>
    <p:sldId id="285" r:id="rId16"/>
    <p:sldId id="286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.Olney" initials="T" lastIdx="1" clrIdx="0">
    <p:extLst>
      <p:ext uri="{19B8F6BF-5375-455C-9EA6-DF929625EA0E}">
        <p15:presenceInfo xmlns:p15="http://schemas.microsoft.com/office/powerpoint/2012/main" userId="S::to974@open.ac.uk::3b3b329a-52ad-4e3d-8a97-e0ee5f423e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9"/>
  </p:normalViewPr>
  <p:slideViewPr>
    <p:cSldViewPr snapToGrid="0" snapToObjects="1">
      <p:cViewPr varScale="1">
        <p:scale>
          <a:sx n="95" d="100"/>
          <a:sy n="95" d="100"/>
        </p:scale>
        <p:origin x="6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ENELOPE03\MCS-Groups\Deanery\Production%20and%20Presentation\Manager-L&amp;T\Research\5.%20IBSTPI%20and%20LDCC%20Workshops\LDCC%20Workshops%20Evaluation%20Responses_SH_GD_JS_MASTER_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Ease</a:t>
            </a:r>
            <a:r>
              <a:rPr lang="en-GB" baseline="0"/>
              <a:t> of implementation for OUX, OUY &amp; OUZ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'RQ1'!$C$20</c:f>
              <c:strCache>
                <c:ptCount val="1"/>
                <c:pt idx="0">
                  <c:v>Very easy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'RQ1'!$B$21:$B$24</c:f>
              <c:strCache>
                <c:ptCount val="4"/>
                <c:pt idx="0">
                  <c:v>OUX</c:v>
                </c:pt>
                <c:pt idx="1">
                  <c:v>OUY</c:v>
                </c:pt>
                <c:pt idx="2">
                  <c:v>OUZ</c:v>
                </c:pt>
                <c:pt idx="3">
                  <c:v>Total</c:v>
                </c:pt>
              </c:strCache>
            </c:strRef>
          </c:cat>
          <c:val>
            <c:numRef>
              <c:f>'RQ1'!$C$21:$C$24</c:f>
              <c:numCache>
                <c:formatCode>0.0</c:formatCode>
                <c:ptCount val="4"/>
                <c:pt idx="0">
                  <c:v>0</c:v>
                </c:pt>
                <c:pt idx="1">
                  <c:v>2.7777777777777777</c:v>
                </c:pt>
                <c:pt idx="2">
                  <c:v>0</c:v>
                </c:pt>
                <c:pt idx="3">
                  <c:v>1.0810810810810811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C7-4630-9287-768C7700ED2B}"/>
            </c:ext>
          </c:extLst>
        </c:ser>
        <c:ser>
          <c:idx val="1"/>
          <c:order val="1"/>
          <c:tx>
            <c:strRef>
              <c:f>'RQ1'!$D$20</c:f>
              <c:strCache>
                <c:ptCount val="1"/>
                <c:pt idx="0">
                  <c:v>Easy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'RQ1'!$B$21:$B$24</c:f>
              <c:strCache>
                <c:ptCount val="4"/>
                <c:pt idx="0">
                  <c:v>OUX</c:v>
                </c:pt>
                <c:pt idx="1">
                  <c:v>OUY</c:v>
                </c:pt>
                <c:pt idx="2">
                  <c:v>OUZ</c:v>
                </c:pt>
                <c:pt idx="3">
                  <c:v>Total</c:v>
                </c:pt>
              </c:strCache>
            </c:strRef>
          </c:cat>
          <c:val>
            <c:numRef>
              <c:f>'RQ1'!$D$21:$D$24</c:f>
              <c:numCache>
                <c:formatCode>0.0</c:formatCode>
                <c:ptCount val="4"/>
                <c:pt idx="0">
                  <c:v>37.037037037037038</c:v>
                </c:pt>
                <c:pt idx="1">
                  <c:v>55.555555555555557</c:v>
                </c:pt>
                <c:pt idx="2">
                  <c:v>15.254237288135593</c:v>
                </c:pt>
                <c:pt idx="3">
                  <c:v>37.297297297297298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C7-4630-9287-768C7700ED2B}"/>
            </c:ext>
          </c:extLst>
        </c:ser>
        <c:ser>
          <c:idx val="2"/>
          <c:order val="2"/>
          <c:tx>
            <c:strRef>
              <c:f>'RQ1'!$E$20</c:f>
              <c:strCache>
                <c:ptCount val="1"/>
                <c:pt idx="0">
                  <c:v>Difficult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'RQ1'!$B$21:$B$24</c:f>
              <c:strCache>
                <c:ptCount val="4"/>
                <c:pt idx="0">
                  <c:v>OUX</c:v>
                </c:pt>
                <c:pt idx="1">
                  <c:v>OUY</c:v>
                </c:pt>
                <c:pt idx="2">
                  <c:v>OUZ</c:v>
                </c:pt>
                <c:pt idx="3">
                  <c:v>Total</c:v>
                </c:pt>
              </c:strCache>
            </c:strRef>
          </c:cat>
          <c:val>
            <c:numRef>
              <c:f>'RQ1'!$E$21:$E$24</c:f>
              <c:numCache>
                <c:formatCode>0.0</c:formatCode>
                <c:ptCount val="4"/>
                <c:pt idx="0">
                  <c:v>62.962962962962962</c:v>
                </c:pt>
                <c:pt idx="1">
                  <c:v>41.666666666666671</c:v>
                </c:pt>
                <c:pt idx="2">
                  <c:v>62.711864406779661</c:v>
                </c:pt>
                <c:pt idx="3">
                  <c:v>54.594594594594589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C7-4630-9287-768C7700ED2B}"/>
            </c:ext>
          </c:extLst>
        </c:ser>
        <c:ser>
          <c:idx val="3"/>
          <c:order val="3"/>
          <c:tx>
            <c:strRef>
              <c:f>'RQ1'!$F$20</c:f>
              <c:strCache>
                <c:ptCount val="1"/>
                <c:pt idx="0">
                  <c:v>Very difficult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'RQ1'!$B$21:$B$24</c:f>
              <c:strCache>
                <c:ptCount val="4"/>
                <c:pt idx="0">
                  <c:v>OUX</c:v>
                </c:pt>
                <c:pt idx="1">
                  <c:v>OUY</c:v>
                </c:pt>
                <c:pt idx="2">
                  <c:v>OUZ</c:v>
                </c:pt>
                <c:pt idx="3">
                  <c:v>Total</c:v>
                </c:pt>
              </c:strCache>
            </c:strRef>
          </c:cat>
          <c:val>
            <c:numRef>
              <c:f>'RQ1'!$F$21:$F$24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22.033898305084744</c:v>
                </c:pt>
                <c:pt idx="3">
                  <c:v>7.0270270270270272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C7-4630-9287-768C7700E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4957728"/>
        <c:axId val="524958056"/>
      </c:barChart>
      <c:catAx>
        <c:axId val="524957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Institution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58056"/>
        <c:crosses val="autoZero"/>
        <c:auto val="1"/>
        <c:lblAlgn val="ctr"/>
        <c:lblOffset val="100"/>
        <c:noMultiLvlLbl val="0"/>
      </c:catAx>
      <c:valAx>
        <c:axId val="5249580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Percentage</a:t>
                </a:r>
                <a:r>
                  <a:rPr lang="en-GB" baseline="0"/>
                  <a:t> 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957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The IBSTPI skills &amp; competencies identified for OUX, OUY and</a:t>
            </a:r>
            <a:r>
              <a:rPr lang="en-GB" baseline="0"/>
              <a:t> OUZ</a:t>
            </a:r>
            <a:r>
              <a:rPr lang="en-GB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'RQ3'!$B$3</c:f>
              <c:strCache>
                <c:ptCount val="1"/>
                <c:pt idx="0">
                  <c:v>OUX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'RQ3'!$C$1:$Y$2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Not valid</c:v>
                </c:pt>
              </c:strCache>
            </c:strRef>
          </c:cat>
          <c:val>
            <c:numRef>
              <c:f>'RQ3'!$C$3:$Y$3</c:f>
              <c:numCache>
                <c:formatCode>0.0</c:formatCode>
                <c:ptCount val="23"/>
                <c:pt idx="0">
                  <c:v>2.4691358024691357</c:v>
                </c:pt>
                <c:pt idx="1">
                  <c:v>8.4656084656084651</c:v>
                </c:pt>
                <c:pt idx="2">
                  <c:v>11.111111111111111</c:v>
                </c:pt>
                <c:pt idx="3">
                  <c:v>1.0582010582010581</c:v>
                </c:pt>
                <c:pt idx="4">
                  <c:v>0.88183421516754845</c:v>
                </c:pt>
                <c:pt idx="5">
                  <c:v>1.7636684303350969</c:v>
                </c:pt>
                <c:pt idx="6">
                  <c:v>8.1128747795414462</c:v>
                </c:pt>
                <c:pt idx="7">
                  <c:v>1.7636684303350969</c:v>
                </c:pt>
                <c:pt idx="8">
                  <c:v>3.5273368606701938</c:v>
                </c:pt>
                <c:pt idx="9">
                  <c:v>1.0582010582010581</c:v>
                </c:pt>
                <c:pt idx="10">
                  <c:v>0.88183421516754845</c:v>
                </c:pt>
                <c:pt idx="11">
                  <c:v>10.758377425044092</c:v>
                </c:pt>
                <c:pt idx="12">
                  <c:v>1.9400352733686066</c:v>
                </c:pt>
                <c:pt idx="13">
                  <c:v>8.6419753086419746</c:v>
                </c:pt>
                <c:pt idx="14">
                  <c:v>8.8183421516754841</c:v>
                </c:pt>
                <c:pt idx="15">
                  <c:v>2.9982363315696645</c:v>
                </c:pt>
                <c:pt idx="16">
                  <c:v>1.7636684303350969</c:v>
                </c:pt>
                <c:pt idx="17">
                  <c:v>1.5873015873015872</c:v>
                </c:pt>
                <c:pt idx="18">
                  <c:v>1.4109347442680775</c:v>
                </c:pt>
                <c:pt idx="19">
                  <c:v>6.1728395061728394</c:v>
                </c:pt>
                <c:pt idx="20">
                  <c:v>5.6437389770723101</c:v>
                </c:pt>
                <c:pt idx="21">
                  <c:v>5.8201058201058196</c:v>
                </c:pt>
                <c:pt idx="22">
                  <c:v>3.3509700176366843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A0-4B6F-BC73-15C79695E40E}"/>
            </c:ext>
          </c:extLst>
        </c:ser>
        <c:ser>
          <c:idx val="1"/>
          <c:order val="1"/>
          <c:tx>
            <c:strRef>
              <c:f>'RQ3'!$B$4</c:f>
              <c:strCache>
                <c:ptCount val="1"/>
                <c:pt idx="0">
                  <c:v>OUY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'RQ3'!$C$1:$Y$2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Not valid</c:v>
                </c:pt>
              </c:strCache>
            </c:strRef>
          </c:cat>
          <c:val>
            <c:numRef>
              <c:f>'RQ3'!$C$4:$Y$4</c:f>
              <c:numCache>
                <c:formatCode>0.0</c:formatCode>
                <c:ptCount val="23"/>
                <c:pt idx="0">
                  <c:v>4.5</c:v>
                </c:pt>
                <c:pt idx="1">
                  <c:v>7.2499999999999991</c:v>
                </c:pt>
                <c:pt idx="2">
                  <c:v>12.25</c:v>
                </c:pt>
                <c:pt idx="3">
                  <c:v>1.7500000000000002</c:v>
                </c:pt>
                <c:pt idx="4">
                  <c:v>0.75</c:v>
                </c:pt>
                <c:pt idx="5">
                  <c:v>1.25</c:v>
                </c:pt>
                <c:pt idx="6">
                  <c:v>7.0000000000000009</c:v>
                </c:pt>
                <c:pt idx="7">
                  <c:v>1.7500000000000002</c:v>
                </c:pt>
                <c:pt idx="8">
                  <c:v>4.5</c:v>
                </c:pt>
                <c:pt idx="9">
                  <c:v>0.75</c:v>
                </c:pt>
                <c:pt idx="10">
                  <c:v>1</c:v>
                </c:pt>
                <c:pt idx="11">
                  <c:v>11.5</c:v>
                </c:pt>
                <c:pt idx="12">
                  <c:v>0.75</c:v>
                </c:pt>
                <c:pt idx="13">
                  <c:v>9.75</c:v>
                </c:pt>
                <c:pt idx="14">
                  <c:v>9.75</c:v>
                </c:pt>
                <c:pt idx="15">
                  <c:v>3.75</c:v>
                </c:pt>
                <c:pt idx="16">
                  <c:v>1.25</c:v>
                </c:pt>
                <c:pt idx="17">
                  <c:v>1.25</c:v>
                </c:pt>
                <c:pt idx="18">
                  <c:v>1.25</c:v>
                </c:pt>
                <c:pt idx="19">
                  <c:v>5.75</c:v>
                </c:pt>
                <c:pt idx="20">
                  <c:v>4.75</c:v>
                </c:pt>
                <c:pt idx="21">
                  <c:v>5</c:v>
                </c:pt>
                <c:pt idx="2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A0-4B6F-BC73-15C79695E40E}"/>
            </c:ext>
          </c:extLst>
        </c:ser>
        <c:ser>
          <c:idx val="2"/>
          <c:order val="2"/>
          <c:tx>
            <c:strRef>
              <c:f>'RQ3'!$B$5</c:f>
              <c:strCache>
                <c:ptCount val="1"/>
                <c:pt idx="0">
                  <c:v>OUZ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'RQ3'!$C$1:$Y$2</c:f>
              <c:strCache>
                <c:ptCount val="2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Not valid</c:v>
                </c:pt>
              </c:strCache>
            </c:strRef>
          </c:cat>
          <c:val>
            <c:numRef>
              <c:f>'RQ3'!$C$5:$Y$5</c:f>
              <c:numCache>
                <c:formatCode>0.0</c:formatCode>
                <c:ptCount val="23"/>
                <c:pt idx="0">
                  <c:v>8.355795148247978</c:v>
                </c:pt>
                <c:pt idx="1">
                  <c:v>7.8167115902964959</c:v>
                </c:pt>
                <c:pt idx="2">
                  <c:v>10.781671159029651</c:v>
                </c:pt>
                <c:pt idx="3">
                  <c:v>1.3477088948787064</c:v>
                </c:pt>
                <c:pt idx="4">
                  <c:v>0</c:v>
                </c:pt>
                <c:pt idx="5">
                  <c:v>0</c:v>
                </c:pt>
                <c:pt idx="6">
                  <c:v>4.8517520215633425</c:v>
                </c:pt>
                <c:pt idx="7">
                  <c:v>0.53908355795148255</c:v>
                </c:pt>
                <c:pt idx="8">
                  <c:v>3.2345013477088949</c:v>
                </c:pt>
                <c:pt idx="9">
                  <c:v>0.80862533692722371</c:v>
                </c:pt>
                <c:pt idx="10">
                  <c:v>0.80862533692722371</c:v>
                </c:pt>
                <c:pt idx="11">
                  <c:v>8.8948787061994601</c:v>
                </c:pt>
                <c:pt idx="12">
                  <c:v>0</c:v>
                </c:pt>
                <c:pt idx="13">
                  <c:v>8.355795148247978</c:v>
                </c:pt>
                <c:pt idx="14">
                  <c:v>8.6253369272237208</c:v>
                </c:pt>
                <c:pt idx="15">
                  <c:v>2.1563342318059302</c:v>
                </c:pt>
                <c:pt idx="16">
                  <c:v>0.80862533692722371</c:v>
                </c:pt>
                <c:pt idx="17">
                  <c:v>0.80862533692722371</c:v>
                </c:pt>
                <c:pt idx="18">
                  <c:v>0.80862533692722371</c:v>
                </c:pt>
                <c:pt idx="19">
                  <c:v>9.703504043126685</c:v>
                </c:pt>
                <c:pt idx="20">
                  <c:v>8.8948787061994601</c:v>
                </c:pt>
                <c:pt idx="21">
                  <c:v>8.6253369272237208</c:v>
                </c:pt>
                <c:pt idx="22">
                  <c:v>3.7735849056603774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A0-4B6F-BC73-15C79695E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74632"/>
        <c:axId val="419273976"/>
      </c:barChart>
      <c:catAx>
        <c:axId val="419274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Identified IBSTPI Skills &amp; Competencies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73976"/>
        <c:crosses val="autoZero"/>
        <c:auto val="1"/>
        <c:lblAlgn val="ctr"/>
        <c:lblOffset val="100"/>
        <c:noMultiLvlLbl val="0"/>
      </c:catAx>
      <c:valAx>
        <c:axId val="41927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 frequency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27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E5F2-41C7-6244-B6BE-0DE86CAF42DC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19EDF-32DA-2B40-A28B-2067B9A17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2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2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4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49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1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5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23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74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4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3166992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3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7" y="4130270"/>
            <a:ext cx="1095415" cy="749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1800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592001" y="1080362"/>
            <a:ext cx="619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466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1080000"/>
            <a:ext cx="3395663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176000" y="1080000"/>
            <a:ext cx="4608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02414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3136922"/>
            <a:ext cx="3395663" cy="1646578"/>
          </a:xfrm>
          <a:prstGeom prst="rect">
            <a:avLst/>
          </a:prstGeom>
        </p:spPr>
        <p:txBody>
          <a:bodyPr lIns="0" tIns="0" rIns="0" bIns="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186802" y="1080362"/>
            <a:ext cx="4597199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2001" y="1080000"/>
            <a:ext cx="3395663" cy="184092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37913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0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28002" y="1080000"/>
            <a:ext cx="3455999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452818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2"/>
            <a:ext cx="8352000" cy="1670075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966078"/>
            <a:ext cx="8352000" cy="1817423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53036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43567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60226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78179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turquoi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210951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64964" y="379281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64960" y="788547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4504960" y="788545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4504960" y="1057683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964960" y="148905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4504960" y="1489052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4504960" y="1758190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964960" y="2189561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4504960" y="2189559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4504960" y="2458697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4960" y="2890066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4504960" y="2890066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4504960" y="3159204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964960" y="359057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4504960" y="3590573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4504960" y="3859711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3964960" y="4291082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4504960" y="4291080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4504960" y="4560218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600000" cy="51435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4187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88800" y="401863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287993">
              <a:lnSpc>
                <a:spcPts val="1600"/>
              </a:lnSpc>
              <a:buNone/>
              <a:defRPr sz="12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19097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0954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080000"/>
            <a:ext cx="835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8676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9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0" y="165600"/>
            <a:ext cx="631509" cy="4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79" y="165793"/>
            <a:ext cx="644992" cy="44343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73" r:id="rId3"/>
    <p:sldLayoutId id="2147483683" r:id="rId4"/>
    <p:sldLayoutId id="2147483685" r:id="rId5"/>
    <p:sldLayoutId id="2147483681" r:id="rId6"/>
    <p:sldLayoutId id="2147483684" r:id="rId7"/>
    <p:sldLayoutId id="2147483682" r:id="rId8"/>
    <p:sldLayoutId id="2147483686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ibstpi.org/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ibstpi.org/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19173/irrodl.v20i4.407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1130" y="731149"/>
            <a:ext cx="5149900" cy="1329595"/>
          </a:xfrm>
        </p:spPr>
        <p:txBody>
          <a:bodyPr/>
          <a:lstStyle/>
          <a:p>
            <a:r>
              <a:rPr lang="en-US" sz="3200" dirty="0"/>
              <a:t>Enhancing Quality in Open Learning in China through Learning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076" y="2708540"/>
            <a:ext cx="4686300" cy="1037960"/>
          </a:xfrm>
        </p:spPr>
        <p:txBody>
          <a:bodyPr>
            <a:noAutofit/>
          </a:bodyPr>
          <a:lstStyle/>
          <a:p>
            <a:r>
              <a:rPr lang="en-US" dirty="0"/>
              <a:t>Reporting on some findings from 7 professional development Learning Design and Course Creation (LDCC) Workshops in China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7FF20-C41A-46BF-AD06-9E1070BEF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0166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4A276-C779-43EE-AA8C-91464320F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6" y="89799"/>
            <a:ext cx="1412553" cy="400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A722B-7EC5-4501-962C-4F7DA341F87E}"/>
              </a:ext>
            </a:extLst>
          </p:cNvPr>
          <p:cNvSpPr txBox="1"/>
          <p:nvPr/>
        </p:nvSpPr>
        <p:spPr>
          <a:xfrm>
            <a:off x="3683000" y="4098857"/>
            <a:ext cx="4457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Tom Olney</a:t>
            </a:r>
            <a:r>
              <a:rPr lang="en-GB" dirty="0">
                <a:solidFill>
                  <a:schemeClr val="bg1"/>
                </a:solidFill>
              </a:rPr>
              <a:t>: Senior Manager, Learning and Teaching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C3178-7965-4968-A5CA-6FF2152267A7}"/>
              </a:ext>
            </a:extLst>
          </p:cNvPr>
          <p:cNvSpPr txBox="1"/>
          <p:nvPr/>
        </p:nvSpPr>
        <p:spPr>
          <a:xfrm>
            <a:off x="3683000" y="4408933"/>
            <a:ext cx="4686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Mark Endean</a:t>
            </a:r>
            <a:r>
              <a:rPr lang="en-GB" dirty="0">
                <a:solidFill>
                  <a:schemeClr val="bg1"/>
                </a:solidFill>
              </a:rPr>
              <a:t>: Senior Lecturer, E&amp;I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FA8C1-801C-4BA1-8C7D-4B8CCF9D8947}"/>
              </a:ext>
            </a:extLst>
          </p:cNvPr>
          <p:cNvSpPr txBox="1"/>
          <p:nvPr/>
        </p:nvSpPr>
        <p:spPr>
          <a:xfrm>
            <a:off x="3683000" y="4689026"/>
            <a:ext cx="47434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Duncan Banks</a:t>
            </a:r>
            <a:r>
              <a:rPr lang="en-GB" dirty="0">
                <a:solidFill>
                  <a:schemeClr val="bg1"/>
                </a:solidFill>
              </a:rPr>
              <a:t>: Lecturer, LHCS</a:t>
            </a:r>
          </a:p>
        </p:txBody>
      </p:sp>
    </p:spTree>
    <p:extLst>
      <p:ext uri="{BB962C8B-B14F-4D97-AF65-F5344CB8AC3E}">
        <p14:creationId xmlns:p14="http://schemas.microsoft.com/office/powerpoint/2010/main" val="131959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AC272-BB28-48E6-A8C3-E134D3C06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224B-4151-4410-BCB5-A45E70197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967070"/>
            <a:ext cx="4212000" cy="3816430"/>
          </a:xfrm>
        </p:spPr>
        <p:txBody>
          <a:bodyPr/>
          <a:lstStyle/>
          <a:p>
            <a:r>
              <a:rPr lang="en-GB" sz="1100" b="1" dirty="0"/>
              <a:t>DESIGN AND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10. Use an instructional design and development process appropriate for a given project.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11. Organise instructional programs and/or products to be designed, developed and evaluated.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12. Design 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13. Plan non-instructional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14. Select or modify existing instructional materials.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15. Develop instructional materials.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16. Design learning assessment.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/>
              <a:t>EVALUATION AND IMPLEMENTATION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17. Evaluate instructional and non-instructional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18. Revise instructional and non-instructional solutions based on data.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19. Implement, disseminate and diffuse instructional and non-instructional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/>
              <a:t>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20. Apply business skills to managing the instructional design function.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21. Manage partnerships and collaborative relationships.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22. Plan and manage instructional design projects. </a:t>
            </a:r>
          </a:p>
        </p:txBody>
      </p:sp>
      <p:sp>
        <p:nvSpPr>
          <p:cNvPr id="7" name="Title 21">
            <a:extLst>
              <a:ext uri="{FF2B5EF4-FFF2-40B4-BE49-F238E27FC236}">
                <a16:creationId xmlns:a16="http://schemas.microsoft.com/office/drawing/2014/main" id="{3DF8C0D9-8907-4907-8A1F-D2D5A4687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38" y="400050"/>
            <a:ext cx="7675562" cy="463951"/>
          </a:xfrm>
        </p:spPr>
        <p:txBody>
          <a:bodyPr/>
          <a:lstStyle/>
          <a:p>
            <a:r>
              <a:rPr lang="en-US" sz="2000" dirty="0"/>
              <a:t>RQ3 – Instructional Design Competencies Framework (IBSTPI)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5DA9E9-EAAF-4326-8B5B-4847423C1E67}"/>
              </a:ext>
            </a:extLst>
          </p:cNvPr>
          <p:cNvSpPr/>
          <p:nvPr/>
        </p:nvSpPr>
        <p:spPr>
          <a:xfrm>
            <a:off x="330200" y="952500"/>
            <a:ext cx="424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PROFESSIONAL FOUNDATIONS</a:t>
            </a:r>
          </a:p>
          <a:p>
            <a:r>
              <a:rPr lang="en-GB" sz="1100" dirty="0"/>
              <a:t>1. Communicate effectively in visual, oral and written form.</a:t>
            </a:r>
          </a:p>
          <a:p>
            <a:r>
              <a:rPr lang="en-GB" sz="1100" dirty="0"/>
              <a:t>2. Apply research and theory to the discipline of instructional design.</a:t>
            </a:r>
          </a:p>
          <a:p>
            <a:r>
              <a:rPr lang="en-GB" sz="1100" dirty="0"/>
              <a:t>3. Update and improve knowledge, skills, and attitudes pertaining to the instructional design process and related fields. </a:t>
            </a:r>
          </a:p>
          <a:p>
            <a:r>
              <a:rPr lang="en-GB" sz="1100" dirty="0"/>
              <a:t>4. Apply data collection and analysis skills in instructional design projects.</a:t>
            </a:r>
          </a:p>
          <a:p>
            <a:r>
              <a:rPr lang="en-GB" sz="1100" dirty="0"/>
              <a:t>5. Identify and respond to ethical, legal and political implications of design in the workplace. </a:t>
            </a:r>
          </a:p>
          <a:p>
            <a:endParaRPr lang="en-GB" sz="1100" dirty="0"/>
          </a:p>
          <a:p>
            <a:r>
              <a:rPr lang="en-GB" sz="1100" b="1" dirty="0"/>
              <a:t>PLANNING AND ANALYSIS</a:t>
            </a:r>
          </a:p>
          <a:p>
            <a:r>
              <a:rPr lang="en-GB" sz="1100" dirty="0"/>
              <a:t>6. Conduct a needs assessment in order to recommend appropriate design solutions and strategies.</a:t>
            </a:r>
          </a:p>
          <a:p>
            <a:r>
              <a:rPr lang="en-GB" sz="1100" dirty="0"/>
              <a:t>7. Identify and describe target population and environmental characteristics.</a:t>
            </a:r>
          </a:p>
          <a:p>
            <a:r>
              <a:rPr lang="en-GB" sz="1100" dirty="0"/>
              <a:t>8. Select and use analysis techniques for determining instructional content.</a:t>
            </a:r>
          </a:p>
          <a:p>
            <a:r>
              <a:rPr lang="en-GB" sz="1100" dirty="0"/>
              <a:t>9. Analyse the characteristics of existing and emerging technologies and their potential use.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020A1-5DE6-4C84-87C4-952A9DB4BB06}"/>
              </a:ext>
            </a:extLst>
          </p:cNvPr>
          <p:cNvSpPr txBox="1"/>
          <p:nvPr/>
        </p:nvSpPr>
        <p:spPr>
          <a:xfrm>
            <a:off x="146050" y="4521200"/>
            <a:ext cx="44259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accent1"/>
                </a:solidFill>
              </a:rPr>
              <a:t>IBSTPI (2012) </a:t>
            </a:r>
            <a:r>
              <a:rPr lang="en-US" sz="900" b="1" i="1" dirty="0">
                <a:solidFill>
                  <a:schemeClr val="accent1"/>
                </a:solidFill>
              </a:rPr>
              <a:t>Instructional Design Competencies</a:t>
            </a:r>
            <a:r>
              <a:rPr lang="en-US" sz="900" i="1" dirty="0">
                <a:solidFill>
                  <a:schemeClr val="accent1"/>
                </a:solidFill>
              </a:rPr>
              <a:t> International Board of Standards for Training, Performance and Instruction (Retrieved from </a:t>
            </a:r>
            <a:r>
              <a:rPr lang="en-US" sz="900" i="1" u="sng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https://ibstpi.org</a:t>
            </a:r>
            <a:r>
              <a:rPr lang="en-US" sz="900" i="1" dirty="0">
                <a:solidFill>
                  <a:schemeClr val="accent1"/>
                </a:solidFill>
              </a:rPr>
              <a:t> on 22/12/19)</a:t>
            </a:r>
            <a:endParaRPr lang="en-GB" sz="900" i="1" dirty="0">
              <a:solidFill>
                <a:schemeClr val="accent1"/>
              </a:solidFill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9922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F8135-8C61-4837-A09D-382734252E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080000"/>
            <a:ext cx="2157635" cy="3703500"/>
          </a:xfrm>
        </p:spPr>
        <p:txBody>
          <a:bodyPr/>
          <a:lstStyle/>
          <a:p>
            <a:r>
              <a:rPr lang="en-GB" dirty="0"/>
              <a:t>RQ3. Which IBSTPI skills and competencies might Chinese practitioners want to develop to leave them well placed to successfully implement the UKOU LDCC approach?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9A143-B7BB-4B45-9D79-06F3A5069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7732850" cy="528434"/>
          </a:xfrm>
        </p:spPr>
        <p:txBody>
          <a:bodyPr/>
          <a:lstStyle/>
          <a:p>
            <a:r>
              <a:rPr lang="en-GB" sz="2000" dirty="0"/>
              <a:t>RQ3 – </a:t>
            </a:r>
            <a:r>
              <a:rPr lang="en-US" sz="2000" dirty="0"/>
              <a:t>Instructional Design Competencies Framework (IBSTPI)</a:t>
            </a:r>
            <a:endParaRPr lang="en-GB" sz="2000" dirty="0"/>
          </a:p>
        </p:txBody>
      </p:sp>
      <p:graphicFrame>
        <p:nvGraphicFramePr>
          <p:cNvPr id="9" name="Picture Placeholder 8">
            <a:extLst>
              <a:ext uri="{FF2B5EF4-FFF2-40B4-BE49-F238E27FC236}">
                <a16:creationId xmlns:a16="http://schemas.microsoft.com/office/drawing/2014/main" id="{32CBD562-D797-4038-94CB-2F4775BD1B5F}"/>
              </a:ext>
            </a:extLst>
          </p:cNvPr>
          <p:cNvGraphicFramePr>
            <a:graphicFrameLocks noGrp="1"/>
          </p:cNvGraphicFramePr>
          <p:nvPr>
            <p:ph type="pic" sz="quarter" idx="12"/>
            <p:extLst>
              <p:ext uri="{D42A27DB-BD31-4B8C-83A1-F6EECF244321}">
                <p14:modId xmlns:p14="http://schemas.microsoft.com/office/powerpoint/2010/main" val="4275443435"/>
              </p:ext>
            </p:extLst>
          </p:nvPr>
        </p:nvGraphicFramePr>
        <p:xfrm>
          <a:off x="2477954" y="1079500"/>
          <a:ext cx="6305683" cy="370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0313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3AC272-BB28-48E6-A8C3-E134D3C06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224B-4151-4410-BCB5-A45E70197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967070"/>
            <a:ext cx="4212000" cy="3816430"/>
          </a:xfrm>
        </p:spPr>
        <p:txBody>
          <a:bodyPr/>
          <a:lstStyle/>
          <a:p>
            <a:r>
              <a:rPr lang="en-GB" sz="1100" b="1" dirty="0"/>
              <a:t>DESIGN AND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10. Use an instructional design and development process appropriate for a given project.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11. Organise instructional programs and/or products to be designed, developed and evaluated.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12. Design 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13. Plan non-instructional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14. Select or modify existing instructional materials.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15. Develop instructional materials.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16. Design learning assessment.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/>
              <a:t>EVALUATION AND IMPLEMENTATION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17. Evaluate instructional and non-instructional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18. Revise instructional and non-instructional solutions based on data.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19. Implement, disseminate and diffuse instructional and non-instructional interventions.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1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b="1" dirty="0"/>
              <a:t>MANAGEMENT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20. Apply business skills to managing the instructional design function.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21. Manage partnerships and collaborative relationships.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100" dirty="0"/>
              <a:t>22. Plan and manage instructional design projects. </a:t>
            </a:r>
          </a:p>
        </p:txBody>
      </p:sp>
      <p:sp>
        <p:nvSpPr>
          <p:cNvPr id="7" name="Title 21">
            <a:extLst>
              <a:ext uri="{FF2B5EF4-FFF2-40B4-BE49-F238E27FC236}">
                <a16:creationId xmlns:a16="http://schemas.microsoft.com/office/drawing/2014/main" id="{3DF8C0D9-8907-4907-8A1F-D2D5A4687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38" y="400050"/>
            <a:ext cx="7770812" cy="463951"/>
          </a:xfrm>
        </p:spPr>
        <p:txBody>
          <a:bodyPr/>
          <a:lstStyle/>
          <a:p>
            <a:r>
              <a:rPr lang="en-GB" sz="2000" dirty="0"/>
              <a:t>RQ3 – </a:t>
            </a:r>
            <a:r>
              <a:rPr lang="en-US" sz="2000" dirty="0"/>
              <a:t>Instructional Design Competencies Framework (IBSTPI)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5DA9E9-EAAF-4326-8B5B-4847423C1E67}"/>
              </a:ext>
            </a:extLst>
          </p:cNvPr>
          <p:cNvSpPr/>
          <p:nvPr/>
        </p:nvSpPr>
        <p:spPr>
          <a:xfrm>
            <a:off x="330200" y="952500"/>
            <a:ext cx="424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PROFESSIONAL FOUNDATIONS</a:t>
            </a:r>
          </a:p>
          <a:p>
            <a:r>
              <a:rPr lang="en-GB" sz="1100" dirty="0"/>
              <a:t>1. Communicate effectively in visual, oral and written form.</a:t>
            </a:r>
          </a:p>
          <a:p>
            <a:r>
              <a:rPr lang="en-GB" sz="1100" dirty="0"/>
              <a:t>2. Apply research and theory to the discipline of instructional design.</a:t>
            </a:r>
          </a:p>
          <a:p>
            <a:r>
              <a:rPr lang="en-GB" sz="1100" dirty="0"/>
              <a:t>3. Update and improve knowledge, skills, and attitudes pertaining to the instructional design process and related fields. </a:t>
            </a:r>
          </a:p>
          <a:p>
            <a:r>
              <a:rPr lang="en-GB" sz="1100" dirty="0"/>
              <a:t>4. Apply data collection and analysis skills in instructional design projects.</a:t>
            </a:r>
          </a:p>
          <a:p>
            <a:r>
              <a:rPr lang="en-GB" sz="1100" dirty="0"/>
              <a:t>5. Identify and respond to ethical, legal and political implications of design in the workplace. </a:t>
            </a:r>
          </a:p>
          <a:p>
            <a:endParaRPr lang="en-GB" sz="1100" dirty="0"/>
          </a:p>
          <a:p>
            <a:r>
              <a:rPr lang="en-GB" sz="1100" b="1" dirty="0"/>
              <a:t>PLANNING AND ANALYSIS</a:t>
            </a:r>
          </a:p>
          <a:p>
            <a:r>
              <a:rPr lang="en-GB" sz="1100" dirty="0"/>
              <a:t>6. Conduct a needs assessment in order to recommend appropriate design solutions and strategies.</a:t>
            </a:r>
          </a:p>
          <a:p>
            <a:r>
              <a:rPr lang="en-GB" sz="1100" dirty="0"/>
              <a:t>7. Identify and describe target population and environmental characteristics.</a:t>
            </a:r>
          </a:p>
          <a:p>
            <a:r>
              <a:rPr lang="en-GB" sz="1100" dirty="0"/>
              <a:t>8. Select and use analysis techniques for determining instructional content.</a:t>
            </a:r>
          </a:p>
          <a:p>
            <a:r>
              <a:rPr lang="en-GB" sz="1100" dirty="0"/>
              <a:t>9. Analyse the characteristics of existing and emerging technologies and their potential use.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B41F-B956-4FDE-B83F-6EE93EE72E37}"/>
              </a:ext>
            </a:extLst>
          </p:cNvPr>
          <p:cNvSpPr txBox="1"/>
          <p:nvPr/>
        </p:nvSpPr>
        <p:spPr>
          <a:xfrm>
            <a:off x="146050" y="4521200"/>
            <a:ext cx="44259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accent1"/>
                </a:solidFill>
              </a:rPr>
              <a:t>IBSTPI (2012) </a:t>
            </a:r>
            <a:r>
              <a:rPr lang="en-US" sz="900" b="1" i="1" dirty="0">
                <a:solidFill>
                  <a:schemeClr val="accent1"/>
                </a:solidFill>
              </a:rPr>
              <a:t>Instructional Design Competencies</a:t>
            </a:r>
            <a:r>
              <a:rPr lang="en-US" sz="900" i="1" dirty="0">
                <a:solidFill>
                  <a:schemeClr val="accent1"/>
                </a:solidFill>
              </a:rPr>
              <a:t> International Board of Standards for Training, Performance and Instruction (Retrieved from </a:t>
            </a:r>
            <a:r>
              <a:rPr lang="en-US" sz="900" i="1" u="sng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https://ibstpi.org</a:t>
            </a:r>
            <a:r>
              <a:rPr lang="en-US" sz="900" i="1" dirty="0">
                <a:solidFill>
                  <a:schemeClr val="accent1"/>
                </a:solidFill>
              </a:rPr>
              <a:t> on 22/12/19)</a:t>
            </a:r>
            <a:endParaRPr lang="en-GB" sz="900" i="1" dirty="0">
              <a:solidFill>
                <a:schemeClr val="accent1"/>
              </a:solidFill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189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289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289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289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289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289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289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many, large, truck&#10;&#10;Description automatically generated">
            <a:extLst>
              <a:ext uri="{FF2B5EF4-FFF2-40B4-BE49-F238E27FC236}">
                <a16:creationId xmlns:a16="http://schemas.microsoft.com/office/drawing/2014/main" id="{BEB60431-4416-49D0-A546-B2302C854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75" y="2089650"/>
            <a:ext cx="1781175" cy="2571750"/>
          </a:xfrm>
          <a:prstGeom prst="rect">
            <a:avLst/>
          </a:prstGeom>
        </p:spPr>
      </p:pic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4430849" cy="514474"/>
          </a:xfrm>
        </p:spPr>
        <p:txBody>
          <a:bodyPr/>
          <a:lstStyle/>
          <a:p>
            <a:r>
              <a:rPr lang="en-US" sz="2000" dirty="0"/>
              <a:t>Implications and Further 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DD313-086A-49F5-8D19-2DB1E4F57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80000"/>
            <a:ext cx="6540300" cy="339675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800" dirty="0"/>
              <a:t>Submitted paper to GLL.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800" dirty="0"/>
              <a:t>Link with visiting scholars programme from China.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800" dirty="0"/>
              <a:t>Build links with other international partnership types of work.</a:t>
            </a:r>
          </a:p>
          <a:p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1800" dirty="0"/>
              <a:t>Further research around the extent to which cultural differences may play a role in design approaches for ODL teaching and learning approaches by using an adapted set of Hofstede Dimensions (Parrish &amp; Linder-VanBerschot, 2010).</a:t>
            </a:r>
            <a:endParaRPr lang="en-GB" sz="1800" i="1" dirty="0">
              <a:solidFill>
                <a:schemeClr val="accent1"/>
              </a:solidFill>
            </a:endParaRPr>
          </a:p>
          <a:p>
            <a:endParaRPr lang="en-GB" sz="900" i="1" dirty="0">
              <a:solidFill>
                <a:schemeClr val="accent1"/>
              </a:solidFill>
            </a:endParaRPr>
          </a:p>
          <a:p>
            <a:endParaRPr lang="en-GB" sz="900" i="1" dirty="0">
              <a:solidFill>
                <a:schemeClr val="accent1"/>
              </a:solidFill>
            </a:endParaRPr>
          </a:p>
          <a:p>
            <a:endParaRPr lang="en-GB" sz="900" i="1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BE3AC-041E-4DA6-8D2A-A847391EF512}"/>
              </a:ext>
            </a:extLst>
          </p:cNvPr>
          <p:cNvSpPr txBox="1"/>
          <p:nvPr/>
        </p:nvSpPr>
        <p:spPr>
          <a:xfrm>
            <a:off x="360000" y="4686501"/>
            <a:ext cx="8149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chemeClr val="accent1"/>
                </a:solidFill>
              </a:rPr>
              <a:t>Parrish P &amp; Linder-VanBerschot J (2010) </a:t>
            </a:r>
            <a:r>
              <a:rPr lang="en-GB" sz="900" b="1" i="1" dirty="0">
                <a:solidFill>
                  <a:schemeClr val="accent1"/>
                </a:solidFill>
              </a:rPr>
              <a:t>Cultural Dimensions of Learning: Addressing the Challenges of Multicultural Instruction</a:t>
            </a:r>
            <a:r>
              <a:rPr lang="en-GB" sz="900" i="1" dirty="0">
                <a:solidFill>
                  <a:schemeClr val="accent1"/>
                </a:solidFill>
              </a:rPr>
              <a:t>. International Review of Research in Open and Distance Learning, vol 11, no 2.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4181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4430849" cy="514474"/>
          </a:xfrm>
        </p:spPr>
        <p:txBody>
          <a:bodyPr/>
          <a:lstStyle/>
          <a:p>
            <a:r>
              <a:rPr lang="en-US" sz="2000" dirty="0"/>
              <a:t>Questions?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erson sitting at a table eating a meal at a restaurant&#10;&#10;Description automatically generated">
            <a:extLst>
              <a:ext uri="{FF2B5EF4-FFF2-40B4-BE49-F238E27FC236}">
                <a16:creationId xmlns:a16="http://schemas.microsoft.com/office/drawing/2014/main" id="{C559BEE1-F63D-4C2F-B840-99A8C35F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116" y="1291845"/>
            <a:ext cx="5846616" cy="32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8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8A6B336-3A81-4063-800A-6026888D4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126" y="399926"/>
            <a:ext cx="2601473" cy="38984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C7EE4-98DA-4A0B-9E49-0B769568D5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4000" y="4783500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406593E-52CF-5B45-8CFF-7309163A4729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Content Placeholder 6" descr="A screenshot of text&#10;&#10;Description automatically generated">
            <a:extLst>
              <a:ext uri="{FF2B5EF4-FFF2-40B4-BE49-F238E27FC236}">
                <a16:creationId xmlns:a16="http://schemas.microsoft.com/office/drawing/2014/main" id="{6CC2EAFB-7E7D-4EA8-8BB6-95EE01FB7D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tretch/>
        </p:blipFill>
        <p:spPr>
          <a:xfrm>
            <a:off x="381868" y="887886"/>
            <a:ext cx="4930596" cy="347606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943876-F8B3-4DCB-833F-D1F0E1A86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1" y="399926"/>
            <a:ext cx="4608000" cy="464075"/>
          </a:xfrm>
        </p:spPr>
        <p:txBody>
          <a:bodyPr wrap="square" anchor="ctr">
            <a:normAutofit/>
          </a:bodyPr>
          <a:lstStyle/>
          <a:p>
            <a:r>
              <a:rPr lang="en-GB" sz="2000" dirty="0"/>
              <a:t>Background &amp; key challenge</a:t>
            </a:r>
            <a:r>
              <a:rPr lang="en-GB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2EF8E-00BB-4C9E-B7A1-6A6A1D5F8E02}"/>
              </a:ext>
            </a:extLst>
          </p:cNvPr>
          <p:cNvSpPr txBox="1"/>
          <p:nvPr/>
        </p:nvSpPr>
        <p:spPr>
          <a:xfrm>
            <a:off x="0" y="4671112"/>
            <a:ext cx="828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accent1"/>
                </a:solidFill>
              </a:rPr>
              <a:t>Li W &amp; Chen N (2019) </a:t>
            </a:r>
            <a:r>
              <a:rPr lang="en-US" sz="900" b="1" i="1" dirty="0">
                <a:solidFill>
                  <a:schemeClr val="accent1"/>
                </a:solidFill>
              </a:rPr>
              <a:t>Chapter 2: China</a:t>
            </a:r>
            <a:r>
              <a:rPr lang="en-US" sz="900" i="1" dirty="0">
                <a:solidFill>
                  <a:schemeClr val="accent1"/>
                </a:solidFill>
              </a:rPr>
              <a:t> in </a:t>
            </a:r>
            <a:r>
              <a:rPr lang="en-US" sz="900" i="1" dirty="0" err="1">
                <a:solidFill>
                  <a:schemeClr val="accent1"/>
                </a:solidFill>
              </a:rPr>
              <a:t>Zawacki</a:t>
            </a:r>
            <a:r>
              <a:rPr lang="en-US" sz="900" i="1" dirty="0">
                <a:solidFill>
                  <a:schemeClr val="accent1"/>
                </a:solidFill>
              </a:rPr>
              <a:t>-Richter O &amp; Qayyum A (eds) Open and Distance Education in Asia, Africa and the Middle East. Springer Briefs in Education.</a:t>
            </a:r>
            <a:endParaRPr lang="en-GB" sz="900" i="1" dirty="0">
              <a:solidFill>
                <a:schemeClr val="accent1"/>
              </a:solidFill>
            </a:endParaRPr>
          </a:p>
          <a:p>
            <a:endParaRPr lang="en-GB" sz="12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7648A5-A5D6-4F3B-AF6A-5E3D6063BC54}"/>
              </a:ext>
            </a:extLst>
          </p:cNvPr>
          <p:cNvSpPr/>
          <p:nvPr/>
        </p:nvSpPr>
        <p:spPr>
          <a:xfrm>
            <a:off x="2169500" y="2669580"/>
            <a:ext cx="6794500" cy="15111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/>
              <a:t>Quality enhancement is a significant challenge for all regional Chinese OUs (Zhang &amp; Li, 2019)</a:t>
            </a:r>
          </a:p>
          <a:p>
            <a:endParaRPr lang="en-GB" sz="1400" dirty="0"/>
          </a:p>
          <a:p>
            <a:r>
              <a:rPr lang="en-GB" sz="1400" dirty="0"/>
              <a:t>In China, ‘it is ingrained in people’s [policymakers, practitioners, researchers and the public] minds that campus education is the preferred model to produce the best qualified graduates.’ (Li &amp; Chen, 2019)</a:t>
            </a:r>
          </a:p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1B2CC-B930-4EFB-BA6D-0C2D09810240}"/>
              </a:ext>
            </a:extLst>
          </p:cNvPr>
          <p:cNvSpPr txBox="1"/>
          <p:nvPr/>
        </p:nvSpPr>
        <p:spPr>
          <a:xfrm>
            <a:off x="0" y="4334310"/>
            <a:ext cx="8362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chemeClr val="accent1"/>
                </a:solidFill>
              </a:rPr>
              <a:t>Zhang W &amp; Li W (2019) </a:t>
            </a:r>
            <a:r>
              <a:rPr lang="en-GB" sz="900" b="1" i="1" dirty="0">
                <a:solidFill>
                  <a:schemeClr val="accent1"/>
                </a:solidFill>
              </a:rPr>
              <a:t>Transformation from RTVUs to Open Universities in China: current state and challenges</a:t>
            </a:r>
            <a:r>
              <a:rPr lang="en-GB" sz="900" i="1" dirty="0">
                <a:solidFill>
                  <a:schemeClr val="accent1"/>
                </a:solidFill>
              </a:rPr>
              <a:t>. International Review of Research in Open and Distributed Learning, 20 (4), pg. 1-20. </a:t>
            </a:r>
            <a:r>
              <a:rPr lang="en-GB" sz="900" i="1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https://doi.org/10.19173/irrodl.v20i4.4076</a:t>
            </a:r>
            <a:endParaRPr lang="en-GB" sz="900" i="1" dirty="0">
              <a:solidFill>
                <a:schemeClr val="accent1"/>
              </a:solidFill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481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4430849" cy="514474"/>
          </a:xfrm>
        </p:spPr>
        <p:txBody>
          <a:bodyPr/>
          <a:lstStyle/>
          <a:p>
            <a:r>
              <a:rPr lang="en-US" sz="2000" dirty="0"/>
              <a:t>The LDCC Workshop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2437DBF-DFB4-48CB-B66B-F5B75A75B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6459" y="1162072"/>
            <a:ext cx="5799500" cy="32632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A picture containing indoor, child, sitting, boy&#10;&#10;Description automatically generated">
            <a:extLst>
              <a:ext uri="{FF2B5EF4-FFF2-40B4-BE49-F238E27FC236}">
                <a16:creationId xmlns:a16="http://schemas.microsoft.com/office/drawing/2014/main" id="{34543DEC-4B3F-499E-87FB-13239B0E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75" y="1019714"/>
            <a:ext cx="2329349" cy="394378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D614011-2ECD-4BF2-B64F-E8CABEF2E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514" y="1974850"/>
            <a:ext cx="4655026" cy="309880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540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6577150" cy="514474"/>
          </a:xfrm>
        </p:spPr>
        <p:txBody>
          <a:bodyPr/>
          <a:lstStyle/>
          <a:p>
            <a:r>
              <a:rPr lang="en-US" sz="2000" dirty="0"/>
              <a:t>The LDCC Workshop – content &amp; learning outcomes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4FD390-217F-4D53-A3DF-82F3B13E52AC}"/>
              </a:ext>
            </a:extLst>
          </p:cNvPr>
          <p:cNvSpPr/>
          <p:nvPr/>
        </p:nvSpPr>
        <p:spPr>
          <a:xfrm>
            <a:off x="101800" y="1024363"/>
            <a:ext cx="4514850" cy="13115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200" b="1" dirty="0"/>
              <a:t>Day 1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Course creation at the OU</a:t>
            </a:r>
            <a:r>
              <a:rPr lang="en-US" sz="1200" dirty="0"/>
              <a:t>​</a:t>
            </a:r>
            <a:r>
              <a:rPr lang="en-GB" sz="1200" dirty="0"/>
              <a:t>​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Introduction to learning design</a:t>
            </a:r>
            <a:r>
              <a:rPr lang="en-US" sz="1200" dirty="0"/>
              <a:t>​</a:t>
            </a:r>
            <a:r>
              <a:rPr lang="en-GB" sz="1200" dirty="0"/>
              <a:t>​ and the UKOU VLE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Establishing a team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Writing a vision statement and developing a student profile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335482-04C7-47DF-906B-7C2A8EAD443C}"/>
              </a:ext>
            </a:extLst>
          </p:cNvPr>
          <p:cNvSpPr/>
          <p:nvPr/>
        </p:nvSpPr>
        <p:spPr>
          <a:xfrm>
            <a:off x="304799" y="2362801"/>
            <a:ext cx="4514850" cy="1422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GB" sz="1200" b="1" dirty="0"/>
              <a:t>Day 2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Writing Learning Outcomes</a:t>
            </a:r>
            <a:r>
              <a:rPr lang="en-US" sz="1200" dirty="0"/>
              <a:t>​</a:t>
            </a:r>
            <a:r>
              <a:rPr lang="en-GB" sz="1200" dirty="0"/>
              <a:t>​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Using the Activity Types Classification ​to map out a course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Considering student workload and time</a:t>
            </a:r>
            <a:r>
              <a:rPr lang="en-US" sz="1200" dirty="0"/>
              <a:t>​</a:t>
            </a:r>
            <a:r>
              <a:rPr lang="en-GB" sz="1200" dirty="0"/>
              <a:t>​ in the student experience </a:t>
            </a:r>
          </a:p>
          <a:p>
            <a:pPr marL="171450" indent="-171450" fontAlgn="base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Populating the module website</a:t>
            </a:r>
            <a:r>
              <a:rPr lang="en-US" sz="1200" dirty="0"/>
              <a:t>​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F4AE6F-B217-4C25-A105-1BDF45ACD2E4}"/>
              </a:ext>
            </a:extLst>
          </p:cNvPr>
          <p:cNvSpPr/>
          <p:nvPr/>
        </p:nvSpPr>
        <p:spPr>
          <a:xfrm>
            <a:off x="584400" y="3812114"/>
            <a:ext cx="4514850" cy="128917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200" b="1" dirty="0"/>
              <a:t>Day 3</a:t>
            </a:r>
          </a:p>
          <a:p>
            <a:pPr marL="171450" indent="-171450" fontAlgn="base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Linking assessment, activities and learning outcomes </a:t>
            </a:r>
          </a:p>
          <a:p>
            <a:pPr marL="171450" indent="-171450" fontAlgn="base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Building assessment tasks​</a:t>
            </a:r>
          </a:p>
          <a:p>
            <a:pPr marL="171450" indent="-171450" fontAlgn="base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Populating the module website, cont.​</a:t>
            </a:r>
          </a:p>
          <a:p>
            <a:pPr marL="171450" indent="-171450" fontAlgn="base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sz="1200" dirty="0"/>
              <a:t>Presenting and sharing 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FBEBC5-C073-4B95-A5AF-F231D2FB9429}"/>
              </a:ext>
            </a:extLst>
          </p:cNvPr>
          <p:cNvSpPr/>
          <p:nvPr/>
        </p:nvSpPr>
        <p:spPr>
          <a:xfrm>
            <a:off x="3352600" y="2032300"/>
            <a:ext cx="5689600" cy="2083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200" dirty="0">
                <a:ea typeface="DengXian"/>
                <a:cs typeface="Times New Roman" panose="02020603050405020304" pitchFamily="18" charset="0"/>
              </a:rPr>
              <a:t>By the end of the LDCC workshop participants will be able to: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200" dirty="0">
                <a:ea typeface="Times New Roman" panose="02020603050405020304" pitchFamily="18" charset="0"/>
                <a:cs typeface="Calibri" panose="020F0502020204030204" pitchFamily="34" charset="0"/>
              </a:rPr>
              <a:t>outline ways in which the UKOU’s Learning Design process provides a student-centred approach to developing online courses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200" dirty="0">
                <a:ea typeface="Times New Roman" panose="02020603050405020304" pitchFamily="18" charset="0"/>
                <a:cs typeface="Calibri" panose="020F0502020204030204" pitchFamily="34" charset="0"/>
              </a:rPr>
              <a:t>relate online course website design to the student learning experience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200" dirty="0">
                <a:ea typeface="Times New Roman" panose="02020603050405020304" pitchFamily="18" charset="0"/>
                <a:cs typeface="Calibri" panose="020F0502020204030204" pitchFamily="34" charset="0"/>
              </a:rPr>
              <a:t>adapt what they have learnt from the UKOU’s current practice to create purposeful learning activities for their own students working online</a:t>
            </a:r>
          </a:p>
          <a:p>
            <a:pPr marL="342900" lvl="0" indent="-3429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GB" sz="1200" dirty="0">
                <a:ea typeface="Times New Roman" panose="02020603050405020304" pitchFamily="18" charset="0"/>
                <a:cs typeface="Calibri" panose="020F0502020204030204" pitchFamily="34" charset="0"/>
              </a:rPr>
              <a:t>demonstrate, to an audience of teachers and managers at their own institution, how they will use the knowledge they have gained from the workshop to enhance their own teaching practice.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10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5751650" cy="514474"/>
          </a:xfrm>
        </p:spPr>
        <p:txBody>
          <a:bodyPr/>
          <a:lstStyle/>
          <a:p>
            <a:r>
              <a:rPr lang="en-US" sz="2000" dirty="0"/>
              <a:t>The LDCC Workshop – participant experience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F8D6DE0-F1D7-495B-B044-2132E5D2F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848719"/>
            <a:ext cx="8351838" cy="20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2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3795850" cy="514474"/>
          </a:xfrm>
        </p:spPr>
        <p:txBody>
          <a:bodyPr/>
          <a:lstStyle/>
          <a:p>
            <a:r>
              <a:rPr lang="en-US" sz="2000" dirty="0"/>
              <a:t>Research Questions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We wanted to know:</a:t>
            </a:r>
          </a:p>
          <a:p>
            <a:r>
              <a:rPr lang="en-GB" sz="2000" dirty="0"/>
              <a:t>RQ1. How easy or difficult did Chinese practitioners perceive implementing the UKOU LDCC approach in their own institution to be?</a:t>
            </a:r>
          </a:p>
          <a:p>
            <a:r>
              <a:rPr lang="en-GB" sz="2000" dirty="0"/>
              <a:t>RQ2. What did Chinese practitioners perceive as the most important thing that would need to change in order to make the implementation of the UKOU LDCC approach easier? </a:t>
            </a:r>
          </a:p>
          <a:p>
            <a:r>
              <a:rPr lang="en-GB" sz="2000" dirty="0"/>
              <a:t>RQ3. Which skills and competencies might Chinese practitioners want to develop to leave them well placed to successfully implement the UKOU LDCC approach?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7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FFC94B8-2225-4A2A-AF27-787FF40BEE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6737" b="6737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3" name="Content Placeholder 2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Chinese OU Network consists of:</a:t>
            </a:r>
          </a:p>
          <a:p>
            <a:r>
              <a:rPr lang="en-GB" dirty="0"/>
              <a:t>OU China (based in Beijing) which operates 44 branches, over 1000 colleges and 3000 learning centres nationwide.</a:t>
            </a:r>
          </a:p>
          <a:p>
            <a:r>
              <a:rPr lang="en-GB" dirty="0"/>
              <a:t>5 Regional OUs (Beijing OU, Jiangsu OU, Shanghai OU, Guangdong OU and Yunnan OU) </a:t>
            </a:r>
          </a:p>
          <a:p>
            <a:r>
              <a:rPr lang="en-GB" dirty="0"/>
              <a:t>220 participants from seven LDCC Workshops that took place on the central campus of 3 regional OUs Nov 2017 and June 2019.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5573850" cy="464075"/>
          </a:xfrm>
        </p:spPr>
        <p:txBody>
          <a:bodyPr/>
          <a:lstStyle/>
          <a:p>
            <a:r>
              <a:rPr lang="en-US" sz="2000" dirty="0"/>
              <a:t>Chinese OU Network and Data Collection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C50D85A-2350-44B2-A17B-7F9BFD59FCF4}"/>
              </a:ext>
            </a:extLst>
          </p:cNvPr>
          <p:cNvSpPr/>
          <p:nvPr/>
        </p:nvSpPr>
        <p:spPr>
          <a:xfrm>
            <a:off x="7346564" y="2009775"/>
            <a:ext cx="251537" cy="234950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E3883A5-2620-4185-A546-8427C678873D}"/>
              </a:ext>
            </a:extLst>
          </p:cNvPr>
          <p:cNvSpPr/>
          <p:nvPr/>
        </p:nvSpPr>
        <p:spPr>
          <a:xfrm>
            <a:off x="7556307" y="2100261"/>
            <a:ext cx="390130" cy="379413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F6FC71B-1F19-4E5E-8609-19588EDB1C39}"/>
              </a:ext>
            </a:extLst>
          </p:cNvPr>
          <p:cNvSpPr/>
          <p:nvPr/>
        </p:nvSpPr>
        <p:spPr>
          <a:xfrm>
            <a:off x="7904062" y="3108325"/>
            <a:ext cx="251537" cy="23495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ADDBA32-6AC8-45F9-A3BC-82F0AD266250}"/>
              </a:ext>
            </a:extLst>
          </p:cNvPr>
          <p:cNvSpPr/>
          <p:nvPr/>
        </p:nvSpPr>
        <p:spPr>
          <a:xfrm>
            <a:off x="7778293" y="2873375"/>
            <a:ext cx="251537" cy="23495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CCA69912-A69C-442F-BAC1-637BFD518E01}"/>
              </a:ext>
            </a:extLst>
          </p:cNvPr>
          <p:cNvSpPr/>
          <p:nvPr/>
        </p:nvSpPr>
        <p:spPr>
          <a:xfrm>
            <a:off x="7342870" y="4025900"/>
            <a:ext cx="251537" cy="23495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25F9055F-E1F4-4531-BCF2-A9C92776ACD9}"/>
              </a:ext>
            </a:extLst>
          </p:cNvPr>
          <p:cNvSpPr/>
          <p:nvPr/>
        </p:nvSpPr>
        <p:spPr>
          <a:xfrm>
            <a:off x="6399376" y="3644900"/>
            <a:ext cx="251537" cy="23495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07173-9C7B-4C85-9C7C-49C508B51E51}"/>
              </a:ext>
            </a:extLst>
          </p:cNvPr>
          <p:cNvSpPr txBox="1"/>
          <p:nvPr/>
        </p:nvSpPr>
        <p:spPr>
          <a:xfrm>
            <a:off x="432001" y="3095020"/>
            <a:ext cx="5913117" cy="15696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Question A. ‘On a scale of 1 to 4 how easy or difficult do you think it would be for your branch/institution to implement the learning design and course creation approach we have demonstrated in the LDCC workshop over the last 3 days?’</a:t>
            </a: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Question B. ‘In your opinion, what is the most important thing that would need to change, in order to make the implementation [of the UKOU approach to learning design and course creation] easier?’ </a:t>
            </a: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DAC549C-B81D-45DE-A5EC-FD816DE672EA}"/>
              </a:ext>
            </a:extLst>
          </p:cNvPr>
          <p:cNvSpPr/>
          <p:nvPr/>
        </p:nvSpPr>
        <p:spPr>
          <a:xfrm>
            <a:off x="8072136" y="2781607"/>
            <a:ext cx="516499" cy="299923"/>
          </a:xfrm>
          <a:prstGeom prst="wedgeRoundRectCallout">
            <a:avLst>
              <a:gd name="adj1" fmla="val -42078"/>
              <a:gd name="adj2" fmla="val 8689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OUX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87E1F71-8F0C-413C-8224-148EC91910A7}"/>
              </a:ext>
            </a:extLst>
          </p:cNvPr>
          <p:cNvSpPr/>
          <p:nvPr/>
        </p:nvSpPr>
        <p:spPr>
          <a:xfrm>
            <a:off x="7240641" y="2605573"/>
            <a:ext cx="516499" cy="299923"/>
          </a:xfrm>
          <a:prstGeom prst="wedgeRoundRectCallout">
            <a:avLst>
              <a:gd name="adj1" fmla="val 58479"/>
              <a:gd name="adj2" fmla="val 91768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OUZ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CA35BBB7-47B4-4FC1-A031-EA276CE68A1E}"/>
              </a:ext>
            </a:extLst>
          </p:cNvPr>
          <p:cNvSpPr/>
          <p:nvPr/>
        </p:nvSpPr>
        <p:spPr>
          <a:xfrm>
            <a:off x="6852667" y="3640989"/>
            <a:ext cx="516499" cy="299923"/>
          </a:xfrm>
          <a:prstGeom prst="wedgeRoundRectCallout">
            <a:avLst>
              <a:gd name="adj1" fmla="val 58480"/>
              <a:gd name="adj2" fmla="val 94207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OUY</a:t>
            </a:r>
          </a:p>
        </p:txBody>
      </p:sp>
    </p:spTree>
    <p:extLst>
      <p:ext uri="{BB962C8B-B14F-4D97-AF65-F5344CB8AC3E}">
        <p14:creationId xmlns:p14="http://schemas.microsoft.com/office/powerpoint/2010/main" val="426880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B530F4-591C-4F83-8B92-C55058BC2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RQ1. How easy or difficult did Chinese practitioners perceive implementing the UKOU LDCC approach in their own institution to be?</a:t>
            </a:r>
          </a:p>
          <a:p>
            <a:r>
              <a:rPr lang="en-GB" dirty="0"/>
              <a:t>Overall: </a:t>
            </a:r>
          </a:p>
          <a:p>
            <a:r>
              <a:rPr lang="en-GB" dirty="0"/>
              <a:t>‘difficult’ or ‘very difficult’ (61.6%) </a:t>
            </a:r>
          </a:p>
          <a:p>
            <a:r>
              <a:rPr lang="en-GB" dirty="0"/>
              <a:t>‘easy’ or ‘very easy’ (39.4%). </a:t>
            </a:r>
          </a:p>
          <a:p>
            <a:r>
              <a:rPr lang="en-GB" dirty="0"/>
              <a:t>When compared across institutions however it is clear that this view was not universally held. </a:t>
            </a:r>
          </a:p>
          <a:p>
            <a:r>
              <a:rPr lang="en-GB" dirty="0"/>
              <a:t>OUZ staff (84.7%), clearly perceive the UKOU LDCC approaches to be much more difficult to implement that either OUX (63.0%), or OUY (41.1%). 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34FE2A-95BC-42B8-B8FE-B204FEDA1044}"/>
              </a:ext>
            </a:extLst>
          </p:cNvPr>
          <p:cNvGraphicFramePr>
            <a:graphicFrameLocks noGrp="1"/>
          </p:cNvGraphicFramePr>
          <p:nvPr>
            <p:ph type="pic" sz="quarter" idx="12"/>
            <p:extLst>
              <p:ext uri="{D42A27DB-BD31-4B8C-83A1-F6EECF244321}">
                <p14:modId xmlns:p14="http://schemas.microsoft.com/office/powerpoint/2010/main" val="1164316688"/>
              </p:ext>
            </p:extLst>
          </p:nvPr>
        </p:nvGraphicFramePr>
        <p:xfrm>
          <a:off x="4176713" y="1079500"/>
          <a:ext cx="4606925" cy="370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388800" y="399926"/>
            <a:ext cx="5631000" cy="464075"/>
          </a:xfrm>
        </p:spPr>
        <p:txBody>
          <a:bodyPr/>
          <a:lstStyle/>
          <a:p>
            <a:r>
              <a:rPr lang="en-US" sz="2000" dirty="0"/>
              <a:t>RQ1 – Perceived ease of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7236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19EF-4963-4C58-ADDA-8BE4FF7E24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RQ2. What did Chinese practitioners perceive as the most important thing that would need to change in order to make the implementation of the UKOU LDCC approach easier?</a:t>
            </a:r>
          </a:p>
          <a:p>
            <a:r>
              <a:rPr lang="en-GB" dirty="0"/>
              <a:t>11 key themes were identified (references =212)</a:t>
            </a:r>
          </a:p>
          <a:p>
            <a:r>
              <a:rPr lang="en-GB" dirty="0"/>
              <a:t>Comparison  </a:t>
            </a:r>
          </a:p>
          <a:p>
            <a:r>
              <a:rPr lang="en-GB" dirty="0"/>
              <a:t>OUX: Teamwork and technical systems of equal importance. Also data and LA quite (comparatively) important.  </a:t>
            </a:r>
          </a:p>
          <a:p>
            <a:r>
              <a:rPr lang="en-GB" dirty="0"/>
              <a:t>OUY: Technical systems were referenced heavily. Less emphasis on with bureaucratic systems. </a:t>
            </a:r>
          </a:p>
          <a:p>
            <a:r>
              <a:rPr lang="en-GB" dirty="0"/>
              <a:t>OUZ: Teamwork was considered very important (referenced by 50% of participants). Technical systems less important.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99738-D3D9-4B0D-91FA-B319C5EF2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4957900" cy="464075"/>
          </a:xfrm>
        </p:spPr>
        <p:txBody>
          <a:bodyPr/>
          <a:lstStyle/>
          <a:p>
            <a:r>
              <a:rPr lang="en-GB" sz="2000" dirty="0"/>
              <a:t>RQ2 – what would need to change?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E0F949-8172-4A65-A0CD-2BD353D6F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432334"/>
              </p:ext>
            </p:extLst>
          </p:nvPr>
        </p:nvGraphicFramePr>
        <p:xfrm>
          <a:off x="4216012" y="1002296"/>
          <a:ext cx="4334675" cy="345438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70196">
                  <a:extLst>
                    <a:ext uri="{9D8B030D-6E8A-4147-A177-3AD203B41FA5}">
                      <a16:colId xmlns:a16="http://schemas.microsoft.com/office/drawing/2014/main" val="2153806987"/>
                    </a:ext>
                  </a:extLst>
                </a:gridCol>
                <a:gridCol w="2682409">
                  <a:extLst>
                    <a:ext uri="{9D8B030D-6E8A-4147-A177-3AD203B41FA5}">
                      <a16:colId xmlns:a16="http://schemas.microsoft.com/office/drawing/2014/main" val="2051134402"/>
                    </a:ext>
                  </a:extLst>
                </a:gridCol>
                <a:gridCol w="1382070">
                  <a:extLst>
                    <a:ext uri="{9D8B030D-6E8A-4147-A177-3AD203B41FA5}">
                      <a16:colId xmlns:a16="http://schemas.microsoft.com/office/drawing/2014/main" val="1832784283"/>
                    </a:ext>
                  </a:extLst>
                </a:gridCol>
              </a:tblGrid>
              <a:tr h="32061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Theme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No of references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4169595016"/>
                  </a:ext>
                </a:extLst>
              </a:tr>
              <a:tr h="40429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The way teams are established and operated (teamwork)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64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742500986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Technical systems (platform/website/IT)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1010892030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Student-centred approach to pedagogy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1427285904"/>
                  </a:ext>
                </a:extLst>
              </a:tr>
              <a:tr h="37947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Bureaucratic systems (organizational/institutional/national)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2506628179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Time (academic workload)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1284210693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Use of data and learning analytics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967888469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Assessment design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1990140249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8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Teaching and learning pedagogy (general)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8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1632749940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Ability of students to learn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4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1485842725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Designing learning outcomes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3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3191607590"/>
                  </a:ext>
                </a:extLst>
              </a:tr>
              <a:tr h="25369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11</a:t>
                      </a:r>
                      <a:endParaRPr lang="en-GB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Engagement of students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181" marR="54181" marT="0" marB="0"/>
                </a:tc>
                <a:extLst>
                  <a:ext uri="{0D108BD9-81ED-4DB2-BD59-A6C34878D82A}">
                    <a16:rowId xmlns:a16="http://schemas.microsoft.com/office/drawing/2014/main" val="242370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95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U Title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EF1B13A4-813D-44E3-93C5-C503883F126B}"/>
    </a:ext>
  </a:extLst>
</a:theme>
</file>

<file path=ppt/theme/theme2.xml><?xml version="1.0" encoding="utf-8"?>
<a:theme xmlns:a="http://schemas.openxmlformats.org/drawingml/2006/main" name="OU Section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07C1CE78-EE35-498E-9E2C-57BA0D26E199}"/>
    </a:ext>
  </a:extLst>
</a:theme>
</file>

<file path=ppt/theme/theme3.xml><?xml version="1.0" encoding="utf-8"?>
<a:theme xmlns:a="http://schemas.openxmlformats.org/drawingml/2006/main" name="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OU_STANDARD_WIDE</Template>
  <TotalTime>651</TotalTime>
  <Words>1709</Words>
  <Application>Microsoft Office PowerPoint</Application>
  <PresentationFormat>On-screen Show (16:9)</PresentationFormat>
  <Paragraphs>207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Wingdings</vt:lpstr>
      <vt:lpstr>OU Title</vt:lpstr>
      <vt:lpstr>OU Section</vt:lpstr>
      <vt:lpstr>OU Layouts</vt:lpstr>
      <vt:lpstr>Enhancing Quality in Open Learning in China through Learning Design</vt:lpstr>
      <vt:lpstr>Background &amp; key challenge </vt:lpstr>
      <vt:lpstr>The LDCC Workshop</vt:lpstr>
      <vt:lpstr>The LDCC Workshop – content &amp; learning outcomes</vt:lpstr>
      <vt:lpstr>The LDCC Workshop – participant experience</vt:lpstr>
      <vt:lpstr>Research Questions</vt:lpstr>
      <vt:lpstr>Chinese OU Network and Data Collection</vt:lpstr>
      <vt:lpstr>RQ1 – Perceived ease of implementation</vt:lpstr>
      <vt:lpstr>RQ2 – what would need to change?</vt:lpstr>
      <vt:lpstr>RQ3 – Instructional Design Competencies Framework (IBSTPI)</vt:lpstr>
      <vt:lpstr>RQ3 – Instructional Design Competencies Framework (IBSTPI)</vt:lpstr>
      <vt:lpstr>RQ3 – Instructional Design Competencies Framework (IBSTPI)</vt:lpstr>
      <vt:lpstr>Implications and Further Work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Tom.Olney</dc:creator>
  <cp:lastModifiedBy>Diane.Ford</cp:lastModifiedBy>
  <cp:revision>55</cp:revision>
  <dcterms:created xsi:type="dcterms:W3CDTF">2020-04-23T13:16:57Z</dcterms:created>
  <dcterms:modified xsi:type="dcterms:W3CDTF">2020-04-27T07:37:47Z</dcterms:modified>
</cp:coreProperties>
</file>