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89" r:id="rId3"/>
    <p:sldId id="330" r:id="rId4"/>
    <p:sldId id="257" r:id="rId5"/>
    <p:sldId id="352" r:id="rId6"/>
    <p:sldId id="293" r:id="rId7"/>
    <p:sldId id="294" r:id="rId8"/>
    <p:sldId id="353" r:id="rId9"/>
    <p:sldId id="348" r:id="rId10"/>
    <p:sldId id="349" r:id="rId11"/>
    <p:sldId id="350" r:id="rId12"/>
    <p:sldId id="351" r:id="rId13"/>
    <p:sldId id="354" r:id="rId14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0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32150" y="541020"/>
            <a:ext cx="7983855" cy="128143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4000" b="1" dirty="0"/>
              <a:t>Giving practical support to MSc students in the Global South</a:t>
            </a:r>
            <a:endParaRPr lang="en-GB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72005" y="3602038"/>
            <a:ext cx="9144000" cy="1655762"/>
          </a:xfrm>
        </p:spPr>
        <p:txBody>
          <a:bodyPr/>
          <a:lstStyle/>
          <a:p>
            <a:r>
              <a:rPr lang="en-GB" dirty="0"/>
              <a:t>Stephen Burnley</a:t>
            </a:r>
          </a:p>
          <a:p>
            <a:r>
              <a:rPr lang="en-GB" dirty="0"/>
              <a:t>Sinead O’Connor</a:t>
            </a:r>
          </a:p>
          <a:p>
            <a:r>
              <a:rPr lang="en-GB" dirty="0"/>
              <a:t>School of Engineering and Innovation</a:t>
            </a:r>
          </a:p>
        </p:txBody>
      </p:sp>
      <p:pic>
        <p:nvPicPr>
          <p:cNvPr id="13" name="Content Placeholder 6" descr="20190414_130812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19200" y="1714500"/>
            <a:ext cx="6492240" cy="3429000"/>
          </a:xfrm>
          <a:prstGeom prst="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effectLst>
            <a:outerShdw blurRad="939800" dist="50800" dir="5400000" sx="1000" sy="1000" algn="ctr" rotWithShape="0">
              <a:schemeClr val="accent6">
                <a:lumMod val="40000"/>
                <a:lumOff val="60000"/>
                <a:alpha val="100000"/>
              </a:schemeClr>
            </a:outerShdw>
            <a:softEdge rad="635000"/>
          </a:effectLst>
        </p:spPr>
      </p:pic>
      <p:pic>
        <p:nvPicPr>
          <p:cNvPr id="8" name="Content Placeholder 7" descr="20190415_08241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6217" t="-4984" r="11869" b="4984"/>
          <a:stretch>
            <a:fillRect/>
          </a:stretch>
        </p:blipFill>
        <p:spPr>
          <a:xfrm rot="5400000">
            <a:off x="1478280" y="741680"/>
            <a:ext cx="1097915" cy="879475"/>
          </a:xfrm>
          <a:prstGeom prst="rect">
            <a:avLst/>
          </a:prstGeom>
        </p:spPr>
      </p:pic>
      <p:pic>
        <p:nvPicPr>
          <p:cNvPr id="9" name="Picture 8" descr="20190414_131039"/>
          <p:cNvPicPr>
            <a:picLocks noChangeAspect="1"/>
          </p:cNvPicPr>
          <p:nvPr/>
        </p:nvPicPr>
        <p:blipFill>
          <a:blip r:embed="rId4"/>
          <a:srcRect l="4785"/>
          <a:stretch>
            <a:fillRect/>
          </a:stretch>
        </p:blipFill>
        <p:spPr>
          <a:xfrm>
            <a:off x="1017905" y="1957705"/>
            <a:ext cx="1069340" cy="948690"/>
          </a:xfrm>
          <a:prstGeom prst="rect">
            <a:avLst/>
          </a:prstGeom>
        </p:spPr>
      </p:pic>
      <p:pic>
        <p:nvPicPr>
          <p:cNvPr id="10" name="Picture 9" descr="20190414_131028"/>
          <p:cNvPicPr>
            <a:picLocks noChangeAspect="1"/>
          </p:cNvPicPr>
          <p:nvPr/>
        </p:nvPicPr>
        <p:blipFill>
          <a:blip r:embed="rId5"/>
          <a:srcRect r="7815"/>
          <a:stretch>
            <a:fillRect/>
          </a:stretch>
        </p:blipFill>
        <p:spPr>
          <a:xfrm>
            <a:off x="1019175" y="2906395"/>
            <a:ext cx="1068070" cy="854075"/>
          </a:xfrm>
          <a:prstGeom prst="rect">
            <a:avLst/>
          </a:prstGeom>
        </p:spPr>
      </p:pic>
      <p:pic>
        <p:nvPicPr>
          <p:cNvPr id="11" name="Picture 10" descr="2019-04-15 08.30.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175" y="3760470"/>
            <a:ext cx="1069340" cy="973455"/>
          </a:xfrm>
          <a:prstGeom prst="rect">
            <a:avLst/>
          </a:prstGeom>
        </p:spPr>
      </p:pic>
      <p:pic>
        <p:nvPicPr>
          <p:cNvPr id="16" name="Picture 15" descr="20190415_164913"/>
          <p:cNvPicPr>
            <a:picLocks noChangeAspect="1"/>
          </p:cNvPicPr>
          <p:nvPr/>
        </p:nvPicPr>
        <p:blipFill>
          <a:blip r:embed="rId7"/>
          <a:srcRect r="11097" b="2919"/>
          <a:stretch>
            <a:fillRect/>
          </a:stretch>
        </p:blipFill>
        <p:spPr>
          <a:xfrm>
            <a:off x="1019175" y="4733925"/>
            <a:ext cx="1069975" cy="1273810"/>
          </a:xfrm>
          <a:prstGeom prst="rect">
            <a:avLst/>
          </a:prstGeom>
        </p:spPr>
      </p:pic>
      <p:pic>
        <p:nvPicPr>
          <p:cNvPr id="6" name="Picture 5" descr="2019-04-16 08.03.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7245" y="1903730"/>
            <a:ext cx="1018540" cy="1002665"/>
          </a:xfrm>
          <a:prstGeom prst="rect">
            <a:avLst/>
          </a:prstGeom>
        </p:spPr>
      </p:pic>
      <p:pic>
        <p:nvPicPr>
          <p:cNvPr id="2" name="Picture 1" descr="2019-04-16 09.47.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7245" y="2882900"/>
            <a:ext cx="1019175" cy="878205"/>
          </a:xfrm>
          <a:prstGeom prst="rect">
            <a:avLst/>
          </a:prstGeom>
        </p:spPr>
      </p:pic>
      <p:pic>
        <p:nvPicPr>
          <p:cNvPr id="3" name="Picture 2" descr="2019-04-16 09.48.34"/>
          <p:cNvPicPr>
            <a:picLocks noChangeAspect="1"/>
          </p:cNvPicPr>
          <p:nvPr/>
        </p:nvPicPr>
        <p:blipFill>
          <a:blip r:embed="rId10"/>
          <a:srcRect b="8867"/>
          <a:stretch>
            <a:fillRect/>
          </a:stretch>
        </p:blipFill>
        <p:spPr>
          <a:xfrm>
            <a:off x="2090420" y="3760470"/>
            <a:ext cx="1019175" cy="973455"/>
          </a:xfrm>
          <a:prstGeom prst="rect">
            <a:avLst/>
          </a:prstGeom>
        </p:spPr>
      </p:pic>
      <p:pic>
        <p:nvPicPr>
          <p:cNvPr id="7" name="Picture 6" descr="2019-04-16 09.45.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0420" y="4733925"/>
            <a:ext cx="1016000" cy="12738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9FCC6-CB49-4E0C-AF9C-D26047FF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A1A51-34DD-4F3C-906F-B789B3C02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Students appreciate the personal contact and rapid return of assignments (thanks to all our ALs).</a:t>
            </a:r>
          </a:p>
          <a:p>
            <a:r>
              <a:rPr lang="en-GB" dirty="0"/>
              <a:t>Face to face tutorials/day schools should be provided.</a:t>
            </a:r>
          </a:p>
          <a:p>
            <a:r>
              <a:rPr lang="en-GB" dirty="0"/>
              <a:t>These need to take account of:</a:t>
            </a:r>
          </a:p>
          <a:p>
            <a:pPr lvl="1"/>
            <a:r>
              <a:rPr lang="en-GB" dirty="0"/>
              <a:t>Journey times (overnight bus journeys are common);</a:t>
            </a:r>
          </a:p>
          <a:p>
            <a:pPr lvl="1"/>
            <a:r>
              <a:rPr lang="en-GB" dirty="0"/>
              <a:t>Tiredness;</a:t>
            </a:r>
          </a:p>
          <a:p>
            <a:pPr lvl="1"/>
            <a:r>
              <a:rPr lang="en-GB" dirty="0"/>
              <a:t>Need for breaks for reflection, food and relaxation.</a:t>
            </a:r>
          </a:p>
          <a:p>
            <a:r>
              <a:rPr lang="en-GB" dirty="0"/>
              <a:t>Students appreciate building a good relationship with their ALs</a:t>
            </a:r>
          </a:p>
          <a:p>
            <a:pPr lvl="1"/>
            <a:r>
              <a:rPr lang="en-GB" dirty="0"/>
              <a:t>Where possible, ALs should deliver more than one module.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70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8467B-30F9-4627-933D-8F0CD8A45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36A59-6B7E-4AD5-87E8-371827675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Additional support for students to become familiar with:</a:t>
            </a:r>
          </a:p>
          <a:p>
            <a:pPr lvl="1"/>
            <a:r>
              <a:rPr lang="en-GB" dirty="0"/>
              <a:t>UK academic traditions;</a:t>
            </a:r>
          </a:p>
          <a:p>
            <a:pPr lvl="1"/>
            <a:r>
              <a:rPr lang="en-GB" dirty="0"/>
              <a:t>Taking a critical approach to data/resource analysis and their writing.</a:t>
            </a:r>
          </a:p>
          <a:p>
            <a:r>
              <a:rPr lang="en-GB" dirty="0"/>
              <a:t>Good academic practice needs to be stressed throughout the programme.</a:t>
            </a:r>
          </a:p>
          <a:p>
            <a:r>
              <a:rPr lang="en-GB" dirty="0"/>
              <a:t>Student status recognition in their country</a:t>
            </a:r>
          </a:p>
          <a:p>
            <a:pPr lvl="1"/>
            <a:r>
              <a:rPr lang="en-GB" dirty="0"/>
              <a:t>Provision of international student ID cards.</a:t>
            </a:r>
          </a:p>
          <a:p>
            <a:pPr lvl="1"/>
            <a:r>
              <a:rPr lang="en-GB" dirty="0"/>
              <a:t>Letters of support/authentication for project module students. </a:t>
            </a:r>
          </a:p>
          <a:p>
            <a:pPr marL="457200" lvl="1" indent="0">
              <a:buNone/>
            </a:pP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1229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2060-48A8-49B5-BE53-BDFEB7296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880F7-1DE8-41DA-9FD8-4BA365781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Hold tutorials for different modules/cohorts at the same time and venue:</a:t>
            </a:r>
          </a:p>
          <a:p>
            <a:pPr lvl="1"/>
            <a:r>
              <a:rPr lang="en-GB" dirty="0"/>
              <a:t>Fosters a student community;</a:t>
            </a:r>
          </a:p>
          <a:p>
            <a:pPr lvl="1"/>
            <a:r>
              <a:rPr lang="en-GB" dirty="0"/>
              <a:t>Cheaper/safer for the OU.</a:t>
            </a:r>
          </a:p>
          <a:p>
            <a:r>
              <a:rPr lang="en-GB" dirty="0"/>
              <a:t>Encourage formation of alumni/graduate groups.</a:t>
            </a:r>
          </a:p>
          <a:p>
            <a:r>
              <a:rPr lang="en-GB" dirty="0"/>
              <a:t>Hold in-country “graduations”:</a:t>
            </a:r>
          </a:p>
          <a:p>
            <a:pPr lvl="1"/>
            <a:r>
              <a:rPr lang="en-GB" dirty="0"/>
              <a:t>Allows extended families to celebrate;</a:t>
            </a:r>
          </a:p>
          <a:p>
            <a:pPr lvl="1"/>
            <a:r>
              <a:rPr lang="en-GB" dirty="0"/>
              <a:t>Provides photographic evidence;</a:t>
            </a:r>
          </a:p>
          <a:p>
            <a:pPr lvl="1"/>
            <a:r>
              <a:rPr lang="en-GB" dirty="0"/>
              <a:t>Helps establish the OU’s credentials.</a:t>
            </a:r>
          </a:p>
          <a:p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493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D3AF8-5A8D-49AD-AFDC-92F9C435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E1C36-9DE8-44F1-B09C-2FC78B4A7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Commonwealth scholars are well-motivated, keen and have excellent retention and progression rates.</a:t>
            </a:r>
          </a:p>
          <a:p>
            <a:r>
              <a:rPr lang="en-GB" dirty="0"/>
              <a:t>However, they have needs that many of their UK students don’t have.</a:t>
            </a:r>
          </a:p>
          <a:p>
            <a:r>
              <a:rPr lang="en-GB" dirty="0"/>
              <a:t> We asked the students, and they told us what they need/want.</a:t>
            </a:r>
          </a:p>
          <a:p>
            <a:r>
              <a:rPr lang="en-GB" dirty="0"/>
              <a:t>Many of these needs can be met relatively easily.</a:t>
            </a:r>
          </a:p>
          <a:p>
            <a:r>
              <a:rPr lang="en-GB" dirty="0"/>
              <a:t>A question for the qualification leads – why don’t we make similar provision for </a:t>
            </a:r>
            <a:r>
              <a:rPr lang="en-GB" b="1" dirty="0"/>
              <a:t>all</a:t>
            </a:r>
            <a:r>
              <a:rPr lang="en-GB" dirty="0"/>
              <a:t> students?</a:t>
            </a:r>
          </a:p>
        </p:txBody>
      </p:sp>
    </p:spTree>
    <p:extLst>
      <p:ext uri="{BB962C8B-B14F-4D97-AF65-F5344CB8AC3E}">
        <p14:creationId xmlns:p14="http://schemas.microsoft.com/office/powerpoint/2010/main" val="1340082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Commonwealth Scholarship Commission provides bursaries for students from Commonwealth countries to take distance-learning Masters qualifications.</a:t>
            </a:r>
          </a:p>
          <a:p>
            <a:r>
              <a:rPr lang="en-GB" dirty="0"/>
              <a:t>The OU has benefitted from this source of funding since 2006.</a:t>
            </a:r>
          </a:p>
          <a:p>
            <a:r>
              <a:rPr lang="en-GB" dirty="0"/>
              <a:t>Funding includes the provision of in-country tutorials.</a:t>
            </a:r>
          </a:p>
          <a:p>
            <a:r>
              <a:rPr lang="en-GB" dirty="0"/>
              <a:t>E&amp;I has gained c£500,000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/>
              <a:t>in the past six years and has around 20 students currently studying, 8 graduates and 10 students beginning their studies in November 2020.</a:t>
            </a:r>
          </a:p>
          <a:p>
            <a:r>
              <a:rPr lang="en-GB" dirty="0"/>
              <a:t>Are we meeting the needs of these students?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appreciate the academic and social cultures of our students.</a:t>
            </a:r>
          </a:p>
          <a:p>
            <a:r>
              <a:rPr lang="en-GB" dirty="0"/>
              <a:t>To understand how we can best support our Commonwealth Scholars.</a:t>
            </a:r>
          </a:p>
          <a:p>
            <a:r>
              <a:rPr lang="en-GB" dirty="0"/>
              <a:t>To produce internal guidance on supporting CSC students and other students in similar circumstances.</a:t>
            </a:r>
          </a:p>
          <a:p>
            <a:r>
              <a:rPr lang="en-GB" dirty="0"/>
              <a:t>To disseminate our findings in the literature.</a:t>
            </a:r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4819" y="96477"/>
            <a:ext cx="11243256" cy="1325563"/>
          </a:xfrm>
        </p:spPr>
        <p:txBody>
          <a:bodyPr/>
          <a:lstStyle/>
          <a:p>
            <a:pPr algn="ctr"/>
            <a:r>
              <a:rPr lang="en-IE" dirty="0"/>
              <a:t>		</a:t>
            </a:r>
            <a:r>
              <a:rPr lang="en-IE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Mixed Methods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892415" y="1784350"/>
            <a:ext cx="4018280" cy="234823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IE" dirty="0"/>
              <a:t>Qualitative </a:t>
            </a:r>
          </a:p>
          <a:p>
            <a:r>
              <a:rPr lang="en-IE" dirty="0"/>
              <a:t>b. 1-1 personal narratives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>
                <a:sym typeface="+mn-ea"/>
              </a:rPr>
              <a:t>Deep Hanging Out</a:t>
            </a:r>
            <a:endParaRPr lang="en-I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>
                <a:sym typeface="+mn-ea"/>
              </a:rPr>
              <a:t>Vignettes</a:t>
            </a:r>
            <a:endParaRPr lang="en-I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>
                <a:sym typeface="+mn-ea"/>
              </a:rPr>
              <a:t>Portraiture</a:t>
            </a:r>
            <a:endParaRPr lang="en-I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079945" y="1784863"/>
            <a:ext cx="3441266" cy="823912"/>
          </a:xfrm>
        </p:spPr>
        <p:txBody>
          <a:bodyPr>
            <a:normAutofit/>
          </a:bodyPr>
          <a:lstStyle/>
          <a:p>
            <a:endParaRPr lang="en-IE" dirty="0"/>
          </a:p>
          <a:p>
            <a:endParaRPr lang="en-IE" dirty="0"/>
          </a:p>
        </p:txBody>
      </p:sp>
      <p:sp>
        <p:nvSpPr>
          <p:cNvPr id="4" name="Text Placeholder 2"/>
          <p:cNvSpPr>
            <a:spLocks noGrp="1"/>
          </p:cNvSpPr>
          <p:nvPr/>
        </p:nvSpPr>
        <p:spPr>
          <a:xfrm>
            <a:off x="431800" y="1784985"/>
            <a:ext cx="3460115" cy="2745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>
              <a:sym typeface="+mn-ea"/>
            </a:endParaRPr>
          </a:p>
          <a:p>
            <a:endParaRPr lang="en-IE" dirty="0">
              <a:sym typeface="+mn-ea"/>
            </a:endParaRPr>
          </a:p>
          <a:p>
            <a:r>
              <a:rPr lang="en-IE" dirty="0">
                <a:sym typeface="+mn-ea"/>
              </a:rPr>
              <a:t>Quantitative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>
                <a:sym typeface="+mn-ea"/>
              </a:rPr>
              <a:t>Official/ available Statistics </a:t>
            </a:r>
            <a:endParaRPr lang="en-I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>
                <a:sym typeface="+mn-ea"/>
              </a:rPr>
              <a:t>Pass/fail </a:t>
            </a:r>
            <a:endParaRPr lang="en-I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>
                <a:sym typeface="+mn-ea"/>
              </a:rPr>
              <a:t>Retention </a:t>
            </a:r>
            <a:endParaRPr lang="en-IE" dirty="0"/>
          </a:p>
          <a:p>
            <a:endParaRPr lang="en-IE" dirty="0"/>
          </a:p>
        </p:txBody>
      </p:sp>
      <p:sp>
        <p:nvSpPr>
          <p:cNvPr id="6" name="Text Placeholder 2"/>
          <p:cNvSpPr>
            <a:spLocks noGrp="1"/>
          </p:cNvSpPr>
          <p:nvPr/>
        </p:nvSpPr>
        <p:spPr>
          <a:xfrm>
            <a:off x="4203700" y="1784985"/>
            <a:ext cx="3460115" cy="26879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>
              <a:sym typeface="+mn-ea"/>
            </a:endParaRPr>
          </a:p>
          <a:p>
            <a:endParaRPr lang="en-IE" dirty="0">
              <a:sym typeface="+mn-ea"/>
            </a:endParaRPr>
          </a:p>
          <a:p>
            <a:endParaRPr lang="en-IE" dirty="0">
              <a:sym typeface="+mn-ea"/>
            </a:endParaRPr>
          </a:p>
          <a:p>
            <a:r>
              <a:rPr lang="en-IE" dirty="0">
                <a:sym typeface="+mn-ea"/>
              </a:rPr>
              <a:t>Qualitative</a:t>
            </a:r>
            <a:endParaRPr lang="en-IE" dirty="0"/>
          </a:p>
          <a:p>
            <a:pPr>
              <a:buFont typeface="Arial" panose="020B0604020202020204" pitchFamily="34" charset="0"/>
            </a:pPr>
            <a:r>
              <a:rPr lang="en-IE" dirty="0">
                <a:sym typeface="+mn-ea"/>
              </a:rPr>
              <a:t>a. Focus groups 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>
                <a:sym typeface="+mn-ea"/>
              </a:rPr>
              <a:t>Collective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0" dirty="0"/>
              <a:t>Study logistics/ Online experience/Support</a:t>
            </a:r>
            <a:endParaRPr lang="en-IE" dirty="0"/>
          </a:p>
          <a:p>
            <a:endParaRPr lang="en-I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8042-2E19-4706-B7BE-5D21AF011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statistics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08A731-1712-4662-95AF-417A1E80F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0631" y="2090032"/>
            <a:ext cx="5730737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42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Student performance – the statistics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16895"/>
            <a:ext cx="5157787" cy="823912"/>
          </a:xfrm>
        </p:spPr>
        <p:txBody>
          <a:bodyPr/>
          <a:lstStyle/>
          <a:p>
            <a:r>
              <a:rPr lang="en-GB" dirty="0"/>
              <a:t>Cohort 1 – started Nov 2015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ABD980A-99CE-4AFD-8771-5124DB43B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447649"/>
              </p:ext>
            </p:extLst>
          </p:nvPr>
        </p:nvGraphicFramePr>
        <p:xfrm>
          <a:off x="1009471" y="2970054"/>
          <a:ext cx="435438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092">
                  <a:extLst>
                    <a:ext uri="{9D8B030D-6E8A-4147-A177-3AD203B41FA5}">
                      <a16:colId xmlns:a16="http://schemas.microsoft.com/office/drawing/2014/main" val="146722722"/>
                    </a:ext>
                  </a:extLst>
                </a:gridCol>
                <a:gridCol w="1508289">
                  <a:extLst>
                    <a:ext uri="{9D8B030D-6E8A-4147-A177-3AD203B41FA5}">
                      <a16:colId xmlns:a16="http://schemas.microsoft.com/office/drawing/2014/main" val="1414013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834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Started in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316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Withdrew – no qualification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724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Left with PG Diploma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344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Still studying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875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Graduated with MSc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0891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statistics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37" y="1428508"/>
            <a:ext cx="5157787" cy="457200"/>
          </a:xfrm>
        </p:spPr>
        <p:txBody>
          <a:bodyPr/>
          <a:lstStyle/>
          <a:p>
            <a:r>
              <a:rPr lang="en-GB" dirty="0"/>
              <a:t>Cohort 2 – started Nov 16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837" y="3935413"/>
            <a:ext cx="5183188" cy="457478"/>
          </a:xfrm>
        </p:spPr>
        <p:txBody>
          <a:bodyPr/>
          <a:lstStyle/>
          <a:p>
            <a:r>
              <a:rPr lang="en-GB" dirty="0"/>
              <a:t>Cohort 3 – started Nov 17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GB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8A7EE26-3090-4C0C-B079-A18677D6E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196964"/>
              </p:ext>
            </p:extLst>
          </p:nvPr>
        </p:nvGraphicFramePr>
        <p:xfrm>
          <a:off x="550837" y="2034260"/>
          <a:ext cx="573568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844">
                  <a:extLst>
                    <a:ext uri="{9D8B030D-6E8A-4147-A177-3AD203B41FA5}">
                      <a16:colId xmlns:a16="http://schemas.microsoft.com/office/drawing/2014/main" val="117619326"/>
                    </a:ext>
                  </a:extLst>
                </a:gridCol>
                <a:gridCol w="2867844">
                  <a:extLst>
                    <a:ext uri="{9D8B030D-6E8A-4147-A177-3AD203B41FA5}">
                      <a16:colId xmlns:a16="http://schemas.microsoft.com/office/drawing/2014/main" val="38300614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Started in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066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Withdrew – no qualification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724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Withdrew – PG Certificate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4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Awaiting final module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242171"/>
                  </a:ext>
                </a:extLst>
              </a:tr>
            </a:tbl>
          </a:graphicData>
        </a:graphic>
      </p:graphicFrame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6749C7AC-CE3D-4E7B-ADD9-447EE8F5E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953099"/>
              </p:ext>
            </p:extLst>
          </p:nvPr>
        </p:nvGraphicFramePr>
        <p:xfrm>
          <a:off x="550837" y="4541444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2744017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592354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Started in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540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Withdrew – no qualification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10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Still studying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 (8 on final module)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30422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961E-205D-4AE5-89D0-F04E70055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we support these students?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BDE6B-4434-496A-A2CE-6BDB1216D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following findings are based on:</a:t>
            </a:r>
          </a:p>
          <a:p>
            <a:pPr lvl="1"/>
            <a:r>
              <a:rPr lang="en-GB" dirty="0"/>
              <a:t>Discussions with ALs;</a:t>
            </a:r>
          </a:p>
          <a:p>
            <a:pPr lvl="1"/>
            <a:r>
              <a:rPr lang="en-GB" dirty="0"/>
              <a:t>Informal discussions with students at in-country day schools and tutorials;</a:t>
            </a:r>
          </a:p>
          <a:p>
            <a:pPr lvl="1"/>
            <a:r>
              <a:rPr lang="en-GB" dirty="0"/>
              <a:t>Student-led focus group;</a:t>
            </a:r>
          </a:p>
          <a:p>
            <a:pPr lvl="1"/>
            <a:r>
              <a:rPr lang="en-GB" dirty="0"/>
              <a:t>In-depth one to one interviews with students.</a:t>
            </a:r>
          </a:p>
        </p:txBody>
      </p:sp>
    </p:spTree>
    <p:extLst>
      <p:ext uri="{BB962C8B-B14F-4D97-AF65-F5344CB8AC3E}">
        <p14:creationId xmlns:p14="http://schemas.microsoft.com/office/powerpoint/2010/main" val="707671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3AD41-A604-441E-8BF7-918C33D64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Provision of study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6067-CC1B-4E1B-A337-6AE27B31F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Provide key texts as print </a:t>
            </a:r>
            <a:r>
              <a:rPr lang="en-GB" b="1" dirty="0"/>
              <a:t>and</a:t>
            </a:r>
            <a:r>
              <a:rPr lang="en-GB" dirty="0"/>
              <a:t> online/PDF resources.</a:t>
            </a:r>
          </a:p>
          <a:p>
            <a:pPr lvl="1"/>
            <a:r>
              <a:rPr lang="en-GB" dirty="0"/>
              <a:t>Not all students have:</a:t>
            </a:r>
          </a:p>
          <a:p>
            <a:pPr lvl="2"/>
            <a:r>
              <a:rPr lang="en-GB" dirty="0"/>
              <a:t>Peace and quiet at home (women in particular);</a:t>
            </a:r>
          </a:p>
          <a:p>
            <a:pPr lvl="2"/>
            <a:r>
              <a:rPr lang="en-GB" dirty="0"/>
              <a:t>Electricity;</a:t>
            </a:r>
          </a:p>
          <a:p>
            <a:pPr lvl="2"/>
            <a:r>
              <a:rPr lang="en-GB" dirty="0"/>
              <a:t>The internet (certainly not cheap high speed fibre broadband).</a:t>
            </a:r>
          </a:p>
          <a:p>
            <a:r>
              <a:rPr lang="en-GB" dirty="0"/>
              <a:t>Provide online study guides:</a:t>
            </a:r>
          </a:p>
          <a:p>
            <a:pPr lvl="2"/>
            <a:r>
              <a:rPr lang="en-GB" dirty="0"/>
              <a:t>Deliverable via the VLE and smartphone apps;</a:t>
            </a:r>
          </a:p>
          <a:p>
            <a:pPr lvl="2"/>
            <a:r>
              <a:rPr lang="en-GB" dirty="0"/>
              <a:t>Students often work in the field and in remote areas;</a:t>
            </a:r>
          </a:p>
          <a:p>
            <a:pPr lvl="2"/>
            <a:r>
              <a:rPr lang="en-GB" dirty="0"/>
              <a:t>(“Field” means an area of land where crops are grown).</a:t>
            </a:r>
          </a:p>
          <a:p>
            <a:pPr lvl="2"/>
            <a:endParaRPr lang="en-GB" dirty="0"/>
          </a:p>
          <a:p>
            <a:r>
              <a:rPr lang="en-GB" dirty="0"/>
              <a:t>Of course, this is what many programmes already do</a:t>
            </a:r>
          </a:p>
        </p:txBody>
      </p:sp>
    </p:spTree>
    <p:extLst>
      <p:ext uri="{BB962C8B-B14F-4D97-AF65-F5344CB8AC3E}">
        <p14:creationId xmlns:p14="http://schemas.microsoft.com/office/powerpoint/2010/main" val="3123173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664</Words>
  <Application>Microsoft Office PowerPoint</Application>
  <PresentationFormat>Widescreen</PresentationFormat>
  <Paragraphs>122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Giving practical support to MSc students in the Global South</vt:lpstr>
      <vt:lpstr>Background</vt:lpstr>
      <vt:lpstr>Project aims</vt:lpstr>
      <vt:lpstr>  Mixed Methods</vt:lpstr>
      <vt:lpstr>The statistics</vt:lpstr>
      <vt:lpstr>Student performance – the statistics</vt:lpstr>
      <vt:lpstr>More statistics</vt:lpstr>
      <vt:lpstr>How can we support these students?</vt:lpstr>
      <vt:lpstr>Provision of study materials</vt:lpstr>
      <vt:lpstr>AL support</vt:lpstr>
      <vt:lpstr>Study support</vt:lpstr>
      <vt:lpstr>Peer support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Owner</dc:creator>
  <cp:lastModifiedBy>Diane.Ford</cp:lastModifiedBy>
  <cp:revision>59</cp:revision>
  <dcterms:created xsi:type="dcterms:W3CDTF">2019-04-16T10:31:00Z</dcterms:created>
  <dcterms:modified xsi:type="dcterms:W3CDTF">2020-04-24T14:31:41Z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