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sldIdLst>
    <p:sldId id="272" r:id="rId4"/>
    <p:sldId id="273" r:id="rId5"/>
    <p:sldId id="260" r:id="rId6"/>
    <p:sldId id="264" r:id="rId7"/>
    <p:sldId id="274" r:id="rId8"/>
    <p:sldId id="275" r:id="rId9"/>
    <p:sldId id="276" r:id="rId10"/>
    <p:sldId id="277" r:id="rId11"/>
    <p:sldId id="279" r:id="rId12"/>
    <p:sldId id="278" r:id="rId13"/>
    <p:sldId id="280" r:id="rId14"/>
    <p:sldId id="281" r:id="rId15"/>
    <p:sldId id="282" r:id="rId16"/>
    <p:sldId id="283" r:id="rId17"/>
    <p:sldId id="285" r:id="rId18"/>
    <p:sldId id="286" r:id="rId19"/>
    <p:sldId id="287" r:id="rId20"/>
    <p:sldId id="288" r:id="rId21"/>
    <p:sldId id="284" r:id="rId22"/>
    <p:sldId id="289" r:id="rId23"/>
    <p:sldId id="290" r:id="rId24"/>
    <p:sldId id="291" r:id="rId25"/>
    <p:sldId id="292" r:id="rId26"/>
    <p:sldId id="293" r:id="rId27"/>
    <p:sldId id="270"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606592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theme" Target="../theme/theme3.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 id="214748367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515861" y="918722"/>
            <a:ext cx="7920773" cy="2492990"/>
          </a:xfrm>
        </p:spPr>
        <p:txBody>
          <a:bodyPr/>
          <a:lstStyle/>
          <a:p>
            <a:r>
              <a:rPr lang="en-GB" dirty="0"/>
              <a:t>Developing “</a:t>
            </a:r>
            <a:r>
              <a:rPr lang="en-GB" dirty="0">
                <a:solidFill>
                  <a:srgbClr val="FF0000"/>
                </a:solidFill>
              </a:rPr>
              <a:t>use value mindsets</a:t>
            </a:r>
            <a:r>
              <a:rPr lang="en-GB" dirty="0"/>
              <a:t>” to enhance undergraduates’ perceptions of learning mathematics in a first-year service mathematics environment</a:t>
            </a:r>
            <a:endParaRPr lang="en-US" dirty="0"/>
          </a:p>
        </p:txBody>
      </p:sp>
      <p:sp>
        <p:nvSpPr>
          <p:cNvPr id="3" name="Subtitle 2">
            <a:extLst>
              <a:ext uri="{FF2B5EF4-FFF2-40B4-BE49-F238E27FC236}">
                <a16:creationId xmlns:a16="http://schemas.microsoft.com/office/drawing/2014/main" id="{0BD11A33-AC46-4B11-BB79-1093594918F3}"/>
              </a:ext>
            </a:extLst>
          </p:cNvPr>
          <p:cNvSpPr>
            <a:spLocks noGrp="1"/>
          </p:cNvSpPr>
          <p:nvPr>
            <p:ph type="subTitle" idx="1"/>
          </p:nvPr>
        </p:nvSpPr>
        <p:spPr>
          <a:xfrm>
            <a:off x="515861" y="3937393"/>
            <a:ext cx="7920774" cy="249299"/>
          </a:xfrm>
        </p:spPr>
        <p:txBody>
          <a:bodyPr wrap="square" lIns="0" tIns="0" rIns="0" bIns="0" anchor="t">
            <a:spAutoFit/>
          </a:bodyPr>
          <a:lstStyle/>
          <a:p>
            <a:r>
              <a:rPr lang="en-GB" dirty="0">
                <a:ea typeface="+mn-lt"/>
                <a:cs typeface="+mn-lt"/>
              </a:rPr>
              <a:t>Andrew Potter and Gerry Golding</a:t>
            </a:r>
            <a:endParaRPr lang="en-US" dirty="0"/>
          </a:p>
        </p:txBody>
      </p:sp>
      <p:sp>
        <p:nvSpPr>
          <p:cNvPr id="4" name="TextBox 3">
            <a:extLst>
              <a:ext uri="{FF2B5EF4-FFF2-40B4-BE49-F238E27FC236}">
                <a16:creationId xmlns:a16="http://schemas.microsoft.com/office/drawing/2014/main" id="{625CAC14-616A-4FEC-978E-46979D7F1AEF}"/>
              </a:ext>
            </a:extLst>
          </p:cNvPr>
          <p:cNvSpPr txBox="1"/>
          <p:nvPr/>
        </p:nvSpPr>
        <p:spPr>
          <a:xfrm>
            <a:off x="422910" y="5566410"/>
            <a:ext cx="42862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solidFill>
                  <a:schemeClr val="bg1"/>
                </a:solidFill>
              </a:rPr>
              <a:t>eSTEeM</a:t>
            </a:r>
            <a:r>
              <a:rPr lang="en-US" dirty="0">
                <a:solidFill>
                  <a:schemeClr val="bg1"/>
                </a:solidFill>
              </a:rPr>
              <a:t> conference online April 2020</a:t>
            </a:r>
          </a:p>
        </p:txBody>
      </p:sp>
    </p:spTree>
    <p:extLst>
      <p:ext uri="{BB962C8B-B14F-4D97-AF65-F5344CB8AC3E}">
        <p14:creationId xmlns:p14="http://schemas.microsoft.com/office/powerpoint/2010/main" val="265615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1775316" y="3179701"/>
            <a:ext cx="5400000" cy="498598"/>
          </a:xfrm>
        </p:spPr>
        <p:txBody>
          <a:bodyPr/>
          <a:lstStyle/>
          <a:p>
            <a:r>
              <a:rPr lang="en-GB" dirty="0"/>
              <a:t>Our Objective</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1775316" y="3901467"/>
            <a:ext cx="5400000" cy="1291319"/>
          </a:xfrm>
        </p:spPr>
        <p:txBody>
          <a:bodyPr/>
          <a:lstStyle/>
          <a:p>
            <a:endParaRPr lang="en-GB" dirty="0"/>
          </a:p>
          <a:p>
            <a:r>
              <a:rPr lang="en-GB" dirty="0"/>
              <a:t>Defining what we see as the issue.</a:t>
            </a:r>
          </a:p>
          <a:p>
            <a:r>
              <a:rPr lang="en-GB" dirty="0"/>
              <a:t>What does the literature say?</a:t>
            </a:r>
          </a:p>
          <a:p>
            <a:r>
              <a:rPr lang="en-GB" dirty="0"/>
              <a:t>How do we investigate this?</a:t>
            </a:r>
          </a:p>
          <a:p>
            <a:endParaRPr lang="en-GB" dirty="0"/>
          </a:p>
          <a:p>
            <a:endParaRPr lang="en-GB" dirty="0"/>
          </a:p>
          <a:p>
            <a:endParaRPr lang="en-GB" dirty="0"/>
          </a:p>
        </p:txBody>
      </p:sp>
    </p:spTree>
    <p:extLst>
      <p:ext uri="{BB962C8B-B14F-4D97-AF65-F5344CB8AC3E}">
        <p14:creationId xmlns:p14="http://schemas.microsoft.com/office/powerpoint/2010/main" val="3425115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188189"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Our Objective</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1033336"/>
            <a:ext cx="8070210" cy="4893647"/>
          </a:xfrm>
          <a:prstGeom prst="rect">
            <a:avLst/>
          </a:prstGeom>
          <a:noFill/>
        </p:spPr>
        <p:txBody>
          <a:bodyPr wrap="square" rtlCol="0">
            <a:spAutoFit/>
          </a:bodyPr>
          <a:lstStyle/>
          <a:p>
            <a:r>
              <a:rPr lang="en-US" dirty="0"/>
              <a:t>We define a </a:t>
            </a:r>
            <a:r>
              <a:rPr lang="en-US" dirty="0">
                <a:solidFill>
                  <a:srgbClr val="FF0000"/>
                </a:solidFill>
              </a:rPr>
              <a:t>“use value mindset” </a:t>
            </a:r>
            <a:r>
              <a:rPr lang="en-US" dirty="0"/>
              <a:t>as:</a:t>
            </a:r>
          </a:p>
          <a:p>
            <a:endParaRPr lang="en-US" dirty="0"/>
          </a:p>
          <a:p>
            <a:pPr marL="285750" indent="-285750">
              <a:buFont typeface="Arial" panose="020B0604020202020204" pitchFamily="34" charset="0"/>
              <a:buChar char="•"/>
            </a:pPr>
            <a:r>
              <a:rPr lang="en-US" dirty="0"/>
              <a:t> A frame of mind that endorses the perception of studying mathematics being inherently enjoyable and/or useful to future study and career goals.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promotes engagement with deep conceptual learning and self-gratification – in contrast to the perception of studying mathematics having only a tangible “exchange value”. </a:t>
            </a:r>
          </a:p>
          <a:p>
            <a:endParaRPr lang="en-GB" dirty="0"/>
          </a:p>
          <a:p>
            <a:r>
              <a:rPr lang="en-GB" dirty="0"/>
              <a:t>We define an “</a:t>
            </a:r>
            <a:r>
              <a:rPr lang="en-GB" dirty="0">
                <a:solidFill>
                  <a:srgbClr val="FF0000"/>
                </a:solidFill>
              </a:rPr>
              <a:t>exchange value mindset” </a:t>
            </a:r>
            <a:r>
              <a:rPr lang="en-GB" dirty="0"/>
              <a:t>as:</a:t>
            </a:r>
          </a:p>
          <a:p>
            <a:endParaRPr lang="en-GB" dirty="0"/>
          </a:p>
          <a:p>
            <a:pPr marL="285750" indent="-285750">
              <a:buFont typeface="Arial" panose="020B0604020202020204" pitchFamily="34" charset="0"/>
              <a:buChar char="•"/>
            </a:pPr>
            <a:r>
              <a:rPr lang="en-GB" dirty="0"/>
              <a:t>A frame of mind that fosters a strategic focus on imminent assessment, where passing grades are exchanged for progression and accreditation. </a:t>
            </a:r>
          </a:p>
          <a:p>
            <a:endParaRPr lang="en-GB" dirty="0"/>
          </a:p>
          <a:p>
            <a:endParaRPr lang="en-GB" dirty="0"/>
          </a:p>
          <a:p>
            <a:r>
              <a:rPr lang="en-GB" sz="1400" dirty="0">
                <a:solidFill>
                  <a:srgbClr val="0070C0"/>
                </a:solidFill>
              </a:rPr>
              <a:t>Please note that while we are using the word “mindset” to suggest orientation to learning (Blenkinsop, </a:t>
            </a:r>
            <a:r>
              <a:rPr lang="en-GB" sz="1400" dirty="0" err="1">
                <a:solidFill>
                  <a:srgbClr val="0070C0"/>
                </a:solidFill>
              </a:rPr>
              <a:t>McCrone</a:t>
            </a:r>
            <a:r>
              <a:rPr lang="en-GB" sz="1400" dirty="0">
                <a:solidFill>
                  <a:srgbClr val="0070C0"/>
                </a:solidFill>
              </a:rPr>
              <a:t>, Wade, &amp; Morris, 2006), we do not mean to map these mindsets to Carol Dweck’s more well-known work on growth and performance mindsets.</a:t>
            </a:r>
            <a:endParaRPr lang="en-US" dirty="0"/>
          </a:p>
        </p:txBody>
      </p:sp>
    </p:spTree>
    <p:extLst>
      <p:ext uri="{BB962C8B-B14F-4D97-AF65-F5344CB8AC3E}">
        <p14:creationId xmlns:p14="http://schemas.microsoft.com/office/powerpoint/2010/main" val="3718821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58724" y="266935"/>
            <a:ext cx="5368953" cy="395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How are these values perceived in the literature </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1033336"/>
            <a:ext cx="8179267" cy="4431983"/>
          </a:xfrm>
          <a:prstGeom prst="rect">
            <a:avLst/>
          </a:prstGeom>
          <a:noFill/>
        </p:spPr>
        <p:txBody>
          <a:bodyPr wrap="square" rtlCol="0">
            <a:spAutoFit/>
          </a:bodyPr>
          <a:lstStyle/>
          <a:p>
            <a:r>
              <a:rPr lang="en-US" dirty="0"/>
              <a:t> </a:t>
            </a:r>
          </a:p>
          <a:p>
            <a:pPr marL="285750" indent="-285750">
              <a:buFont typeface="Arial" panose="020B0604020202020204" pitchFamily="34" charset="0"/>
              <a:buChar char="•"/>
            </a:pPr>
            <a:r>
              <a:rPr lang="en-US" dirty="0"/>
              <a:t>Its value is “the extent to which students find studying mathematics important in attaining their current or future goals”</a:t>
            </a:r>
            <a:r>
              <a:rPr lang="en-US" dirty="0">
                <a:solidFill>
                  <a:srgbClr val="0070C0"/>
                </a:solidFill>
              </a:rPr>
              <a:t> </a:t>
            </a:r>
            <a:r>
              <a:rPr lang="en-US" sz="1100" dirty="0">
                <a:solidFill>
                  <a:srgbClr val="0070C0"/>
                </a:solidFill>
              </a:rPr>
              <a:t>(</a:t>
            </a:r>
            <a:r>
              <a:rPr lang="en-US" sz="1100" dirty="0" err="1">
                <a:solidFill>
                  <a:srgbClr val="0070C0"/>
                </a:solidFill>
              </a:rPr>
              <a:t>Kooken</a:t>
            </a:r>
            <a:r>
              <a:rPr lang="en-US" sz="1100" dirty="0">
                <a:solidFill>
                  <a:srgbClr val="0070C0"/>
                </a:solidFill>
              </a:rPr>
              <a:t>, Welsh, </a:t>
            </a:r>
            <a:r>
              <a:rPr lang="en-US" sz="1100" dirty="0" err="1">
                <a:solidFill>
                  <a:srgbClr val="0070C0"/>
                </a:solidFill>
              </a:rPr>
              <a:t>McCoach</a:t>
            </a:r>
            <a:r>
              <a:rPr lang="en-US" sz="1100" dirty="0">
                <a:solidFill>
                  <a:srgbClr val="0070C0"/>
                </a:solidFill>
              </a:rPr>
              <a:t>, Johnston-Wilder, &amp; Lee, 2016)</a:t>
            </a:r>
          </a:p>
          <a:p>
            <a:endParaRPr lang="en-GB" sz="1100" dirty="0">
              <a:solidFill>
                <a:srgbClr val="0070C0"/>
              </a:solidFill>
            </a:endParaRPr>
          </a:p>
          <a:p>
            <a:pPr marL="285750" indent="-285750">
              <a:buFont typeface="Arial" panose="020B0604020202020204" pitchFamily="34" charset="0"/>
              <a:buChar char="•"/>
            </a:pPr>
            <a:r>
              <a:rPr lang="en-US" dirty="0"/>
              <a:t>“Learning confers the accumulation of educational capital, which can be exchanged for economic capital (e.g. a career) at an appropriate exchange rate determined by social factors”. </a:t>
            </a:r>
            <a:r>
              <a:rPr lang="en-US" sz="1100" dirty="0">
                <a:solidFill>
                  <a:srgbClr val="0070C0"/>
                </a:solidFill>
              </a:rPr>
              <a:t>(Bourdieu, 1990, 1991, 1998)</a:t>
            </a:r>
            <a:endParaRPr lang="en-US" dirty="0"/>
          </a:p>
          <a:p>
            <a:r>
              <a:rPr lang="en-US" sz="1100" dirty="0">
                <a:solidFill>
                  <a:srgbClr val="0070C0"/>
                </a:solidFill>
              </a:rPr>
              <a:t>								</a:t>
            </a:r>
          </a:p>
          <a:p>
            <a:pPr marL="285750" lvl="0" indent="-285750">
              <a:buFont typeface="Arial" panose="020B0604020202020204" pitchFamily="34" charset="0"/>
              <a:buChar char="•"/>
            </a:pPr>
            <a:r>
              <a:rPr lang="en-US" dirty="0">
                <a:solidFill>
                  <a:prstClr val="black"/>
                </a:solidFill>
              </a:rPr>
              <a:t>“Use value” of mathematics learning as “useful to the learner and to society in general… It should not be thought of as a value which is solely focused on the utility of its applications”.</a:t>
            </a:r>
            <a:r>
              <a:rPr lang="en-GB" sz="1100" dirty="0">
                <a:solidFill>
                  <a:srgbClr val="0070C0"/>
                </a:solidFill>
              </a:rPr>
              <a:t> </a:t>
            </a:r>
            <a:r>
              <a:rPr lang="en-US" sz="1100" dirty="0">
                <a:solidFill>
                  <a:srgbClr val="0070C0"/>
                </a:solidFill>
              </a:rPr>
              <a:t>(Williams, 2011, 2012)</a:t>
            </a:r>
          </a:p>
          <a:p>
            <a:pPr lvl="0"/>
            <a:endParaRPr lang="en-GB" sz="1100" dirty="0">
              <a:solidFill>
                <a:srgbClr val="0070C0"/>
              </a:solidFill>
            </a:endParaRPr>
          </a:p>
          <a:p>
            <a:pPr marL="171450" indent="-171450">
              <a:buFont typeface="Arial" panose="020B0604020202020204" pitchFamily="34" charset="0"/>
              <a:buChar char="•"/>
            </a:pPr>
            <a:r>
              <a:rPr lang="en-GB" dirty="0"/>
              <a:t>The “exchange value” of mathematics learning is equated with its status as a “strong subject”: a passing grade in mathematics can be exchanged for other commodities, such as a qualification, or a desirable career.</a:t>
            </a:r>
            <a:r>
              <a:rPr lang="en-US" sz="1100" dirty="0">
                <a:solidFill>
                  <a:srgbClr val="0070C0"/>
                </a:solidFill>
              </a:rPr>
              <a:t> (Williams, 2011, 2012)</a:t>
            </a:r>
          </a:p>
          <a:p>
            <a:r>
              <a:rPr lang="en-GB" sz="1100" dirty="0">
                <a:solidFill>
                  <a:srgbClr val="0070C0"/>
                </a:solidFill>
              </a:rPr>
              <a:t>		</a:t>
            </a:r>
          </a:p>
          <a:p>
            <a:r>
              <a:rPr lang="en-US" sz="1100" dirty="0">
                <a:solidFill>
                  <a:srgbClr val="0070C0"/>
                </a:solidFill>
              </a:rPr>
              <a:t>										</a:t>
            </a:r>
            <a:endParaRPr lang="en-GB" sz="1100" dirty="0">
              <a:solidFill>
                <a:srgbClr val="0070C0"/>
              </a:solidFill>
            </a:endParaRPr>
          </a:p>
        </p:txBody>
      </p:sp>
    </p:spTree>
    <p:extLst>
      <p:ext uri="{BB962C8B-B14F-4D97-AF65-F5344CB8AC3E}">
        <p14:creationId xmlns:p14="http://schemas.microsoft.com/office/powerpoint/2010/main" val="3883646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188189"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What we believe</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1033336"/>
            <a:ext cx="8070210" cy="4801314"/>
          </a:xfrm>
          <a:prstGeom prst="rect">
            <a:avLst/>
          </a:prstGeom>
          <a:noFill/>
        </p:spPr>
        <p:txBody>
          <a:bodyPr wrap="square" rtlCol="0">
            <a:spAutoFit/>
          </a:bodyPr>
          <a:lstStyle/>
          <a:p>
            <a:pPr marL="285750" indent="-285750">
              <a:buFont typeface="Arial" panose="020B0604020202020204" pitchFamily="34" charset="0"/>
              <a:buChar char="•"/>
            </a:pPr>
            <a:r>
              <a:rPr lang="en-GB" dirty="0"/>
              <a:t>Many MU123 students develop what we have defined as an “exchange value” mindset:</a:t>
            </a:r>
          </a:p>
          <a:p>
            <a:pPr marL="742950" lvl="1" indent="-285750">
              <a:buFont typeface="Arial" panose="020B0604020202020204" pitchFamily="34" charset="0"/>
              <a:buChar char="•"/>
            </a:pPr>
            <a:r>
              <a:rPr lang="en-GB" dirty="0"/>
              <a:t>Not appreciating the relevance of level-one study</a:t>
            </a:r>
          </a:p>
          <a:p>
            <a:pPr marL="742950" lvl="1" indent="-285750">
              <a:buFont typeface="Arial" panose="020B0604020202020204" pitchFamily="34" charset="0"/>
              <a:buChar char="•"/>
            </a:pPr>
            <a:r>
              <a:rPr lang="en-GB" dirty="0"/>
              <a:t>focusing solely on strategic approaches to gaining a passing grade</a:t>
            </a:r>
          </a:p>
          <a:p>
            <a:pPr marL="742950" lvl="1" indent="-285750">
              <a:buFont typeface="Arial" panose="020B0604020202020204" pitchFamily="34" charset="0"/>
              <a:buChar char="•"/>
            </a:pPr>
            <a:r>
              <a:rPr lang="en-GB" dirty="0"/>
              <a:t>failing to appreciate the “use value” of their mathematical studies.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Previous mathematical ability </a:t>
            </a:r>
          </a:p>
          <a:p>
            <a:pPr marL="742950" lvl="1" indent="-285750">
              <a:buFont typeface="Arial" panose="020B0604020202020204" pitchFamily="34" charset="0"/>
              <a:buChar char="•"/>
            </a:pPr>
            <a:r>
              <a:rPr lang="en-GB" dirty="0"/>
              <a:t>early materials present limited challenge.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Negative perceptions of the usefulness of mathematics in general. </a:t>
            </a:r>
          </a:p>
          <a:p>
            <a:pPr marL="285750" indent="-285750">
              <a:buFont typeface="Arial" panose="020B0604020202020204" pitchFamily="34" charset="0"/>
              <a:buChar char="•"/>
            </a:pPr>
            <a:endParaRPr lang="en-GB" dirty="0"/>
          </a:p>
          <a:p>
            <a:r>
              <a:rPr lang="en-GB" dirty="0"/>
              <a:t>Primary objective is</a:t>
            </a:r>
          </a:p>
          <a:p>
            <a:pPr marL="742950" lvl="1" indent="-285750">
              <a:buFont typeface="Arial" panose="020B0604020202020204" pitchFamily="34" charset="0"/>
              <a:buChar char="•"/>
            </a:pPr>
            <a:r>
              <a:rPr lang="en-GB" dirty="0"/>
              <a:t>to investigate, keeping an open mind</a:t>
            </a:r>
          </a:p>
          <a:p>
            <a:pPr marL="742950" lvl="1" indent="-285750">
              <a:buFont typeface="Arial" panose="020B0604020202020204" pitchFamily="34" charset="0"/>
              <a:buChar char="•"/>
            </a:pPr>
            <a:r>
              <a:rPr lang="en-GB" dirty="0"/>
              <a:t>use emerging evidence to develop suitable interventions. </a:t>
            </a:r>
          </a:p>
          <a:p>
            <a:pPr marL="285750" indent="-285750">
              <a:buFont typeface="Arial" panose="020B0604020202020204" pitchFamily="34" charset="0"/>
              <a:buChar char="•"/>
            </a:pPr>
            <a:endParaRPr lang="en-GB" dirty="0"/>
          </a:p>
          <a:p>
            <a:r>
              <a:rPr lang="en-GB" dirty="0"/>
              <a:t>Our intention is to complement, rather than prioritise one mindset over the other </a:t>
            </a:r>
            <a:r>
              <a:rPr lang="en-GB" sz="1100" dirty="0">
                <a:solidFill>
                  <a:srgbClr val="0070C0"/>
                </a:solidFill>
              </a:rPr>
              <a:t>(Williams, 2012).</a:t>
            </a:r>
          </a:p>
        </p:txBody>
      </p:sp>
    </p:spTree>
    <p:extLst>
      <p:ext uri="{BB962C8B-B14F-4D97-AF65-F5344CB8AC3E}">
        <p14:creationId xmlns:p14="http://schemas.microsoft.com/office/powerpoint/2010/main" val="417265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1775316" y="3179701"/>
            <a:ext cx="5400000" cy="498598"/>
          </a:xfrm>
        </p:spPr>
        <p:txBody>
          <a:bodyPr/>
          <a:lstStyle/>
          <a:p>
            <a:r>
              <a:rPr lang="en-GB" dirty="0"/>
              <a:t>Our Methodology</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1775316" y="3901467"/>
            <a:ext cx="5400000" cy="1246495"/>
          </a:xfrm>
        </p:spPr>
        <p:txBody>
          <a:bodyPr/>
          <a:lstStyle/>
          <a:p>
            <a:endParaRPr lang="en-GB" dirty="0"/>
          </a:p>
          <a:p>
            <a:r>
              <a:rPr lang="en-GB" dirty="0"/>
              <a:t>A holistic view of where we are going with this</a:t>
            </a:r>
          </a:p>
          <a:p>
            <a:endParaRPr lang="en-GB" dirty="0"/>
          </a:p>
          <a:p>
            <a:endParaRPr lang="en-GB" dirty="0"/>
          </a:p>
          <a:p>
            <a:endParaRPr lang="en-GB" dirty="0"/>
          </a:p>
        </p:txBody>
      </p:sp>
    </p:spTree>
    <p:extLst>
      <p:ext uri="{BB962C8B-B14F-4D97-AF65-F5344CB8AC3E}">
        <p14:creationId xmlns:p14="http://schemas.microsoft.com/office/powerpoint/2010/main" val="2116287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188189"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Methodology</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1033336"/>
            <a:ext cx="8070210" cy="5355312"/>
          </a:xfrm>
          <a:prstGeom prst="rect">
            <a:avLst/>
          </a:prstGeom>
          <a:noFill/>
        </p:spPr>
        <p:txBody>
          <a:bodyPr wrap="square" rtlCol="0">
            <a:spAutoFit/>
          </a:bodyPr>
          <a:lstStyle/>
          <a:p>
            <a:r>
              <a:rPr lang="en-US" dirty="0"/>
              <a:t>What does a student want to get out of the module?</a:t>
            </a:r>
          </a:p>
          <a:p>
            <a:pPr lvl="1"/>
            <a:endParaRPr lang="en-US" dirty="0"/>
          </a:p>
          <a:p>
            <a:r>
              <a:rPr lang="en-US" dirty="0"/>
              <a:t>Combined two resources into “</a:t>
            </a:r>
            <a:r>
              <a:rPr lang="en-GB" dirty="0"/>
              <a:t>tutor reflective journals” </a:t>
            </a:r>
          </a:p>
          <a:p>
            <a:endParaRPr lang="en-GB" b="1" i="1" dirty="0"/>
          </a:p>
          <a:p>
            <a:pPr marL="742950" lvl="1" indent="-285750">
              <a:buFont typeface="Arial" panose="020B0604020202020204" pitchFamily="34" charset="0"/>
              <a:buChar char="•"/>
            </a:pPr>
            <a:r>
              <a:rPr lang="en-US" dirty="0"/>
              <a:t>Students’ reports on two strategically placed questions in coursework.</a:t>
            </a:r>
            <a:endParaRPr lang="en-GB" b="1" i="1" dirty="0"/>
          </a:p>
          <a:p>
            <a:pPr marL="742950" lvl="1" indent="-285750">
              <a:buFont typeface="Arial" panose="020B0604020202020204" pitchFamily="34" charset="0"/>
              <a:buChar char="•"/>
            </a:pPr>
            <a:r>
              <a:rPr lang="en-US" dirty="0"/>
              <a:t>Tutors’ in-depth knowledge of their students</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r>
              <a:rPr lang="en-US" dirty="0"/>
              <a:t>In TMA01 students are asked: </a:t>
            </a:r>
          </a:p>
          <a:p>
            <a:endParaRPr lang="en-US" dirty="0"/>
          </a:p>
          <a:p>
            <a:pPr marL="285750" indent="-285750">
              <a:buFont typeface="Arial" panose="020B0604020202020204" pitchFamily="34" charset="0"/>
              <a:buChar char="•"/>
            </a:pPr>
            <a:r>
              <a:rPr lang="en-US" dirty="0"/>
              <a:t>to briefly describe their reasons for studying the module </a:t>
            </a:r>
          </a:p>
          <a:p>
            <a:pPr marL="285750" indent="-285750">
              <a:buFont typeface="Arial" panose="020B0604020202020204" pitchFamily="34" charset="0"/>
              <a:buChar char="•"/>
            </a:pPr>
            <a:r>
              <a:rPr lang="en-US" dirty="0"/>
              <a:t>to reflect on factors that might influence their work. </a:t>
            </a:r>
            <a:endParaRPr lang="en-GB" b="1" i="1" dirty="0"/>
          </a:p>
          <a:p>
            <a:r>
              <a:rPr lang="en-US" dirty="0"/>
              <a:t> </a:t>
            </a:r>
          </a:p>
          <a:p>
            <a:endParaRPr lang="en-GB" b="1" i="1" dirty="0"/>
          </a:p>
          <a:p>
            <a:r>
              <a:rPr lang="en-US" dirty="0"/>
              <a:t>In their final assignment (TMA04) prior to the EMA, they are asked: </a:t>
            </a:r>
          </a:p>
          <a:p>
            <a:endParaRPr lang="en-US" dirty="0"/>
          </a:p>
          <a:p>
            <a:pPr marL="285750" indent="-285750">
              <a:buFont typeface="Arial" panose="020B0604020202020204" pitchFamily="34" charset="0"/>
              <a:buChar char="•"/>
            </a:pPr>
            <a:r>
              <a:rPr lang="en-US" dirty="0"/>
              <a:t>to reflect on how their studies so far fit in with their wider study interests and future study plans. </a:t>
            </a:r>
            <a:endParaRPr lang="en-GB" b="1" i="1"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380075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909642"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Tutor Reflective Journals</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1033336"/>
            <a:ext cx="8070210" cy="5355312"/>
          </a:xfrm>
          <a:prstGeom prst="rect">
            <a:avLst/>
          </a:prstGeom>
          <a:noFill/>
        </p:spPr>
        <p:txBody>
          <a:bodyPr wrap="square" rtlCol="0">
            <a:spAutoFit/>
          </a:bodyPr>
          <a:lstStyle/>
          <a:p>
            <a:r>
              <a:rPr lang="en-US" dirty="0"/>
              <a:t> </a:t>
            </a:r>
            <a:endParaRPr lang="en-GB" b="1" i="1" dirty="0"/>
          </a:p>
          <a:p>
            <a:r>
              <a:rPr lang="en-US" dirty="0"/>
              <a:t>Tutors were asked to use their experience and personal judgement to assess</a:t>
            </a:r>
            <a:endParaRPr lang="en-GB" b="1" i="1" dirty="0"/>
          </a:p>
          <a:p>
            <a:r>
              <a:rPr lang="en-US" dirty="0"/>
              <a:t>if the students’ responses to these questions was reflected: </a:t>
            </a:r>
          </a:p>
          <a:p>
            <a:endParaRPr lang="en-US" dirty="0"/>
          </a:p>
          <a:p>
            <a:pPr marL="285750" indent="-285750">
              <a:buFont typeface="Arial" panose="020B0604020202020204" pitchFamily="34" charset="0"/>
              <a:buChar char="•"/>
            </a:pPr>
            <a:r>
              <a:rPr lang="en-US" dirty="0"/>
              <a:t>in the students’</a:t>
            </a:r>
            <a:r>
              <a:rPr lang="en-US" b="1" i="1" dirty="0"/>
              <a:t> </a:t>
            </a:r>
            <a:r>
              <a:rPr lang="en-US" dirty="0"/>
              <a:t>engagement with the module materials</a:t>
            </a:r>
          </a:p>
          <a:p>
            <a:pPr marL="285750" indent="-285750">
              <a:buFont typeface="Arial" panose="020B0604020202020204" pitchFamily="34" charset="0"/>
              <a:buChar char="•"/>
            </a:pPr>
            <a:endParaRPr lang="en-GB" b="1" i="1" dirty="0"/>
          </a:p>
          <a:p>
            <a:pPr marL="285750" indent="-285750">
              <a:buFont typeface="Arial" panose="020B0604020202020204" pitchFamily="34" charset="0"/>
              <a:buChar char="•"/>
            </a:pPr>
            <a:r>
              <a:rPr lang="en-US" dirty="0"/>
              <a:t>in the presentation of their work, </a:t>
            </a:r>
          </a:p>
          <a:p>
            <a:pPr marL="285750" indent="-285750">
              <a:buFont typeface="Arial" panose="020B0604020202020204" pitchFamily="34" charset="0"/>
              <a:buChar char="•"/>
            </a:pPr>
            <a:endParaRPr lang="en-GB" b="1" i="1" dirty="0"/>
          </a:p>
          <a:p>
            <a:pPr marL="285750" indent="-285750">
              <a:buFont typeface="Arial" panose="020B0604020202020204" pitchFamily="34" charset="0"/>
              <a:buChar char="•"/>
            </a:pPr>
            <a:r>
              <a:rPr lang="en-US" dirty="0"/>
              <a:t>in any specific interactions between the tutor and students outside of the normal support involved in correspondence teaching, </a:t>
            </a:r>
          </a:p>
          <a:p>
            <a:pPr marL="285750" indent="-285750">
              <a:buFont typeface="Arial" panose="020B0604020202020204" pitchFamily="34" charset="0"/>
              <a:buChar char="•"/>
            </a:pPr>
            <a:endParaRPr lang="en-GB" b="1" i="1" dirty="0"/>
          </a:p>
          <a:p>
            <a:pPr marL="285750" indent="-285750">
              <a:buFont typeface="Arial" panose="020B0604020202020204" pitchFamily="34" charset="0"/>
              <a:buChar char="•"/>
            </a:pPr>
            <a:r>
              <a:rPr lang="en-US" dirty="0"/>
              <a:t>in their perceived general attitude towards study: </a:t>
            </a:r>
          </a:p>
          <a:p>
            <a:pPr marL="285750" indent="-285750">
              <a:buFont typeface="Arial" panose="020B0604020202020204" pitchFamily="34" charset="0"/>
              <a:buChar char="•"/>
            </a:pPr>
            <a:endParaRPr lang="en-GB" b="1" i="1" dirty="0"/>
          </a:p>
          <a:p>
            <a:pPr marL="742950" lvl="1" indent="-285750">
              <a:buFont typeface="Arial" panose="020B0604020202020204" pitchFamily="34" charset="0"/>
              <a:buChar char="•"/>
            </a:pPr>
            <a:r>
              <a:rPr lang="en-US" dirty="0"/>
              <a:t>did they come across as being proactive and/or enthusiastic about their learning? </a:t>
            </a:r>
          </a:p>
          <a:p>
            <a:pPr marL="742950" lvl="1" indent="-285750">
              <a:buFont typeface="Arial" panose="020B0604020202020204" pitchFamily="34" charset="0"/>
              <a:buChar char="•"/>
            </a:pPr>
            <a:endParaRPr lang="en-GB" b="1" i="1" dirty="0"/>
          </a:p>
          <a:p>
            <a:pPr marL="742950" lvl="1" indent="-285750">
              <a:buFont typeface="Arial" panose="020B0604020202020204" pitchFamily="34" charset="0"/>
              <a:buChar char="•"/>
            </a:pPr>
            <a:r>
              <a:rPr lang="en-US" dirty="0"/>
              <a:t>was there a sense of doing just enough to pass with minimal effort?</a:t>
            </a:r>
            <a:endParaRPr lang="en-GB" b="1" i="1"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737187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909642"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Tutor Reflective Journals</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890723"/>
            <a:ext cx="8070210" cy="5909310"/>
          </a:xfrm>
          <a:prstGeom prst="rect">
            <a:avLst/>
          </a:prstGeom>
          <a:noFill/>
        </p:spPr>
        <p:txBody>
          <a:bodyPr wrap="square" rtlCol="0">
            <a:spAutoFit/>
          </a:bodyPr>
          <a:lstStyle/>
          <a:p>
            <a:r>
              <a:rPr lang="en-US" dirty="0"/>
              <a:t> </a:t>
            </a:r>
            <a:endParaRPr lang="en-GB" b="1" i="1" dirty="0"/>
          </a:p>
          <a:p>
            <a:pPr marL="285750" indent="-285750">
              <a:buFont typeface="Arial" panose="020B0604020202020204" pitchFamily="34" charset="0"/>
              <a:buChar char="•"/>
            </a:pPr>
            <a:r>
              <a:rPr lang="en-GB" dirty="0"/>
              <a:t>We enlisted the help of five tutors.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All teach across both presentations</a:t>
            </a:r>
          </a:p>
          <a:p>
            <a:r>
              <a:rPr lang="en-GB" dirty="0"/>
              <a:t> </a:t>
            </a:r>
          </a:p>
          <a:p>
            <a:pPr marL="285750" indent="-285750">
              <a:buFont typeface="Arial" panose="020B0604020202020204" pitchFamily="34" charset="0"/>
              <a:buChar char="•"/>
            </a:pPr>
            <a:r>
              <a:rPr lang="en-GB" dirty="0"/>
              <a:t>A tutor from each of the four nations</a:t>
            </a:r>
          </a:p>
          <a:p>
            <a:r>
              <a:rPr lang="en-GB" dirty="0"/>
              <a:t> </a:t>
            </a:r>
          </a:p>
          <a:p>
            <a:pPr marL="285750" indent="-285750">
              <a:buFont typeface="Arial" panose="020B0604020202020204" pitchFamily="34" charset="0"/>
              <a:buChar char="•"/>
            </a:pPr>
            <a:r>
              <a:rPr lang="en-GB" dirty="0"/>
              <a:t>A fifth tutor was chosen from the remaining dual presentation tutors</a:t>
            </a:r>
          </a:p>
          <a:p>
            <a:r>
              <a:rPr lang="en-GB" dirty="0"/>
              <a:t> </a:t>
            </a:r>
          </a:p>
          <a:p>
            <a:pPr marL="285750" indent="-285750">
              <a:buFont typeface="Arial" panose="020B0604020202020204" pitchFamily="34" charset="0"/>
              <a:buChar char="•"/>
            </a:pPr>
            <a:r>
              <a:rPr lang="en-GB" dirty="0"/>
              <a:t>Each tutor has a group of approximately 20 students </a:t>
            </a:r>
          </a:p>
          <a:p>
            <a:pPr marL="742950" lvl="1" indent="-285750">
              <a:buFont typeface="Arial" panose="020B0604020202020204" pitchFamily="34" charset="0"/>
              <a:buChar char="•"/>
            </a:pPr>
            <a:r>
              <a:rPr lang="en-GB" dirty="0"/>
              <a:t> 200 students across both presentations. </a:t>
            </a:r>
          </a:p>
          <a:p>
            <a:r>
              <a:rPr lang="en-GB" dirty="0"/>
              <a:t> </a:t>
            </a:r>
          </a:p>
          <a:p>
            <a:pPr marL="285750" indent="-285750">
              <a:buFont typeface="Arial" panose="020B0604020202020204" pitchFamily="34" charset="0"/>
              <a:buChar char="•"/>
            </a:pPr>
            <a:r>
              <a:rPr lang="en-GB" dirty="0"/>
              <a:t>All five tutors are female </a:t>
            </a:r>
          </a:p>
          <a:p>
            <a:pPr marL="742950" lvl="1" indent="-285750">
              <a:buFont typeface="Arial" panose="020B0604020202020204" pitchFamily="34" charset="0"/>
              <a:buChar char="•"/>
            </a:pPr>
            <a:r>
              <a:rPr lang="en-GB" dirty="0"/>
              <a:t>a limitation of our methodology we have had to accept based on the demographic of our tutor cohort, workload, willingness to participate, and who teach on both presentations. </a:t>
            </a:r>
          </a:p>
          <a:p>
            <a:pPr marL="742950" lvl="1"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We have made the assumption that the tutors themselves are not systematically biased in a way that will affect the results. </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518031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909642"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Tutor Reflective Journals</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890723"/>
            <a:ext cx="8070210" cy="4801314"/>
          </a:xfrm>
          <a:prstGeom prst="rect">
            <a:avLst/>
          </a:prstGeom>
          <a:noFill/>
        </p:spPr>
        <p:txBody>
          <a:bodyPr wrap="square" rtlCol="0">
            <a:spAutoFit/>
          </a:bodyPr>
          <a:lstStyle/>
          <a:p>
            <a:pPr marL="285750" indent="-285750">
              <a:buFont typeface="Arial" panose="020B0604020202020204" pitchFamily="34" charset="0"/>
              <a:buChar char="•"/>
            </a:pPr>
            <a:r>
              <a:rPr lang="en-GB" dirty="0"/>
              <a:t>The tutors will attend a recorded online focus group after TMA04 on each presentation. (refinement) </a:t>
            </a:r>
          </a:p>
          <a:p>
            <a:r>
              <a:rPr lang="en-GB" dirty="0"/>
              <a:t> </a:t>
            </a:r>
          </a:p>
          <a:p>
            <a:pPr marL="285750" indent="-285750">
              <a:buFont typeface="Arial" panose="020B0604020202020204" pitchFamily="34" charset="0"/>
              <a:buChar char="•"/>
            </a:pPr>
            <a:r>
              <a:rPr lang="en-GB" dirty="0"/>
              <a:t>The tutors will submit their anonymised reflective journals soon after the completion of the final coursework. </a:t>
            </a:r>
          </a:p>
          <a:p>
            <a:r>
              <a:rPr lang="en-GB" dirty="0"/>
              <a:t> </a:t>
            </a:r>
          </a:p>
          <a:p>
            <a:pPr marL="285750" indent="-285750">
              <a:buFont typeface="Arial" panose="020B0604020202020204" pitchFamily="34" charset="0"/>
              <a:buChar char="•"/>
            </a:pPr>
            <a:r>
              <a:rPr lang="en-GB" dirty="0"/>
              <a:t>Thematic analysis will be used to distil the experience of 200 students to give us a representative picture of our students’ perceptions of the module and its relevance. </a:t>
            </a:r>
          </a:p>
          <a:p>
            <a:r>
              <a:rPr lang="en-GB" dirty="0"/>
              <a:t> </a:t>
            </a:r>
          </a:p>
          <a:p>
            <a:pPr marL="285750" indent="-285750">
              <a:buFont typeface="Arial" panose="020B0604020202020204" pitchFamily="34" charset="0"/>
              <a:buChar char="•"/>
            </a:pPr>
            <a:r>
              <a:rPr lang="en-GB" dirty="0"/>
              <a:t>We will share our findings initially with the five tutors in a second focus group to discuss our interpretation of their reflective journals and seek any refinements. </a:t>
            </a:r>
          </a:p>
          <a:p>
            <a:r>
              <a:rPr lang="en-GB" dirty="0"/>
              <a:t> </a:t>
            </a:r>
          </a:p>
          <a:p>
            <a:pPr marL="285750" indent="-285750">
              <a:buFont typeface="Arial" panose="020B0604020202020204" pitchFamily="34" charset="0"/>
              <a:buChar char="•"/>
            </a:pPr>
            <a:r>
              <a:rPr lang="en-GB" dirty="0"/>
              <a:t>Each tutor will be paid for their time spent completing the reflective journals and attending the focus groups.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157518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188189"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Holistic view</a:t>
            </a:r>
          </a:p>
        </p:txBody>
      </p:sp>
      <p:pic>
        <p:nvPicPr>
          <p:cNvPr id="1026" name="Picture 1">
            <a:extLst>
              <a:ext uri="{FF2B5EF4-FFF2-40B4-BE49-F238E27FC236}">
                <a16:creationId xmlns:a16="http://schemas.microsoft.com/office/drawing/2014/main" id="{F9ECF3EC-F0FB-4F02-B98F-50314A2A03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573" y="1105308"/>
            <a:ext cx="7881827" cy="4892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3070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11C917-33FB-475D-B488-8E8073A7B413}"/>
              </a:ext>
            </a:extLst>
          </p:cNvPr>
          <p:cNvSpPr>
            <a:spLocks noGrp="1"/>
          </p:cNvSpPr>
          <p:nvPr>
            <p:ph type="ctrTitle"/>
          </p:nvPr>
        </p:nvSpPr>
        <p:spPr>
          <a:xfrm>
            <a:off x="432000" y="544317"/>
            <a:ext cx="1947945" cy="620604"/>
          </a:xfrm>
        </p:spPr>
        <p:txBody>
          <a:bodyPr/>
          <a:lstStyle/>
          <a:p>
            <a:r>
              <a:rPr lang="en-GB" sz="2400" dirty="0"/>
              <a:t>Agenda</a:t>
            </a:r>
          </a:p>
        </p:txBody>
      </p:sp>
      <p:sp>
        <p:nvSpPr>
          <p:cNvPr id="6" name="TextBox 5">
            <a:extLst>
              <a:ext uri="{FF2B5EF4-FFF2-40B4-BE49-F238E27FC236}">
                <a16:creationId xmlns:a16="http://schemas.microsoft.com/office/drawing/2014/main" id="{58CA68D5-C2E8-4851-AD4C-351E9ADC0362}"/>
              </a:ext>
            </a:extLst>
          </p:cNvPr>
          <p:cNvSpPr txBox="1"/>
          <p:nvPr/>
        </p:nvSpPr>
        <p:spPr>
          <a:xfrm>
            <a:off x="551145" y="1578279"/>
            <a:ext cx="7565721" cy="4247317"/>
          </a:xfrm>
          <a:prstGeom prst="rect">
            <a:avLst/>
          </a:prstGeom>
          <a:noFill/>
        </p:spPr>
        <p:txBody>
          <a:bodyPr wrap="square" rtlCol="0">
            <a:spAutoFit/>
          </a:bodyPr>
          <a:lstStyle/>
          <a:p>
            <a:pPr marL="285750" indent="-285750">
              <a:buFont typeface="Arial" panose="020B0604020202020204" pitchFamily="34" charset="0"/>
              <a:buChar char="•"/>
            </a:pPr>
            <a:r>
              <a:rPr lang="en-GB" dirty="0"/>
              <a:t>Service mathematics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Discovering Mathematics (MU123)</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Our Challenge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Our Objective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Our Methodology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Where to now?</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91928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1775316" y="3179701"/>
            <a:ext cx="5400000" cy="498598"/>
          </a:xfrm>
        </p:spPr>
        <p:txBody>
          <a:bodyPr/>
          <a:lstStyle/>
          <a:p>
            <a:r>
              <a:rPr lang="en-GB" dirty="0"/>
              <a:t>Where to now?</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1775316" y="3901467"/>
            <a:ext cx="5400000" cy="1745093"/>
          </a:xfrm>
        </p:spPr>
        <p:txBody>
          <a:bodyPr/>
          <a:lstStyle/>
          <a:p>
            <a:endParaRPr lang="en-GB" dirty="0"/>
          </a:p>
          <a:p>
            <a:r>
              <a:rPr lang="en-GB" dirty="0"/>
              <a:t>Discussion</a:t>
            </a:r>
          </a:p>
          <a:p>
            <a:r>
              <a:rPr lang="en-GB" dirty="0"/>
              <a:t>Potential Interventions</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351749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909642"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Discussion</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890723"/>
            <a:ext cx="8070210" cy="3970318"/>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CETL MSOR and BSRLM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Refined our methodology </a:t>
            </a:r>
          </a:p>
          <a:p>
            <a:endParaRPr lang="en-US" dirty="0"/>
          </a:p>
          <a:p>
            <a:pPr marL="285750" indent="-285750">
              <a:buFont typeface="Arial" panose="020B0604020202020204" pitchFamily="34" charset="0"/>
              <a:buChar char="•"/>
            </a:pPr>
            <a:r>
              <a:rPr lang="en-US" dirty="0"/>
              <a:t>Covid-19 delays</a:t>
            </a:r>
          </a:p>
          <a:p>
            <a:endParaRPr lang="en-US" dirty="0"/>
          </a:p>
          <a:p>
            <a:pPr marL="285750" indent="-285750">
              <a:buFont typeface="Arial" panose="020B0604020202020204" pitchFamily="34" charset="0"/>
              <a:buChar char="•"/>
            </a:pPr>
            <a:r>
              <a:rPr lang="en-US" dirty="0"/>
              <a:t>We will share these refined student perceptions with the wider module team and colleagues from other schools that use MU123 on their pathways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module team have had some initial discussion about potential interventions, and we will use these perceptions to inform/support/refine these interventions.</a:t>
            </a:r>
            <a:endParaRPr lang="en-GB" b="1"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931410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909642"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Potential Interventions</a:t>
            </a:r>
          </a:p>
        </p:txBody>
      </p:sp>
      <p:sp>
        <p:nvSpPr>
          <p:cNvPr id="2" name="TextBox 1">
            <a:extLst>
              <a:ext uri="{FF2B5EF4-FFF2-40B4-BE49-F238E27FC236}">
                <a16:creationId xmlns:a16="http://schemas.microsoft.com/office/drawing/2014/main" id="{95398957-7A63-4E4F-85B6-C2BFB0F33216}"/>
              </a:ext>
            </a:extLst>
          </p:cNvPr>
          <p:cNvSpPr txBox="1"/>
          <p:nvPr/>
        </p:nvSpPr>
        <p:spPr>
          <a:xfrm>
            <a:off x="536895" y="2955873"/>
            <a:ext cx="8070210" cy="3693319"/>
          </a:xfrm>
          <a:prstGeom prst="rect">
            <a:avLst/>
          </a:prstGeom>
          <a:noFill/>
        </p:spPr>
        <p:txBody>
          <a:bodyPr wrap="square" rtlCol="0">
            <a:spAutoFit/>
          </a:bodyPr>
          <a:lstStyle/>
          <a:p>
            <a:pPr marL="285750" lvl="0" indent="-285750">
              <a:buFont typeface="Arial" panose="020B0604020202020204" pitchFamily="34" charset="0"/>
              <a:buChar char="•"/>
            </a:pPr>
            <a:r>
              <a:rPr lang="en-GB" b="1" dirty="0"/>
              <a:t>Contextualisation</a:t>
            </a:r>
            <a:r>
              <a:rPr lang="en-GB" dirty="0"/>
              <a:t> of TMA questions: Introducing choices in different contexts to suit different pathways. </a:t>
            </a: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US" b="1" dirty="0"/>
              <a:t>Post-Christmas </a:t>
            </a:r>
            <a:r>
              <a:rPr lang="en-US" dirty="0"/>
              <a:t>online activities: there is a fear that it may be difficult for some students to self-motivate after the Christmas break, especially when there is no assessment due. Having some activities that require student engagement may help.</a:t>
            </a:r>
          </a:p>
          <a:p>
            <a:pPr lvl="0"/>
            <a:endParaRPr lang="en-GB" dirty="0"/>
          </a:p>
          <a:p>
            <a:pPr marL="285750" lvl="0" indent="-285750">
              <a:buFont typeface="Arial" panose="020B0604020202020204" pitchFamily="34" charset="0"/>
              <a:buChar char="•"/>
            </a:pPr>
            <a:r>
              <a:rPr lang="en-US" b="1" dirty="0"/>
              <a:t>Forum/tutorial activities </a:t>
            </a:r>
            <a:r>
              <a:rPr lang="en-US" dirty="0"/>
              <a:t>for different pathways: having context-specific activities that encourage students to work on context-specific mathematics problems which are more challenging than MU123 presents.</a:t>
            </a:r>
          </a:p>
          <a:p>
            <a:pPr marL="285750" lvl="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FA18508E-4B36-4AD1-9481-0386B258C9A7}"/>
              </a:ext>
            </a:extLst>
          </p:cNvPr>
          <p:cNvPicPr>
            <a:picLocks noChangeAspect="1"/>
          </p:cNvPicPr>
          <p:nvPr/>
        </p:nvPicPr>
        <p:blipFill>
          <a:blip r:embed="rId2"/>
          <a:stretch>
            <a:fillRect/>
          </a:stretch>
        </p:blipFill>
        <p:spPr>
          <a:xfrm>
            <a:off x="5341667" y="832495"/>
            <a:ext cx="3356578" cy="1905264"/>
          </a:xfrm>
          <a:prstGeom prst="rect">
            <a:avLst/>
          </a:prstGeom>
        </p:spPr>
      </p:pic>
      <p:sp>
        <p:nvSpPr>
          <p:cNvPr id="3" name="TextBox 2">
            <a:extLst>
              <a:ext uri="{FF2B5EF4-FFF2-40B4-BE49-F238E27FC236}">
                <a16:creationId xmlns:a16="http://schemas.microsoft.com/office/drawing/2014/main" id="{979A8E6E-4D3A-4B76-80E3-38003ECE0E7C}"/>
              </a:ext>
            </a:extLst>
          </p:cNvPr>
          <p:cNvSpPr txBox="1"/>
          <p:nvPr/>
        </p:nvSpPr>
        <p:spPr>
          <a:xfrm>
            <a:off x="445755" y="1037299"/>
            <a:ext cx="4780586" cy="1754326"/>
          </a:xfrm>
          <a:prstGeom prst="rect">
            <a:avLst/>
          </a:prstGeom>
          <a:noFill/>
        </p:spPr>
        <p:txBody>
          <a:bodyPr wrap="square" rtlCol="0">
            <a:spAutoFit/>
          </a:bodyPr>
          <a:lstStyle/>
          <a:p>
            <a:pPr marL="285750" lvl="0" indent="-285750">
              <a:buFont typeface="Arial" panose="020B0604020202020204" pitchFamily="34" charset="0"/>
              <a:buChar char="•"/>
            </a:pPr>
            <a:r>
              <a:rPr lang="en-US" b="1" dirty="0"/>
              <a:t>Life after MU123 </a:t>
            </a:r>
            <a:r>
              <a:rPr lang="en-US" dirty="0"/>
              <a:t>seminars/videos: online recorded seminars/videos with former MU123 students or tutors from the schools that use MU123 to give the students an opportunity to learn about how/why mathematics is used in their discipline.</a:t>
            </a:r>
          </a:p>
        </p:txBody>
      </p:sp>
    </p:spTree>
    <p:extLst>
      <p:ext uri="{BB962C8B-B14F-4D97-AF65-F5344CB8AC3E}">
        <p14:creationId xmlns:p14="http://schemas.microsoft.com/office/powerpoint/2010/main" val="1614645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59" y="326577"/>
            <a:ext cx="3446537"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Initial findings and Conclusion</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890723"/>
            <a:ext cx="8070210" cy="4247317"/>
          </a:xfrm>
          <a:prstGeom prst="rect">
            <a:avLst/>
          </a:prstGeom>
          <a:noFill/>
        </p:spPr>
        <p:txBody>
          <a:bodyPr wrap="square" rtlCol="0">
            <a:spAutoFit/>
          </a:bodyPr>
          <a:lstStyle/>
          <a:p>
            <a:endParaRPr lang="en-US" b="1" dirty="0"/>
          </a:p>
          <a:p>
            <a:pPr marL="285750" indent="-285750">
              <a:buFont typeface="Arial" panose="020B0604020202020204" pitchFamily="34" charset="0"/>
              <a:buChar char="•"/>
            </a:pPr>
            <a:r>
              <a:rPr lang="en-US" dirty="0"/>
              <a:t>Some tutor quotes which appear to justify our work:</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GB" dirty="0"/>
              <a:t>…</a:t>
            </a:r>
            <a:r>
              <a:rPr lang="en-GB" i="1" dirty="0"/>
              <a:t>my experience is that too many of those doing this course apparently under duress, just to get a pass, just rely on stuff they learned at school, often seemingly without actually using the course material, tutorials, or tutor guidance (and then infuriatingly repeating these errors in successive TMAs, despite much time spent trying to assist them with feedback). Those who start with having forgotten or never having done some of the topics often do better because if they actually study the course, the teaching in the course materials (and, I humbly suggest, by tutors) is so good.</a:t>
            </a:r>
          </a:p>
          <a:p>
            <a:pPr marL="285750" indent="-285750">
              <a:buFont typeface="Arial" panose="020B0604020202020204" pitchFamily="34" charset="0"/>
              <a:buChar char="•"/>
            </a:pPr>
            <a:endParaRPr lang="en-GB" i="1" dirty="0"/>
          </a:p>
          <a:p>
            <a:pPr marL="285750" indent="-285750">
              <a:buFont typeface="Arial" panose="020B0604020202020204" pitchFamily="34" charset="0"/>
              <a:buChar char="•"/>
            </a:pPr>
            <a:endParaRPr lang="en-GB" i="1"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776325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59" y="326577"/>
            <a:ext cx="3446537"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Initial findings and Conclusions</a:t>
            </a:r>
          </a:p>
        </p:txBody>
      </p:sp>
      <p:sp>
        <p:nvSpPr>
          <p:cNvPr id="2" name="TextBox 1">
            <a:extLst>
              <a:ext uri="{FF2B5EF4-FFF2-40B4-BE49-F238E27FC236}">
                <a16:creationId xmlns:a16="http://schemas.microsoft.com/office/drawing/2014/main" id="{95398957-7A63-4E4F-85B6-C2BFB0F33216}"/>
              </a:ext>
            </a:extLst>
          </p:cNvPr>
          <p:cNvSpPr txBox="1"/>
          <p:nvPr/>
        </p:nvSpPr>
        <p:spPr>
          <a:xfrm>
            <a:off x="679507" y="890723"/>
            <a:ext cx="8070210" cy="5909310"/>
          </a:xfrm>
          <a:prstGeom prst="rect">
            <a:avLst/>
          </a:prstGeom>
          <a:noFill/>
        </p:spPr>
        <p:txBody>
          <a:bodyPr wrap="square" rtlCol="0">
            <a:spAutoFit/>
          </a:bodyPr>
          <a:lstStyle/>
          <a:p>
            <a:endParaRPr lang="en-US" b="1" dirty="0"/>
          </a:p>
          <a:p>
            <a:pPr marL="285750" indent="-285750">
              <a:buFont typeface="Arial" panose="020B0604020202020204" pitchFamily="34" charset="0"/>
              <a:buChar char="•"/>
            </a:pPr>
            <a:r>
              <a:rPr lang="en-GB" i="1" dirty="0"/>
              <a:t>"I'm studying computing / communication technologies, so there are no topics in the module that are relevant to my career or study plans"</a:t>
            </a:r>
            <a:endParaRPr lang="en-US" i="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GB" i="1" dirty="0"/>
              <a:t>I have just marked one, who was clearly at the start a CBA computer science student, who really liked the golf simulation question - he said he could imagine himself coding something like this: it really did inspire him. He gained … for his final TMA after scores of … on the others and was clearly making a much bigger effort with all aspects.</a:t>
            </a:r>
          </a:p>
          <a:p>
            <a:pPr marL="285750" indent="-285750">
              <a:buFont typeface="Arial" panose="020B0604020202020204" pitchFamily="34" charset="0"/>
              <a:buChar char="•"/>
            </a:pPr>
            <a:br>
              <a:rPr lang="en-GB" i="1" dirty="0"/>
            </a:br>
            <a:r>
              <a:rPr lang="en-GB" i="1" dirty="0"/>
              <a:t>“So for some students the contextualisation of the TMA questions is working - but maybe it needs to be embedded into some of the earlier questions to inspire this realisation sooner. I really struggle to understand how a student can work through all the questions they have to complete the TMAs, and still think maths has got nothing to do with computer science. I can understand why they might not like it, but not how they can still believe it irrelevant!”</a:t>
            </a:r>
          </a:p>
          <a:p>
            <a:pPr marL="285750" indent="-285750">
              <a:buFont typeface="Arial" panose="020B0604020202020204" pitchFamily="34" charset="0"/>
              <a:buChar char="•"/>
            </a:pPr>
            <a:endParaRPr lang="en-GB" i="1" dirty="0"/>
          </a:p>
          <a:p>
            <a:pPr marL="285750" indent="-285750">
              <a:buFont typeface="Arial" panose="020B0604020202020204" pitchFamily="34" charset="0"/>
              <a:buChar char="•"/>
            </a:pPr>
            <a:endParaRPr lang="en-GB" i="1"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833460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a:t>
            </a:r>
          </a:p>
        </p:txBody>
      </p:sp>
    </p:spTree>
    <p:extLst>
      <p:ext uri="{BB962C8B-B14F-4D97-AF65-F5344CB8AC3E}">
        <p14:creationId xmlns:p14="http://schemas.microsoft.com/office/powerpoint/2010/main" val="11262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p:txBody>
          <a:bodyPr/>
          <a:lstStyle/>
          <a:p>
            <a:r>
              <a:rPr lang="en-GB" dirty="0"/>
              <a:t>Service Mathematics</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1775317" y="4186692"/>
            <a:ext cx="5400000" cy="1246495"/>
          </a:xfrm>
        </p:spPr>
        <p:txBody>
          <a:bodyPr/>
          <a:lstStyle/>
          <a:p>
            <a:endParaRPr lang="en-GB" dirty="0"/>
          </a:p>
          <a:p>
            <a:r>
              <a:rPr lang="en-GB" dirty="0"/>
              <a:t>What is Service Mathematics and how does MU123 differ?</a:t>
            </a:r>
          </a:p>
          <a:p>
            <a:endParaRPr lang="en-GB" dirty="0"/>
          </a:p>
          <a:p>
            <a:endParaRPr lang="en-GB" dirty="0"/>
          </a:p>
        </p:txBody>
      </p:sp>
    </p:spTree>
    <p:extLst>
      <p:ext uri="{BB962C8B-B14F-4D97-AF65-F5344CB8AC3E}">
        <p14:creationId xmlns:p14="http://schemas.microsoft.com/office/powerpoint/2010/main" val="2383433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9E635FB-223C-4F4F-88BE-B5CE3BC9B5E0}"/>
              </a:ext>
            </a:extLst>
          </p:cNvPr>
          <p:cNvSpPr/>
          <p:nvPr/>
        </p:nvSpPr>
        <p:spPr>
          <a:xfrm>
            <a:off x="242141" y="817585"/>
            <a:ext cx="2010285" cy="292386"/>
          </a:xfrm>
          <a:prstGeom prst="rect">
            <a:avLst/>
          </a:prstGeom>
          <a:solidFill>
            <a:schemeClr val="accent1">
              <a:lumMod val="20000"/>
              <a:lumOff val="80000"/>
            </a:schemeClr>
          </a:solidFill>
          <a:ln w="12700" cap="flat">
            <a:solidFill>
              <a:srgbClr val="1D499B"/>
            </a:solidFill>
            <a:prstDash val="solid"/>
            <a:miter lim="8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85800" rtl="0" fontAlgn="auto" latinLnBrk="1" hangingPunct="0">
              <a:lnSpc>
                <a:spcPct val="100000"/>
              </a:lnSpc>
              <a:spcBef>
                <a:spcPts val="0"/>
              </a:spcBef>
              <a:spcAft>
                <a:spcPts val="0"/>
              </a:spcAft>
              <a:buClrTx/>
              <a:buSzTx/>
              <a:buFontTx/>
              <a:buNone/>
              <a:tabLst/>
            </a:pPr>
            <a:r>
              <a:rPr kumimoji="0" lang="en-GB" sz="1300" b="0" i="0" u="none" strike="noStrike" cap="none" spc="0" normalizeH="0" baseline="0" dirty="0">
                <a:ln>
                  <a:noFill/>
                </a:ln>
                <a:solidFill>
                  <a:srgbClr val="000000"/>
                </a:solidFill>
                <a:effectLst/>
                <a:uFillTx/>
                <a:latin typeface="Arial"/>
                <a:ea typeface="Arial"/>
                <a:cs typeface="Arial"/>
                <a:sym typeface="Arial"/>
              </a:rPr>
              <a:t>Engineering Mathematics</a:t>
            </a:r>
          </a:p>
        </p:txBody>
      </p:sp>
      <p:pic>
        <p:nvPicPr>
          <p:cNvPr id="2" name="Picture 1">
            <a:extLst>
              <a:ext uri="{FF2B5EF4-FFF2-40B4-BE49-F238E27FC236}">
                <a16:creationId xmlns:a16="http://schemas.microsoft.com/office/drawing/2014/main" id="{BBA27698-130D-4E76-9AB3-7E176A277C00}"/>
              </a:ext>
            </a:extLst>
          </p:cNvPr>
          <p:cNvPicPr>
            <a:picLocks noChangeAspect="1"/>
          </p:cNvPicPr>
          <p:nvPr/>
        </p:nvPicPr>
        <p:blipFill>
          <a:blip r:embed="rId2"/>
          <a:stretch>
            <a:fillRect/>
          </a:stretch>
        </p:blipFill>
        <p:spPr>
          <a:xfrm>
            <a:off x="179606" y="1268274"/>
            <a:ext cx="2072820" cy="347502"/>
          </a:xfrm>
          <a:prstGeom prst="rect">
            <a:avLst/>
          </a:prstGeom>
        </p:spPr>
      </p:pic>
      <p:pic>
        <p:nvPicPr>
          <p:cNvPr id="3" name="Picture 2">
            <a:extLst>
              <a:ext uri="{FF2B5EF4-FFF2-40B4-BE49-F238E27FC236}">
                <a16:creationId xmlns:a16="http://schemas.microsoft.com/office/drawing/2014/main" id="{7CE56CB9-5D50-4ABE-962B-3F84CC6949DD}"/>
              </a:ext>
            </a:extLst>
          </p:cNvPr>
          <p:cNvPicPr>
            <a:picLocks noChangeAspect="1"/>
          </p:cNvPicPr>
          <p:nvPr/>
        </p:nvPicPr>
        <p:blipFill>
          <a:blip r:embed="rId3"/>
          <a:stretch>
            <a:fillRect/>
          </a:stretch>
        </p:blipFill>
        <p:spPr>
          <a:xfrm>
            <a:off x="179606" y="1711382"/>
            <a:ext cx="2072820" cy="347502"/>
          </a:xfrm>
          <a:prstGeom prst="rect">
            <a:avLst/>
          </a:prstGeom>
        </p:spPr>
      </p:pic>
      <p:pic>
        <p:nvPicPr>
          <p:cNvPr id="4" name="Picture 3">
            <a:extLst>
              <a:ext uri="{FF2B5EF4-FFF2-40B4-BE49-F238E27FC236}">
                <a16:creationId xmlns:a16="http://schemas.microsoft.com/office/drawing/2014/main" id="{17512F31-371E-4E52-9D67-DE0B9CEF2E60}"/>
              </a:ext>
            </a:extLst>
          </p:cNvPr>
          <p:cNvPicPr>
            <a:picLocks noChangeAspect="1"/>
          </p:cNvPicPr>
          <p:nvPr/>
        </p:nvPicPr>
        <p:blipFill>
          <a:blip r:embed="rId4"/>
          <a:stretch>
            <a:fillRect/>
          </a:stretch>
        </p:blipFill>
        <p:spPr>
          <a:xfrm>
            <a:off x="179606" y="2150648"/>
            <a:ext cx="2072820" cy="347502"/>
          </a:xfrm>
          <a:prstGeom prst="rect">
            <a:avLst/>
          </a:prstGeom>
        </p:spPr>
      </p:pic>
      <p:pic>
        <p:nvPicPr>
          <p:cNvPr id="10" name="Picture 9">
            <a:extLst>
              <a:ext uri="{FF2B5EF4-FFF2-40B4-BE49-F238E27FC236}">
                <a16:creationId xmlns:a16="http://schemas.microsoft.com/office/drawing/2014/main" id="{00DB5165-C8B8-42E4-A951-EDE71FD6A793}"/>
              </a:ext>
            </a:extLst>
          </p:cNvPr>
          <p:cNvPicPr>
            <a:picLocks noChangeAspect="1"/>
          </p:cNvPicPr>
          <p:nvPr/>
        </p:nvPicPr>
        <p:blipFill>
          <a:blip r:embed="rId5"/>
          <a:stretch>
            <a:fillRect/>
          </a:stretch>
        </p:blipFill>
        <p:spPr>
          <a:xfrm>
            <a:off x="179606" y="2589914"/>
            <a:ext cx="2072820" cy="347502"/>
          </a:xfrm>
          <a:prstGeom prst="rect">
            <a:avLst/>
          </a:prstGeom>
        </p:spPr>
      </p:pic>
      <p:pic>
        <p:nvPicPr>
          <p:cNvPr id="13" name="Picture 12">
            <a:extLst>
              <a:ext uri="{FF2B5EF4-FFF2-40B4-BE49-F238E27FC236}">
                <a16:creationId xmlns:a16="http://schemas.microsoft.com/office/drawing/2014/main" id="{88BBBDD6-716D-4783-8698-11A0B293EE3C}"/>
              </a:ext>
            </a:extLst>
          </p:cNvPr>
          <p:cNvPicPr>
            <a:picLocks noChangeAspect="1"/>
          </p:cNvPicPr>
          <p:nvPr/>
        </p:nvPicPr>
        <p:blipFill>
          <a:blip r:embed="rId6"/>
          <a:stretch>
            <a:fillRect/>
          </a:stretch>
        </p:blipFill>
        <p:spPr>
          <a:xfrm>
            <a:off x="3991219" y="346052"/>
            <a:ext cx="1920406" cy="353599"/>
          </a:xfrm>
          <a:prstGeom prst="rect">
            <a:avLst/>
          </a:prstGeom>
          <a:solidFill>
            <a:schemeClr val="accent1"/>
          </a:solidFill>
        </p:spPr>
      </p:pic>
      <p:sp>
        <p:nvSpPr>
          <p:cNvPr id="14" name="Left Brace 13">
            <a:extLst>
              <a:ext uri="{FF2B5EF4-FFF2-40B4-BE49-F238E27FC236}">
                <a16:creationId xmlns:a16="http://schemas.microsoft.com/office/drawing/2014/main" id="{A3FED7CB-D4C5-4CC5-AE2B-1196725E8735}"/>
              </a:ext>
            </a:extLst>
          </p:cNvPr>
          <p:cNvSpPr/>
          <p:nvPr/>
        </p:nvSpPr>
        <p:spPr>
          <a:xfrm rot="10800000">
            <a:off x="2346323" y="875572"/>
            <a:ext cx="322913" cy="2019122"/>
          </a:xfrm>
          <a:prstGeom prst="leftBrace">
            <a:avLst>
              <a:gd name="adj1" fmla="val 8333"/>
              <a:gd name="adj2" fmla="val 50000"/>
            </a:avLst>
          </a:prstGeom>
          <a:noFill/>
          <a:ln w="28575" cap="flat">
            <a:solidFill>
              <a:srgbClr val="00B050"/>
            </a:solidFill>
            <a:prstDash val="solid"/>
            <a:miter lim="8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endParaRPr>
          </a:p>
        </p:txBody>
      </p:sp>
      <p:sp>
        <p:nvSpPr>
          <p:cNvPr id="19" name="Oval 18">
            <a:extLst>
              <a:ext uri="{FF2B5EF4-FFF2-40B4-BE49-F238E27FC236}">
                <a16:creationId xmlns:a16="http://schemas.microsoft.com/office/drawing/2014/main" id="{FD785AF9-EEBE-4F22-97DB-2744DDB66DE5}"/>
              </a:ext>
            </a:extLst>
          </p:cNvPr>
          <p:cNvSpPr/>
          <p:nvPr/>
        </p:nvSpPr>
        <p:spPr>
          <a:xfrm>
            <a:off x="2775031" y="1518510"/>
            <a:ext cx="1500997" cy="73324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212693C5-B79D-46D3-AF74-B1A07E8E8360}"/>
              </a:ext>
            </a:extLst>
          </p:cNvPr>
          <p:cNvSpPr txBox="1"/>
          <p:nvPr/>
        </p:nvSpPr>
        <p:spPr>
          <a:xfrm>
            <a:off x="2926847" y="1615776"/>
            <a:ext cx="1197367" cy="523220"/>
          </a:xfrm>
          <a:prstGeom prst="rect">
            <a:avLst/>
          </a:prstGeom>
          <a:noFill/>
        </p:spPr>
        <p:txBody>
          <a:bodyPr wrap="square" rtlCol="0">
            <a:spAutoFit/>
          </a:bodyPr>
          <a:lstStyle/>
          <a:p>
            <a:pPr algn="ctr"/>
            <a:r>
              <a:rPr lang="en-GB" sz="1400" dirty="0">
                <a:solidFill>
                  <a:schemeClr val="accent6">
                    <a:lumMod val="75000"/>
                  </a:schemeClr>
                </a:solidFill>
              </a:rPr>
              <a:t>Normal convention</a:t>
            </a:r>
          </a:p>
        </p:txBody>
      </p:sp>
      <p:cxnSp>
        <p:nvCxnSpPr>
          <p:cNvPr id="23" name="Straight Arrow Connector 22">
            <a:extLst>
              <a:ext uri="{FF2B5EF4-FFF2-40B4-BE49-F238E27FC236}">
                <a16:creationId xmlns:a16="http://schemas.microsoft.com/office/drawing/2014/main" id="{B888DFB7-1F11-48CF-9751-843179B25291}"/>
              </a:ext>
            </a:extLst>
          </p:cNvPr>
          <p:cNvCxnSpPr>
            <a:cxnSpLocks/>
          </p:cNvCxnSpPr>
          <p:nvPr/>
        </p:nvCxnSpPr>
        <p:spPr>
          <a:xfrm flipH="1">
            <a:off x="2763132" y="2285987"/>
            <a:ext cx="632860" cy="9553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6A37E5D3-7CBF-4D49-A329-BC65510D2F3D}"/>
              </a:ext>
            </a:extLst>
          </p:cNvPr>
          <p:cNvSpPr/>
          <p:nvPr/>
        </p:nvSpPr>
        <p:spPr>
          <a:xfrm>
            <a:off x="486103" y="3275180"/>
            <a:ext cx="2953383" cy="93214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Easier to deliver when dealing with campus based cohorts in bitesize modules 5 - 10 credits</a:t>
            </a:r>
          </a:p>
        </p:txBody>
      </p:sp>
      <p:sp>
        <p:nvSpPr>
          <p:cNvPr id="26" name="Oval 25">
            <a:extLst>
              <a:ext uri="{FF2B5EF4-FFF2-40B4-BE49-F238E27FC236}">
                <a16:creationId xmlns:a16="http://schemas.microsoft.com/office/drawing/2014/main" id="{D934A7E1-9723-4D2E-8ED6-E2B7FFC1B07A}"/>
              </a:ext>
            </a:extLst>
          </p:cNvPr>
          <p:cNvSpPr/>
          <p:nvPr/>
        </p:nvSpPr>
        <p:spPr>
          <a:xfrm>
            <a:off x="5624460" y="1442053"/>
            <a:ext cx="1597788" cy="73324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OU convention</a:t>
            </a:r>
          </a:p>
        </p:txBody>
      </p:sp>
      <p:cxnSp>
        <p:nvCxnSpPr>
          <p:cNvPr id="28" name="Straight Arrow Connector 27">
            <a:extLst>
              <a:ext uri="{FF2B5EF4-FFF2-40B4-BE49-F238E27FC236}">
                <a16:creationId xmlns:a16="http://schemas.microsoft.com/office/drawing/2014/main" id="{41DE894B-0B6F-4C1B-BA7C-1D6E5E21A784}"/>
              </a:ext>
            </a:extLst>
          </p:cNvPr>
          <p:cNvCxnSpPr/>
          <p:nvPr/>
        </p:nvCxnSpPr>
        <p:spPr>
          <a:xfrm flipH="1">
            <a:off x="4364193" y="1808676"/>
            <a:ext cx="1174459"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C50FC371-8D3A-4CAE-A6D3-18838A6B202B}"/>
              </a:ext>
            </a:extLst>
          </p:cNvPr>
          <p:cNvCxnSpPr>
            <a:cxnSpLocks/>
          </p:cNvCxnSpPr>
          <p:nvPr/>
        </p:nvCxnSpPr>
        <p:spPr>
          <a:xfrm flipH="1">
            <a:off x="5729680" y="2265944"/>
            <a:ext cx="503340" cy="76248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149D5F47-5F28-4D66-8C5D-27C1D3363DD0}"/>
              </a:ext>
            </a:extLst>
          </p:cNvPr>
          <p:cNvCxnSpPr>
            <a:cxnSpLocks/>
          </p:cNvCxnSpPr>
          <p:nvPr/>
        </p:nvCxnSpPr>
        <p:spPr>
          <a:xfrm flipH="1">
            <a:off x="4991494" y="4105601"/>
            <a:ext cx="547158" cy="87682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F888229A-38C7-4C30-BBBC-9F09286F686B}"/>
              </a:ext>
            </a:extLst>
          </p:cNvPr>
          <p:cNvSpPr/>
          <p:nvPr/>
        </p:nvSpPr>
        <p:spPr>
          <a:xfrm>
            <a:off x="4259250" y="5056927"/>
            <a:ext cx="1258349" cy="813731"/>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MU123</a:t>
            </a:r>
          </a:p>
        </p:txBody>
      </p:sp>
      <p:sp>
        <p:nvSpPr>
          <p:cNvPr id="47" name="Rectangle 46">
            <a:extLst>
              <a:ext uri="{FF2B5EF4-FFF2-40B4-BE49-F238E27FC236}">
                <a16:creationId xmlns:a16="http://schemas.microsoft.com/office/drawing/2014/main" id="{C4843877-13AF-4526-AFC0-4632C3E09E1C}"/>
              </a:ext>
            </a:extLst>
          </p:cNvPr>
          <p:cNvSpPr/>
          <p:nvPr/>
        </p:nvSpPr>
        <p:spPr>
          <a:xfrm>
            <a:off x="5856739" y="4662427"/>
            <a:ext cx="2116639"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Computing &amp; IT (60%)</a:t>
            </a:r>
          </a:p>
        </p:txBody>
      </p:sp>
      <p:sp>
        <p:nvSpPr>
          <p:cNvPr id="49" name="Rectangle 48">
            <a:extLst>
              <a:ext uri="{FF2B5EF4-FFF2-40B4-BE49-F238E27FC236}">
                <a16:creationId xmlns:a16="http://schemas.microsoft.com/office/drawing/2014/main" id="{3E3C9FB8-3CC6-4B33-9668-6B84CD054F91}"/>
              </a:ext>
            </a:extLst>
          </p:cNvPr>
          <p:cNvSpPr/>
          <p:nvPr/>
        </p:nvSpPr>
        <p:spPr>
          <a:xfrm>
            <a:off x="5856739" y="5080242"/>
            <a:ext cx="2569644"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Economics &amp; Business (10%)</a:t>
            </a:r>
          </a:p>
        </p:txBody>
      </p:sp>
      <p:sp>
        <p:nvSpPr>
          <p:cNvPr id="50" name="Rectangle 49">
            <a:extLst>
              <a:ext uri="{FF2B5EF4-FFF2-40B4-BE49-F238E27FC236}">
                <a16:creationId xmlns:a16="http://schemas.microsoft.com/office/drawing/2014/main" id="{5A815B1C-B4E3-4D94-8341-0B978263C726}"/>
              </a:ext>
            </a:extLst>
          </p:cNvPr>
          <p:cNvSpPr/>
          <p:nvPr/>
        </p:nvSpPr>
        <p:spPr>
          <a:xfrm>
            <a:off x="5856739" y="5498057"/>
            <a:ext cx="2116639"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Maths &amp; Stats (5%)</a:t>
            </a:r>
          </a:p>
        </p:txBody>
      </p:sp>
      <p:sp>
        <p:nvSpPr>
          <p:cNvPr id="51" name="Rectangle 50">
            <a:extLst>
              <a:ext uri="{FF2B5EF4-FFF2-40B4-BE49-F238E27FC236}">
                <a16:creationId xmlns:a16="http://schemas.microsoft.com/office/drawing/2014/main" id="{A0CF15A3-22C3-400F-8DA3-8D1DA71ABA4B}"/>
              </a:ext>
            </a:extLst>
          </p:cNvPr>
          <p:cNvSpPr/>
          <p:nvPr/>
        </p:nvSpPr>
        <p:spPr>
          <a:xfrm>
            <a:off x="5856739" y="5895825"/>
            <a:ext cx="3123318"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Education. Open Degree, etc. (25%)</a:t>
            </a:r>
          </a:p>
        </p:txBody>
      </p:sp>
      <p:sp>
        <p:nvSpPr>
          <p:cNvPr id="53" name="Left Brace 52">
            <a:extLst>
              <a:ext uri="{FF2B5EF4-FFF2-40B4-BE49-F238E27FC236}">
                <a16:creationId xmlns:a16="http://schemas.microsoft.com/office/drawing/2014/main" id="{267BFE99-143D-4AA7-989A-7BED1B4B7344}"/>
              </a:ext>
            </a:extLst>
          </p:cNvPr>
          <p:cNvSpPr/>
          <p:nvPr/>
        </p:nvSpPr>
        <p:spPr>
          <a:xfrm rot="10800000" flipH="1">
            <a:off x="5624460" y="4662427"/>
            <a:ext cx="158675" cy="1560568"/>
          </a:xfrm>
          <a:prstGeom prst="leftBrace">
            <a:avLst>
              <a:gd name="adj1" fmla="val 8333"/>
              <a:gd name="adj2" fmla="val 50000"/>
            </a:avLst>
          </a:prstGeom>
          <a:noFill/>
          <a:ln w="28575" cap="flat">
            <a:solidFill>
              <a:srgbClr val="00B050"/>
            </a:solidFill>
            <a:prstDash val="solid"/>
            <a:miter lim="8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endParaRPr>
          </a:p>
        </p:txBody>
      </p:sp>
      <p:cxnSp>
        <p:nvCxnSpPr>
          <p:cNvPr id="61" name="Straight Arrow Connector 60">
            <a:extLst>
              <a:ext uri="{FF2B5EF4-FFF2-40B4-BE49-F238E27FC236}">
                <a16:creationId xmlns:a16="http://schemas.microsoft.com/office/drawing/2014/main" id="{F9CDBFF3-CA6B-44BD-A9F6-5C131DC19152}"/>
              </a:ext>
            </a:extLst>
          </p:cNvPr>
          <p:cNvCxnSpPr>
            <a:cxnSpLocks/>
          </p:cNvCxnSpPr>
          <p:nvPr/>
        </p:nvCxnSpPr>
        <p:spPr>
          <a:xfrm flipH="1">
            <a:off x="4024358" y="774150"/>
            <a:ext cx="503340" cy="76248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D974DE8C-58C8-4C59-9101-75FC3A2F08B6}"/>
              </a:ext>
            </a:extLst>
          </p:cNvPr>
          <p:cNvCxnSpPr/>
          <p:nvPr/>
        </p:nvCxnSpPr>
        <p:spPr>
          <a:xfrm>
            <a:off x="5167618" y="774150"/>
            <a:ext cx="744007" cy="66787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4" name="Rectangle: Rounded Corners 63">
            <a:extLst>
              <a:ext uri="{FF2B5EF4-FFF2-40B4-BE49-F238E27FC236}">
                <a16:creationId xmlns:a16="http://schemas.microsoft.com/office/drawing/2014/main" id="{1EB43D37-40EB-4FC9-BDC6-7B8937248980}"/>
              </a:ext>
            </a:extLst>
          </p:cNvPr>
          <p:cNvSpPr/>
          <p:nvPr/>
        </p:nvSpPr>
        <p:spPr>
          <a:xfrm>
            <a:off x="4364193" y="3048400"/>
            <a:ext cx="2603264" cy="1020189"/>
          </a:xfrm>
          <a:prstGeom prst="roundRect">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rgbClr val="7030A0"/>
                </a:solidFill>
              </a:rPr>
              <a:t>Providing a good grounding in mathematics for all students</a:t>
            </a:r>
          </a:p>
        </p:txBody>
      </p:sp>
    </p:spTree>
    <p:extLst>
      <p:ext uri="{BB962C8B-B14F-4D97-AF65-F5344CB8AC3E}">
        <p14:creationId xmlns:p14="http://schemas.microsoft.com/office/powerpoint/2010/main" val="411349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1775316" y="3179701"/>
            <a:ext cx="5400000" cy="997196"/>
          </a:xfrm>
        </p:spPr>
        <p:txBody>
          <a:bodyPr/>
          <a:lstStyle/>
          <a:p>
            <a:r>
              <a:rPr lang="en-GB" dirty="0"/>
              <a:t>Discovering Mathematics MU123</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1775317" y="4186692"/>
            <a:ext cx="5400000" cy="997196"/>
          </a:xfrm>
        </p:spPr>
        <p:txBody>
          <a:bodyPr/>
          <a:lstStyle/>
          <a:p>
            <a:endParaRPr lang="en-GB" dirty="0"/>
          </a:p>
          <a:p>
            <a:r>
              <a:rPr lang="en-GB" dirty="0"/>
              <a:t>Some details</a:t>
            </a:r>
          </a:p>
          <a:p>
            <a:endParaRPr lang="en-GB" dirty="0"/>
          </a:p>
          <a:p>
            <a:endParaRPr lang="en-GB" dirty="0"/>
          </a:p>
        </p:txBody>
      </p:sp>
    </p:spTree>
    <p:extLst>
      <p:ext uri="{BB962C8B-B14F-4D97-AF65-F5344CB8AC3E}">
        <p14:creationId xmlns:p14="http://schemas.microsoft.com/office/powerpoint/2010/main" val="196790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5A815B1C-B4E3-4D94-8341-0B978263C726}"/>
              </a:ext>
            </a:extLst>
          </p:cNvPr>
          <p:cNvSpPr/>
          <p:nvPr/>
        </p:nvSpPr>
        <p:spPr>
          <a:xfrm>
            <a:off x="1033071" y="2996448"/>
            <a:ext cx="1188615" cy="31120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30 credits</a:t>
            </a:r>
          </a:p>
        </p:txBody>
      </p:sp>
      <p:sp>
        <p:nvSpPr>
          <p:cNvPr id="51" name="Rectangle 50">
            <a:extLst>
              <a:ext uri="{FF2B5EF4-FFF2-40B4-BE49-F238E27FC236}">
                <a16:creationId xmlns:a16="http://schemas.microsoft.com/office/drawing/2014/main" id="{A0CF15A3-22C3-400F-8DA3-8D1DA71ABA4B}"/>
              </a:ext>
            </a:extLst>
          </p:cNvPr>
          <p:cNvSpPr/>
          <p:nvPr/>
        </p:nvSpPr>
        <p:spPr>
          <a:xfrm>
            <a:off x="1028689" y="3419050"/>
            <a:ext cx="2788302"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31 week presentations J and B</a:t>
            </a:r>
          </a:p>
        </p:txBody>
      </p:sp>
      <p:sp>
        <p:nvSpPr>
          <p:cNvPr id="64" name="Rectangle: Rounded Corners 63">
            <a:extLst>
              <a:ext uri="{FF2B5EF4-FFF2-40B4-BE49-F238E27FC236}">
                <a16:creationId xmlns:a16="http://schemas.microsoft.com/office/drawing/2014/main" id="{1EB43D37-40EB-4FC9-BDC6-7B8937248980}"/>
              </a:ext>
            </a:extLst>
          </p:cNvPr>
          <p:cNvSpPr/>
          <p:nvPr/>
        </p:nvSpPr>
        <p:spPr>
          <a:xfrm>
            <a:off x="3439486" y="1288929"/>
            <a:ext cx="2603264" cy="1020189"/>
          </a:xfrm>
          <a:prstGeom prst="roundRect">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rgbClr val="7030A0"/>
                </a:solidFill>
              </a:rPr>
              <a:t>Providing a good grounding in mathematics for all students</a:t>
            </a:r>
          </a:p>
        </p:txBody>
      </p:sp>
      <p:sp>
        <p:nvSpPr>
          <p:cNvPr id="5" name="Rectangle 4">
            <a:extLst>
              <a:ext uri="{FF2B5EF4-FFF2-40B4-BE49-F238E27FC236}">
                <a16:creationId xmlns:a16="http://schemas.microsoft.com/office/drawing/2014/main" id="{83E8DE8A-0C5D-407A-95FD-808669977BB4}"/>
              </a:ext>
            </a:extLst>
          </p:cNvPr>
          <p:cNvSpPr/>
          <p:nvPr/>
        </p:nvSpPr>
        <p:spPr>
          <a:xfrm>
            <a:off x="3642160" y="326577"/>
            <a:ext cx="2188189"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MU123</a:t>
            </a:r>
          </a:p>
        </p:txBody>
      </p:sp>
      <p:sp>
        <p:nvSpPr>
          <p:cNvPr id="27" name="Rectangle 26">
            <a:extLst>
              <a:ext uri="{FF2B5EF4-FFF2-40B4-BE49-F238E27FC236}">
                <a16:creationId xmlns:a16="http://schemas.microsoft.com/office/drawing/2014/main" id="{5B47029E-3E35-4202-B6FC-B6AFF15EB0EF}"/>
              </a:ext>
            </a:extLst>
          </p:cNvPr>
          <p:cNvSpPr/>
          <p:nvPr/>
        </p:nvSpPr>
        <p:spPr>
          <a:xfrm>
            <a:off x="1028689" y="3851366"/>
            <a:ext cx="2788302"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err="1">
                <a:solidFill>
                  <a:schemeClr val="accent6">
                    <a:lumMod val="75000"/>
                  </a:schemeClr>
                </a:solidFill>
              </a:rPr>
              <a:t>Approx</a:t>
            </a:r>
            <a:r>
              <a:rPr lang="en-GB" sz="1400" dirty="0">
                <a:solidFill>
                  <a:schemeClr val="accent6">
                    <a:lumMod val="75000"/>
                  </a:schemeClr>
                </a:solidFill>
              </a:rPr>
              <a:t> 3,800 students per year</a:t>
            </a:r>
          </a:p>
        </p:txBody>
      </p:sp>
      <p:sp>
        <p:nvSpPr>
          <p:cNvPr id="29" name="Rectangle 28">
            <a:extLst>
              <a:ext uri="{FF2B5EF4-FFF2-40B4-BE49-F238E27FC236}">
                <a16:creationId xmlns:a16="http://schemas.microsoft.com/office/drawing/2014/main" id="{27E23DD4-09B2-46F7-82C0-395A05B282E7}"/>
              </a:ext>
            </a:extLst>
          </p:cNvPr>
          <p:cNvSpPr/>
          <p:nvPr/>
        </p:nvSpPr>
        <p:spPr>
          <a:xfrm>
            <a:off x="1028690" y="4274855"/>
            <a:ext cx="1804170"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err="1">
                <a:solidFill>
                  <a:schemeClr val="accent6">
                    <a:lumMod val="75000"/>
                  </a:schemeClr>
                </a:solidFill>
              </a:rPr>
              <a:t>Approx</a:t>
            </a:r>
            <a:r>
              <a:rPr lang="en-GB" sz="1400" dirty="0">
                <a:solidFill>
                  <a:schemeClr val="accent6">
                    <a:lumMod val="75000"/>
                  </a:schemeClr>
                </a:solidFill>
              </a:rPr>
              <a:t> 150 tutors</a:t>
            </a:r>
          </a:p>
        </p:txBody>
      </p:sp>
      <p:sp>
        <p:nvSpPr>
          <p:cNvPr id="31" name="Rectangle 30">
            <a:extLst>
              <a:ext uri="{FF2B5EF4-FFF2-40B4-BE49-F238E27FC236}">
                <a16:creationId xmlns:a16="http://schemas.microsoft.com/office/drawing/2014/main" id="{E4404A98-C169-4B10-B41C-FEC33FCDE165}"/>
              </a:ext>
            </a:extLst>
          </p:cNvPr>
          <p:cNvSpPr/>
          <p:nvPr/>
        </p:nvSpPr>
        <p:spPr>
          <a:xfrm>
            <a:off x="1028689" y="4702281"/>
            <a:ext cx="1804170"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Tutor group size 20</a:t>
            </a:r>
          </a:p>
        </p:txBody>
      </p:sp>
      <p:sp>
        <p:nvSpPr>
          <p:cNvPr id="32" name="Rectangle 31">
            <a:extLst>
              <a:ext uri="{FF2B5EF4-FFF2-40B4-BE49-F238E27FC236}">
                <a16:creationId xmlns:a16="http://schemas.microsoft.com/office/drawing/2014/main" id="{C8865C46-520A-4CF5-AA1F-C0308E91D2A5}"/>
              </a:ext>
            </a:extLst>
          </p:cNvPr>
          <p:cNvSpPr/>
          <p:nvPr/>
        </p:nvSpPr>
        <p:spPr>
          <a:xfrm>
            <a:off x="5017160" y="4711694"/>
            <a:ext cx="2788302" cy="32717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Tutorials F2F and Online</a:t>
            </a:r>
          </a:p>
        </p:txBody>
      </p:sp>
      <p:sp>
        <p:nvSpPr>
          <p:cNvPr id="33" name="Rectangle 32">
            <a:extLst>
              <a:ext uri="{FF2B5EF4-FFF2-40B4-BE49-F238E27FC236}">
                <a16:creationId xmlns:a16="http://schemas.microsoft.com/office/drawing/2014/main" id="{52F412FF-2D34-4CEE-ABD8-DAE5079E65FF}"/>
              </a:ext>
            </a:extLst>
          </p:cNvPr>
          <p:cNvSpPr/>
          <p:nvPr/>
        </p:nvSpPr>
        <p:spPr>
          <a:xfrm>
            <a:off x="4985682" y="2996448"/>
            <a:ext cx="1188615" cy="31120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4 </a:t>
            </a:r>
            <a:r>
              <a:rPr lang="en-GB" sz="1400" dirty="0" err="1">
                <a:solidFill>
                  <a:schemeClr val="accent6">
                    <a:lumMod val="75000"/>
                  </a:schemeClr>
                </a:solidFill>
              </a:rPr>
              <a:t>iCMAs</a:t>
            </a:r>
            <a:endParaRPr lang="en-GB" sz="1400" dirty="0">
              <a:solidFill>
                <a:schemeClr val="accent6">
                  <a:lumMod val="75000"/>
                </a:schemeClr>
              </a:solidFill>
            </a:endParaRPr>
          </a:p>
        </p:txBody>
      </p:sp>
      <p:sp>
        <p:nvSpPr>
          <p:cNvPr id="34" name="Rectangle 33">
            <a:extLst>
              <a:ext uri="{FF2B5EF4-FFF2-40B4-BE49-F238E27FC236}">
                <a16:creationId xmlns:a16="http://schemas.microsoft.com/office/drawing/2014/main" id="{BFEF4CF1-D314-4C35-8ED4-5325C1EB74FB}"/>
              </a:ext>
            </a:extLst>
          </p:cNvPr>
          <p:cNvSpPr/>
          <p:nvPr/>
        </p:nvSpPr>
        <p:spPr>
          <a:xfrm>
            <a:off x="6311143" y="2996447"/>
            <a:ext cx="895000" cy="31120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4 TMAs</a:t>
            </a:r>
          </a:p>
        </p:txBody>
      </p:sp>
      <p:sp>
        <p:nvSpPr>
          <p:cNvPr id="35" name="Rectangle 34">
            <a:extLst>
              <a:ext uri="{FF2B5EF4-FFF2-40B4-BE49-F238E27FC236}">
                <a16:creationId xmlns:a16="http://schemas.microsoft.com/office/drawing/2014/main" id="{9625BB43-EC09-4EE1-9385-CB5B15C74038}"/>
              </a:ext>
            </a:extLst>
          </p:cNvPr>
          <p:cNvSpPr/>
          <p:nvPr/>
        </p:nvSpPr>
        <p:spPr>
          <a:xfrm>
            <a:off x="7322376" y="2996447"/>
            <a:ext cx="865279" cy="31120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EMA</a:t>
            </a:r>
          </a:p>
        </p:txBody>
      </p:sp>
      <p:sp>
        <p:nvSpPr>
          <p:cNvPr id="36" name="Rectangle 35">
            <a:extLst>
              <a:ext uri="{FF2B5EF4-FFF2-40B4-BE49-F238E27FC236}">
                <a16:creationId xmlns:a16="http://schemas.microsoft.com/office/drawing/2014/main" id="{D23C3277-2D80-4BC0-90BD-1C7362692572}"/>
              </a:ext>
            </a:extLst>
          </p:cNvPr>
          <p:cNvSpPr/>
          <p:nvPr/>
        </p:nvSpPr>
        <p:spPr>
          <a:xfrm>
            <a:off x="5017160" y="3818058"/>
            <a:ext cx="2788302" cy="36736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Materials: Hard copy and Online </a:t>
            </a:r>
          </a:p>
        </p:txBody>
      </p:sp>
      <p:sp>
        <p:nvSpPr>
          <p:cNvPr id="37" name="Rectangle 36">
            <a:extLst>
              <a:ext uri="{FF2B5EF4-FFF2-40B4-BE49-F238E27FC236}">
                <a16:creationId xmlns:a16="http://schemas.microsoft.com/office/drawing/2014/main" id="{14CC48D8-B8AE-4C91-984A-13678254345E}"/>
              </a:ext>
            </a:extLst>
          </p:cNvPr>
          <p:cNvSpPr/>
          <p:nvPr/>
        </p:nvSpPr>
        <p:spPr>
          <a:xfrm>
            <a:off x="5017160" y="4284975"/>
            <a:ext cx="2788302" cy="32717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Online support resources</a:t>
            </a:r>
          </a:p>
        </p:txBody>
      </p:sp>
      <p:sp>
        <p:nvSpPr>
          <p:cNvPr id="39" name="Rectangle 38">
            <a:extLst>
              <a:ext uri="{FF2B5EF4-FFF2-40B4-BE49-F238E27FC236}">
                <a16:creationId xmlns:a16="http://schemas.microsoft.com/office/drawing/2014/main" id="{E27F5DD6-2120-4E3B-9FDB-4AB04E678690}"/>
              </a:ext>
            </a:extLst>
          </p:cNvPr>
          <p:cNvSpPr/>
          <p:nvPr/>
        </p:nvSpPr>
        <p:spPr>
          <a:xfrm>
            <a:off x="1028689" y="2565755"/>
            <a:ext cx="1799788" cy="3271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6">
                    <a:lumMod val="75000"/>
                  </a:schemeClr>
                </a:solidFill>
              </a:rPr>
              <a:t>Pre-calculus level 1</a:t>
            </a:r>
          </a:p>
        </p:txBody>
      </p:sp>
    </p:spTree>
    <p:extLst>
      <p:ext uri="{BB962C8B-B14F-4D97-AF65-F5344CB8AC3E}">
        <p14:creationId xmlns:p14="http://schemas.microsoft.com/office/powerpoint/2010/main" val="2732858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1775316" y="3179701"/>
            <a:ext cx="5400000" cy="498598"/>
          </a:xfrm>
        </p:spPr>
        <p:txBody>
          <a:bodyPr/>
          <a:lstStyle/>
          <a:p>
            <a:r>
              <a:rPr lang="en-GB" dirty="0"/>
              <a:t>Our Challenge</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1775317" y="4186692"/>
            <a:ext cx="5400000" cy="1246495"/>
          </a:xfrm>
        </p:spPr>
        <p:txBody>
          <a:bodyPr/>
          <a:lstStyle/>
          <a:p>
            <a:endParaRPr lang="en-GB" dirty="0"/>
          </a:p>
          <a:p>
            <a:r>
              <a:rPr lang="en-GB" dirty="0"/>
              <a:t>Making maths more enjoyable, useful and relevant to all our students</a:t>
            </a:r>
          </a:p>
          <a:p>
            <a:endParaRPr lang="en-GB" dirty="0"/>
          </a:p>
          <a:p>
            <a:endParaRPr lang="en-GB" dirty="0"/>
          </a:p>
        </p:txBody>
      </p:sp>
    </p:spTree>
    <p:extLst>
      <p:ext uri="{BB962C8B-B14F-4D97-AF65-F5344CB8AC3E}">
        <p14:creationId xmlns:p14="http://schemas.microsoft.com/office/powerpoint/2010/main" val="3960613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188189"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Our Challenge</a:t>
            </a:r>
          </a:p>
        </p:txBody>
      </p:sp>
      <p:sp>
        <p:nvSpPr>
          <p:cNvPr id="2" name="TextBox 1">
            <a:extLst>
              <a:ext uri="{FF2B5EF4-FFF2-40B4-BE49-F238E27FC236}">
                <a16:creationId xmlns:a16="http://schemas.microsoft.com/office/drawing/2014/main" id="{95398957-7A63-4E4F-85B6-C2BFB0F33216}"/>
              </a:ext>
            </a:extLst>
          </p:cNvPr>
          <p:cNvSpPr txBox="1"/>
          <p:nvPr/>
        </p:nvSpPr>
        <p:spPr>
          <a:xfrm>
            <a:off x="763397" y="1276617"/>
            <a:ext cx="7575260" cy="4524315"/>
          </a:xfrm>
          <a:prstGeom prst="rect">
            <a:avLst/>
          </a:prstGeom>
          <a:noFill/>
        </p:spPr>
        <p:txBody>
          <a:bodyPr wrap="square" rtlCol="0">
            <a:spAutoFit/>
          </a:bodyPr>
          <a:lstStyle/>
          <a:p>
            <a:endParaRPr lang="en-GB" dirty="0"/>
          </a:p>
          <a:p>
            <a:pPr marL="285750" indent="-285750">
              <a:buFont typeface="Arial" panose="020B0604020202020204" pitchFamily="34" charset="0"/>
              <a:buChar char="•"/>
            </a:pPr>
            <a:r>
              <a:rPr lang="en-GB" dirty="0"/>
              <a:t>Designed to cover a broad range of mathematical topics</a:t>
            </a:r>
          </a:p>
          <a:p>
            <a:pPr marL="285750" indent="-285750">
              <a:buFont typeface="Arial" panose="020B0604020202020204" pitchFamily="34" charset="0"/>
              <a:buChar char="•"/>
            </a:pPr>
            <a:endParaRPr lang="en-GB" dirty="0"/>
          </a:p>
          <a:p>
            <a:pPr marL="742950" lvl="1" indent="-285750">
              <a:buFont typeface="Arial" panose="020B0604020202020204" pitchFamily="34" charset="0"/>
              <a:buChar char="•"/>
            </a:pPr>
            <a:r>
              <a:rPr lang="en-GB" dirty="0"/>
              <a:t>Basic arithmetic skills …… exponential functions</a:t>
            </a:r>
          </a:p>
          <a:p>
            <a:pPr marL="742950" lvl="1" indent="-285750">
              <a:buFont typeface="Arial" panose="020B0604020202020204" pitchFamily="34" charset="0"/>
              <a:buChar char="•"/>
            </a:pPr>
            <a:endParaRPr lang="en-GB" dirty="0"/>
          </a:p>
          <a:p>
            <a:pPr marL="742950" lvl="1"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Students come from diverse backgrounds</a:t>
            </a:r>
          </a:p>
          <a:p>
            <a:pPr marL="742950" lvl="1" indent="-285750">
              <a:buFont typeface="Arial" panose="020B0604020202020204" pitchFamily="34" charset="0"/>
              <a:buChar char="•"/>
            </a:pPr>
            <a:r>
              <a:rPr lang="en-GB" dirty="0"/>
              <a:t>Different agendas and baggage</a:t>
            </a:r>
          </a:p>
          <a:p>
            <a:pPr marL="285750" indent="-285750">
              <a:buFont typeface="Arial" panose="020B0604020202020204" pitchFamily="34" charset="0"/>
              <a:buChar char="•"/>
            </a:pPr>
            <a:endParaRPr lang="en-GB" dirty="0"/>
          </a:p>
          <a:p>
            <a:endParaRPr lang="en-GB" dirty="0"/>
          </a:p>
          <a:p>
            <a:r>
              <a:rPr lang="en-GB" dirty="0"/>
              <a:t>MU123 has consistently performed well from a retention and progression point of view since its inception.</a:t>
            </a:r>
          </a:p>
          <a:p>
            <a:pPr marL="742950" lvl="1"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algn="ctr"/>
            <a:r>
              <a:rPr lang="en-GB" dirty="0">
                <a:solidFill>
                  <a:srgbClr val="FF0000"/>
                </a:solidFill>
              </a:rPr>
              <a:t>What’s the problem?</a:t>
            </a:r>
          </a:p>
          <a:p>
            <a:endParaRPr lang="en-GB" dirty="0"/>
          </a:p>
        </p:txBody>
      </p:sp>
    </p:spTree>
    <p:extLst>
      <p:ext uri="{BB962C8B-B14F-4D97-AF65-F5344CB8AC3E}">
        <p14:creationId xmlns:p14="http://schemas.microsoft.com/office/powerpoint/2010/main" val="2171248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E8DE8A-0C5D-407A-95FD-808669977BB4}"/>
              </a:ext>
            </a:extLst>
          </p:cNvPr>
          <p:cNvSpPr/>
          <p:nvPr/>
        </p:nvSpPr>
        <p:spPr>
          <a:xfrm>
            <a:off x="3642160" y="326577"/>
            <a:ext cx="2188189" cy="3870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Our Challenge</a:t>
            </a:r>
          </a:p>
        </p:txBody>
      </p:sp>
      <p:sp>
        <p:nvSpPr>
          <p:cNvPr id="2" name="TextBox 1">
            <a:extLst>
              <a:ext uri="{FF2B5EF4-FFF2-40B4-BE49-F238E27FC236}">
                <a16:creationId xmlns:a16="http://schemas.microsoft.com/office/drawing/2014/main" id="{95398957-7A63-4E4F-85B6-C2BFB0F33216}"/>
              </a:ext>
            </a:extLst>
          </p:cNvPr>
          <p:cNvSpPr txBox="1"/>
          <p:nvPr/>
        </p:nvSpPr>
        <p:spPr>
          <a:xfrm>
            <a:off x="704674" y="899112"/>
            <a:ext cx="7860486" cy="4985980"/>
          </a:xfrm>
          <a:prstGeom prst="rect">
            <a:avLst/>
          </a:prstGeom>
          <a:noFill/>
        </p:spPr>
        <p:txBody>
          <a:bodyPr wrap="square" rtlCol="0">
            <a:spAutoFit/>
          </a:bodyPr>
          <a:lstStyle/>
          <a:p>
            <a:endParaRPr lang="en-GB" dirty="0"/>
          </a:p>
          <a:p>
            <a:r>
              <a:rPr lang="en-GB" dirty="0"/>
              <a:t>Create a learning environment that encourages students to engage in </a:t>
            </a:r>
            <a:r>
              <a:rPr lang="en-GB" dirty="0">
                <a:solidFill>
                  <a:srgbClr val="FF0000"/>
                </a:solidFill>
              </a:rPr>
              <a:t>more depth </a:t>
            </a:r>
            <a:r>
              <a:rPr lang="en-GB" dirty="0"/>
              <a:t>with the module by:</a:t>
            </a:r>
          </a:p>
          <a:p>
            <a:endParaRPr lang="en-GB" dirty="0"/>
          </a:p>
          <a:p>
            <a:pPr marL="742950" lvl="1" indent="-285750">
              <a:buFont typeface="Arial" panose="020B0604020202020204" pitchFamily="34" charset="0"/>
              <a:buChar char="•"/>
            </a:pPr>
            <a:r>
              <a:rPr lang="en-GB" dirty="0"/>
              <a:t>Promoting the relevance of Level-one study</a:t>
            </a:r>
          </a:p>
          <a:p>
            <a:pPr marL="742950" lvl="1" indent="-285750">
              <a:buFont typeface="Arial" panose="020B0604020202020204" pitchFamily="34" charset="0"/>
              <a:buChar char="•"/>
            </a:pPr>
            <a:endParaRPr lang="en-GB" dirty="0"/>
          </a:p>
          <a:p>
            <a:pPr marL="1200150" lvl="2" indent="-285750">
              <a:buFont typeface="Arial" panose="020B0604020202020204" pitchFamily="34" charset="0"/>
              <a:buChar char="•"/>
            </a:pPr>
            <a:r>
              <a:rPr lang="en-GB" dirty="0"/>
              <a:t>Discouraging “doing enough to pass”</a:t>
            </a:r>
          </a:p>
          <a:p>
            <a:pPr lvl="1"/>
            <a:endParaRPr lang="en-GB" dirty="0"/>
          </a:p>
          <a:p>
            <a:pPr marL="742950" lvl="1" indent="-285750">
              <a:buFont typeface="Arial" panose="020B0604020202020204" pitchFamily="34" charset="0"/>
              <a:buChar char="•"/>
            </a:pPr>
            <a:r>
              <a:rPr lang="en-GB" dirty="0"/>
              <a:t>Promoting the relevance of Mathematics for their discipline.</a:t>
            </a:r>
          </a:p>
          <a:p>
            <a:pPr marL="742950" lvl="1" indent="-285750">
              <a:buFont typeface="Arial" panose="020B0604020202020204" pitchFamily="34" charset="0"/>
              <a:buChar char="•"/>
            </a:pPr>
            <a:endParaRPr lang="en-GB" dirty="0"/>
          </a:p>
          <a:p>
            <a:pPr marL="1200150" lvl="2" indent="-285750">
              <a:buFont typeface="Arial" panose="020B0604020202020204" pitchFamily="34" charset="0"/>
              <a:buChar char="•"/>
            </a:pPr>
            <a:r>
              <a:rPr lang="en-GB" dirty="0"/>
              <a:t>Usefulness beyond ticking a box</a:t>
            </a:r>
          </a:p>
          <a:p>
            <a:pPr lvl="1"/>
            <a:endParaRPr lang="en-GB" dirty="0"/>
          </a:p>
          <a:p>
            <a:pPr marL="742950" lvl="1" indent="-285750">
              <a:buFont typeface="Arial" panose="020B0604020202020204" pitchFamily="34" charset="0"/>
              <a:buChar char="•"/>
            </a:pPr>
            <a:r>
              <a:rPr lang="en-GB" dirty="0"/>
              <a:t>Discouraging “a reliance on memory from past mathematical study” </a:t>
            </a:r>
          </a:p>
          <a:p>
            <a:endParaRPr lang="en-GB" dirty="0"/>
          </a:p>
          <a:p>
            <a:endParaRPr lang="en-GB" dirty="0"/>
          </a:p>
          <a:p>
            <a:r>
              <a:rPr lang="en-GB" dirty="0"/>
              <a:t>Forming habits of limited engagement with materials and an over reliance on past memories can inhibit the development of resilience. </a:t>
            </a:r>
            <a:r>
              <a:rPr lang="en-GB" sz="1200" dirty="0">
                <a:solidFill>
                  <a:srgbClr val="0070C0"/>
                </a:solidFill>
              </a:rPr>
              <a:t>(Hernandez, Martinez and Williams, 2013) </a:t>
            </a:r>
          </a:p>
        </p:txBody>
      </p:sp>
    </p:spTree>
    <p:extLst>
      <p:ext uri="{BB962C8B-B14F-4D97-AF65-F5344CB8AC3E}">
        <p14:creationId xmlns:p14="http://schemas.microsoft.com/office/powerpoint/2010/main" val="2121146604"/>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docProps/app.xml><?xml version="1.0" encoding="utf-8"?>
<Properties xmlns="http://schemas.openxmlformats.org/officeDocument/2006/extended-properties" xmlns:vt="http://schemas.openxmlformats.org/officeDocument/2006/docPropsVTypes">
  <Template>OU_STANDARD</Template>
  <TotalTime>436</TotalTime>
  <Words>1202</Words>
  <Application>Microsoft Office PowerPoint</Application>
  <PresentationFormat>On-screen Show (4:3)</PresentationFormat>
  <Paragraphs>233</Paragraphs>
  <Slides>25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25</vt:i4>
      </vt:variant>
    </vt:vector>
  </HeadingPairs>
  <TitlesOfParts>
    <vt:vector size="29" baseType="lpstr">
      <vt:lpstr>Arial</vt:lpstr>
      <vt:lpstr>OU Title</vt:lpstr>
      <vt:lpstr>OU Section</vt:lpstr>
      <vt:lpstr>OU Layouts</vt:lpstr>
      <vt:lpstr>Developing “use value mindsets” to enhance undergraduates’ perceptions of learning mathematics in a first-year service mathematics environment</vt:lpstr>
      <vt:lpstr>Agenda</vt:lpstr>
      <vt:lpstr>Service Mathematics</vt:lpstr>
      <vt:lpstr>PowerPoint Presentation</vt:lpstr>
      <vt:lpstr>Discovering Mathematics MU123</vt:lpstr>
      <vt:lpstr>PowerPoint Presentation</vt:lpstr>
      <vt:lpstr>Our Challenge</vt:lpstr>
      <vt:lpstr>PowerPoint Presentation</vt:lpstr>
      <vt:lpstr>PowerPoint Presentation</vt:lpstr>
      <vt:lpstr>Our Objective</vt:lpstr>
      <vt:lpstr>PowerPoint Presentation</vt:lpstr>
      <vt:lpstr>PowerPoint Presentation</vt:lpstr>
      <vt:lpstr>PowerPoint Presentation</vt:lpstr>
      <vt:lpstr>Our Methodology</vt:lpstr>
      <vt:lpstr>PowerPoint Presentation</vt:lpstr>
      <vt:lpstr>PowerPoint Presentation</vt:lpstr>
      <vt:lpstr>PowerPoint Presentation</vt:lpstr>
      <vt:lpstr>PowerPoint Presentation</vt:lpstr>
      <vt:lpstr>PowerPoint Presentation</vt:lpstr>
      <vt:lpstr>Where to now?</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dc:title>
  <dc:creator>Diane.Ford</dc:creator>
  <cp:lastModifiedBy>Diane.Ford</cp:lastModifiedBy>
  <cp:revision>72</cp:revision>
  <dcterms:created xsi:type="dcterms:W3CDTF">2020-04-06T14:15:50Z</dcterms:created>
  <dcterms:modified xsi:type="dcterms:W3CDTF">2020-04-27T18:39:09Z</dcterms:modified>
</cp:coreProperties>
</file>