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sldIdLst>
    <p:sldId id="272" r:id="rId4"/>
    <p:sldId id="283" r:id="rId5"/>
    <p:sldId id="273" r:id="rId6"/>
    <p:sldId id="274" r:id="rId7"/>
    <p:sldId id="275" r:id="rId8"/>
    <p:sldId id="276" r:id="rId9"/>
    <p:sldId id="278" r:id="rId10"/>
    <p:sldId id="281" r:id="rId11"/>
    <p:sldId id="280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Marie.Gallen" initials="A" lastIdx="1" clrIdx="0">
    <p:extLst>
      <p:ext uri="{19B8F6BF-5375-455C-9EA6-DF929625EA0E}">
        <p15:presenceInfo xmlns:p15="http://schemas.microsoft.com/office/powerpoint/2012/main" userId="S::ag48@open.ac.uk::66b5cab5-4a25-4600-988c-573924ed32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8F9EF-221D-48D4-8C06-7FC4C51EEE9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8780F9-F623-463E-83FC-03888B264972}">
      <dgm:prSet custT="1"/>
      <dgm:spPr/>
      <dgm:t>
        <a:bodyPr/>
        <a:lstStyle/>
        <a:p>
          <a:r>
            <a:rPr lang="en-GB" sz="1200" dirty="0"/>
            <a:t>Fusion CDT is the sole provider of nuclear fusion doctoral graduates over the past 7 years https://www.fusion-cdt.ac.uk/.</a:t>
          </a:r>
        </a:p>
      </dgm:t>
    </dgm:pt>
    <dgm:pt modelId="{D2DB0141-ABBA-4CF0-A156-2AB5CD2B1FCE}" type="parTrans" cxnId="{D3C5B045-AF09-4533-A9F6-8E54E8998812}">
      <dgm:prSet/>
      <dgm:spPr/>
      <dgm:t>
        <a:bodyPr/>
        <a:lstStyle/>
        <a:p>
          <a:endParaRPr lang="en-GB"/>
        </a:p>
      </dgm:t>
    </dgm:pt>
    <dgm:pt modelId="{C4D41A76-841D-4776-9A5E-2CC4783D5D04}" type="sibTrans" cxnId="{D3C5B045-AF09-4533-A9F6-8E54E8998812}">
      <dgm:prSet/>
      <dgm:spPr/>
      <dgm:t>
        <a:bodyPr/>
        <a:lstStyle/>
        <a:p>
          <a:endParaRPr lang="en-GB"/>
        </a:p>
      </dgm:t>
    </dgm:pt>
    <dgm:pt modelId="{5E410793-62F3-4E9B-AE26-9BE71E889302}">
      <dgm:prSet/>
      <dgm:spPr/>
      <dgm:t>
        <a:bodyPr/>
        <a:lstStyle/>
        <a:p>
          <a:r>
            <a:rPr lang="en-GB" dirty="0"/>
            <a:t>Only 18% of these are female, compared to the sector average of ~25%.</a:t>
          </a:r>
        </a:p>
      </dgm:t>
    </dgm:pt>
    <dgm:pt modelId="{0ADB04D2-1186-44E2-AD1E-8C5F8487F46C}" type="parTrans" cxnId="{2F594CB4-CF3A-4648-B621-8ED35928C0D5}">
      <dgm:prSet/>
      <dgm:spPr/>
      <dgm:t>
        <a:bodyPr/>
        <a:lstStyle/>
        <a:p>
          <a:endParaRPr lang="en-GB"/>
        </a:p>
      </dgm:t>
    </dgm:pt>
    <dgm:pt modelId="{0910992F-EEA5-4D6B-89B8-4FAB3602D923}" type="sibTrans" cxnId="{2F594CB4-CF3A-4648-B621-8ED35928C0D5}">
      <dgm:prSet/>
      <dgm:spPr/>
      <dgm:t>
        <a:bodyPr/>
        <a:lstStyle/>
        <a:p>
          <a:endParaRPr lang="en-GB"/>
        </a:p>
      </dgm:t>
    </dgm:pt>
    <dgm:pt modelId="{04D78671-D5FD-428A-8048-05747AAD6F7C}">
      <dgm:prSet/>
      <dgm:spPr/>
      <dgm:t>
        <a:bodyPr/>
        <a:lstStyle/>
        <a:p>
          <a:r>
            <a:rPr lang="en-GB" dirty="0"/>
            <a:t>The UK civil nuclear industry has adopted a target of 40% female participation by 2030.</a:t>
          </a:r>
        </a:p>
      </dgm:t>
    </dgm:pt>
    <dgm:pt modelId="{A2699011-B5EB-4C1F-B5C6-5B6BDB8F0515}" type="parTrans" cxnId="{2FDBAE49-CF4A-4FFE-805F-48D3701F80E4}">
      <dgm:prSet/>
      <dgm:spPr/>
      <dgm:t>
        <a:bodyPr/>
        <a:lstStyle/>
        <a:p>
          <a:endParaRPr lang="en-GB"/>
        </a:p>
      </dgm:t>
    </dgm:pt>
    <dgm:pt modelId="{69BCB5E8-93A3-4F4F-A4F5-EA0CA2DE7423}" type="sibTrans" cxnId="{2FDBAE49-CF4A-4FFE-805F-48D3701F80E4}">
      <dgm:prSet/>
      <dgm:spPr/>
      <dgm:t>
        <a:bodyPr/>
        <a:lstStyle/>
        <a:p>
          <a:endParaRPr lang="en-GB"/>
        </a:p>
      </dgm:t>
    </dgm:pt>
    <dgm:pt modelId="{57CA1188-10B8-42C4-87C7-53A05029D353}">
      <dgm:prSet/>
      <dgm:spPr/>
      <dgm:t>
        <a:bodyPr/>
        <a:lstStyle/>
        <a:p>
          <a:r>
            <a:rPr lang="en-GB" dirty="0"/>
            <a:t>This research project aims to understand why this is and what can be done to change it. </a:t>
          </a:r>
        </a:p>
      </dgm:t>
    </dgm:pt>
    <dgm:pt modelId="{326AC3A2-5900-4349-B174-52E519857565}" type="parTrans" cxnId="{E93A35F2-87D0-4FB3-B12A-841DEA45D69B}">
      <dgm:prSet/>
      <dgm:spPr/>
      <dgm:t>
        <a:bodyPr/>
        <a:lstStyle/>
        <a:p>
          <a:endParaRPr lang="en-GB"/>
        </a:p>
      </dgm:t>
    </dgm:pt>
    <dgm:pt modelId="{83988570-0034-4C48-A2E1-636C9DA494EF}" type="sibTrans" cxnId="{E93A35F2-87D0-4FB3-B12A-841DEA45D69B}">
      <dgm:prSet/>
      <dgm:spPr/>
      <dgm:t>
        <a:bodyPr/>
        <a:lstStyle/>
        <a:p>
          <a:endParaRPr lang="en-GB"/>
        </a:p>
      </dgm:t>
    </dgm:pt>
    <dgm:pt modelId="{BD2C1B8F-54BA-4877-86B3-69966D53709B}" type="pres">
      <dgm:prSet presAssocID="{EFE8F9EF-221D-48D4-8C06-7FC4C51EEE9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E1849A6-C37C-46FB-A017-0FC095892B16}" type="pres">
      <dgm:prSet presAssocID="{678780F9-F623-463E-83FC-03888B264972}" presName="horFlow" presStyleCnt="0"/>
      <dgm:spPr/>
    </dgm:pt>
    <dgm:pt modelId="{3FA5DA76-D0FA-41E5-A6F2-FE9FCBB8788F}" type="pres">
      <dgm:prSet presAssocID="{678780F9-F623-463E-83FC-03888B264972}" presName="bigChev" presStyleLbl="node1" presStyleIdx="0" presStyleCnt="4" custScaleX="104283" custScaleY="100913" custLinFactY="18840" custLinFactNeighborX="1306" custLinFactNeighborY="100000"/>
      <dgm:spPr/>
    </dgm:pt>
    <dgm:pt modelId="{0F91EFA2-6D90-4696-A6BB-E36B78EE9629}" type="pres">
      <dgm:prSet presAssocID="{678780F9-F623-463E-83FC-03888B264972}" presName="vSp" presStyleCnt="0"/>
      <dgm:spPr/>
    </dgm:pt>
    <dgm:pt modelId="{7AD78806-DFA7-411E-A82D-789F15D6C9F0}" type="pres">
      <dgm:prSet presAssocID="{5E410793-62F3-4E9B-AE26-9BE71E889302}" presName="horFlow" presStyleCnt="0"/>
      <dgm:spPr/>
    </dgm:pt>
    <dgm:pt modelId="{0FA616EF-2131-459F-AD71-D8F2D5385A06}" type="pres">
      <dgm:prSet presAssocID="{5E410793-62F3-4E9B-AE26-9BE71E889302}" presName="bigChev" presStyleLbl="node1" presStyleIdx="1" presStyleCnt="4" custLinFactY="18094" custLinFactNeighborX="1640" custLinFactNeighborY="100000"/>
      <dgm:spPr/>
    </dgm:pt>
    <dgm:pt modelId="{D15F4031-D978-4D81-A12D-CF231D962B4B}" type="pres">
      <dgm:prSet presAssocID="{5E410793-62F3-4E9B-AE26-9BE71E889302}" presName="vSp" presStyleCnt="0"/>
      <dgm:spPr/>
    </dgm:pt>
    <dgm:pt modelId="{FACB7CE0-2893-4109-9240-1D200CBA66CA}" type="pres">
      <dgm:prSet presAssocID="{04D78671-D5FD-428A-8048-05747AAD6F7C}" presName="horFlow" presStyleCnt="0"/>
      <dgm:spPr/>
    </dgm:pt>
    <dgm:pt modelId="{B0574971-D8B2-4EAD-B5F7-2BF18B5DD0D4}" type="pres">
      <dgm:prSet presAssocID="{04D78671-D5FD-428A-8048-05747AAD6F7C}" presName="bigChev" presStyleLbl="node1" presStyleIdx="2" presStyleCnt="4" custLinFactY="-100000" custLinFactNeighborX="2248" custLinFactNeighborY="-117417"/>
      <dgm:spPr/>
    </dgm:pt>
    <dgm:pt modelId="{52B10427-A604-4ECA-9F0C-570F7AA97CAC}" type="pres">
      <dgm:prSet presAssocID="{04D78671-D5FD-428A-8048-05747AAD6F7C}" presName="vSp" presStyleCnt="0"/>
      <dgm:spPr/>
    </dgm:pt>
    <dgm:pt modelId="{55C42F1A-9351-41B0-8A5D-95EA0991842E}" type="pres">
      <dgm:prSet presAssocID="{57CA1188-10B8-42C4-87C7-53A05029D353}" presName="horFlow" presStyleCnt="0"/>
      <dgm:spPr/>
    </dgm:pt>
    <dgm:pt modelId="{6E5336BF-E933-4572-829C-E32DAC818270}" type="pres">
      <dgm:prSet presAssocID="{57CA1188-10B8-42C4-87C7-53A05029D353}" presName="bigChev" presStyleLbl="node1" presStyleIdx="3" presStyleCnt="4"/>
      <dgm:spPr/>
    </dgm:pt>
  </dgm:ptLst>
  <dgm:cxnLst>
    <dgm:cxn modelId="{7C2BE62F-0F3A-479F-A254-8AE42165521A}" type="presOf" srcId="{678780F9-F623-463E-83FC-03888B264972}" destId="{3FA5DA76-D0FA-41E5-A6F2-FE9FCBB8788F}" srcOrd="0" destOrd="0" presId="urn:microsoft.com/office/officeart/2005/8/layout/lProcess3"/>
    <dgm:cxn modelId="{D3C5B045-AF09-4533-A9F6-8E54E8998812}" srcId="{EFE8F9EF-221D-48D4-8C06-7FC4C51EEE98}" destId="{678780F9-F623-463E-83FC-03888B264972}" srcOrd="0" destOrd="0" parTransId="{D2DB0141-ABBA-4CF0-A156-2AB5CD2B1FCE}" sibTransId="{C4D41A76-841D-4776-9A5E-2CC4783D5D04}"/>
    <dgm:cxn modelId="{2FDBAE49-CF4A-4FFE-805F-48D3701F80E4}" srcId="{EFE8F9EF-221D-48D4-8C06-7FC4C51EEE98}" destId="{04D78671-D5FD-428A-8048-05747AAD6F7C}" srcOrd="2" destOrd="0" parTransId="{A2699011-B5EB-4C1F-B5C6-5B6BDB8F0515}" sibTransId="{69BCB5E8-93A3-4F4F-A4F5-EA0CA2DE7423}"/>
    <dgm:cxn modelId="{AD431751-A281-4A03-960E-CB2646B9E332}" type="presOf" srcId="{5E410793-62F3-4E9B-AE26-9BE71E889302}" destId="{0FA616EF-2131-459F-AD71-D8F2D5385A06}" srcOrd="0" destOrd="0" presId="urn:microsoft.com/office/officeart/2005/8/layout/lProcess3"/>
    <dgm:cxn modelId="{BE462A79-6FAA-41E8-8EA6-4A17BF140AF9}" type="presOf" srcId="{EFE8F9EF-221D-48D4-8C06-7FC4C51EEE98}" destId="{BD2C1B8F-54BA-4877-86B3-69966D53709B}" srcOrd="0" destOrd="0" presId="urn:microsoft.com/office/officeart/2005/8/layout/lProcess3"/>
    <dgm:cxn modelId="{5144C298-9C49-4362-9656-B711F73D72EF}" type="presOf" srcId="{04D78671-D5FD-428A-8048-05747AAD6F7C}" destId="{B0574971-D8B2-4EAD-B5F7-2BF18B5DD0D4}" srcOrd="0" destOrd="0" presId="urn:microsoft.com/office/officeart/2005/8/layout/lProcess3"/>
    <dgm:cxn modelId="{2F594CB4-CF3A-4648-B621-8ED35928C0D5}" srcId="{EFE8F9EF-221D-48D4-8C06-7FC4C51EEE98}" destId="{5E410793-62F3-4E9B-AE26-9BE71E889302}" srcOrd="1" destOrd="0" parTransId="{0ADB04D2-1186-44E2-AD1E-8C5F8487F46C}" sibTransId="{0910992F-EEA5-4D6B-89B8-4FAB3602D923}"/>
    <dgm:cxn modelId="{11A7BFE7-962B-4534-8BC5-DED286CD24E2}" type="presOf" srcId="{57CA1188-10B8-42C4-87C7-53A05029D353}" destId="{6E5336BF-E933-4572-829C-E32DAC818270}" srcOrd="0" destOrd="0" presId="urn:microsoft.com/office/officeart/2005/8/layout/lProcess3"/>
    <dgm:cxn modelId="{E93A35F2-87D0-4FB3-B12A-841DEA45D69B}" srcId="{EFE8F9EF-221D-48D4-8C06-7FC4C51EEE98}" destId="{57CA1188-10B8-42C4-87C7-53A05029D353}" srcOrd="3" destOrd="0" parTransId="{326AC3A2-5900-4349-B174-52E519857565}" sibTransId="{83988570-0034-4C48-A2E1-636C9DA494EF}"/>
    <dgm:cxn modelId="{2774554A-19B9-45F7-B1FA-088FC4BD768B}" type="presParOf" srcId="{BD2C1B8F-54BA-4877-86B3-69966D53709B}" destId="{0E1849A6-C37C-46FB-A017-0FC095892B16}" srcOrd="0" destOrd="0" presId="urn:microsoft.com/office/officeart/2005/8/layout/lProcess3"/>
    <dgm:cxn modelId="{6640346D-697F-48B5-99E0-63A6B990BE03}" type="presParOf" srcId="{0E1849A6-C37C-46FB-A017-0FC095892B16}" destId="{3FA5DA76-D0FA-41E5-A6F2-FE9FCBB8788F}" srcOrd="0" destOrd="0" presId="urn:microsoft.com/office/officeart/2005/8/layout/lProcess3"/>
    <dgm:cxn modelId="{F6748AFB-4B7A-4FDA-8ED1-7975FE376697}" type="presParOf" srcId="{BD2C1B8F-54BA-4877-86B3-69966D53709B}" destId="{0F91EFA2-6D90-4696-A6BB-E36B78EE9629}" srcOrd="1" destOrd="0" presId="urn:microsoft.com/office/officeart/2005/8/layout/lProcess3"/>
    <dgm:cxn modelId="{A3CBE236-62A4-4554-BFC7-8E36FEFE7087}" type="presParOf" srcId="{BD2C1B8F-54BA-4877-86B3-69966D53709B}" destId="{7AD78806-DFA7-411E-A82D-789F15D6C9F0}" srcOrd="2" destOrd="0" presId="urn:microsoft.com/office/officeart/2005/8/layout/lProcess3"/>
    <dgm:cxn modelId="{D3545411-EFEA-47D2-8325-49546A65D5A3}" type="presParOf" srcId="{7AD78806-DFA7-411E-A82D-789F15D6C9F0}" destId="{0FA616EF-2131-459F-AD71-D8F2D5385A06}" srcOrd="0" destOrd="0" presId="urn:microsoft.com/office/officeart/2005/8/layout/lProcess3"/>
    <dgm:cxn modelId="{C875947E-3AE4-4380-B67D-5A1EAA59B6C8}" type="presParOf" srcId="{BD2C1B8F-54BA-4877-86B3-69966D53709B}" destId="{D15F4031-D978-4D81-A12D-CF231D962B4B}" srcOrd="3" destOrd="0" presId="urn:microsoft.com/office/officeart/2005/8/layout/lProcess3"/>
    <dgm:cxn modelId="{4E5F0204-B23C-4FD2-9C0B-7A275C3093E5}" type="presParOf" srcId="{BD2C1B8F-54BA-4877-86B3-69966D53709B}" destId="{FACB7CE0-2893-4109-9240-1D200CBA66CA}" srcOrd="4" destOrd="0" presId="urn:microsoft.com/office/officeart/2005/8/layout/lProcess3"/>
    <dgm:cxn modelId="{4BC10D79-AFA1-44E9-BF8C-99449936A4C8}" type="presParOf" srcId="{FACB7CE0-2893-4109-9240-1D200CBA66CA}" destId="{B0574971-D8B2-4EAD-B5F7-2BF18B5DD0D4}" srcOrd="0" destOrd="0" presId="urn:microsoft.com/office/officeart/2005/8/layout/lProcess3"/>
    <dgm:cxn modelId="{CA324BED-F9D8-4AD7-9868-61F1D889FFB3}" type="presParOf" srcId="{BD2C1B8F-54BA-4877-86B3-69966D53709B}" destId="{52B10427-A604-4ECA-9F0C-570F7AA97CAC}" srcOrd="5" destOrd="0" presId="urn:microsoft.com/office/officeart/2005/8/layout/lProcess3"/>
    <dgm:cxn modelId="{ECC22937-A936-464B-9319-E4DF54226BEC}" type="presParOf" srcId="{BD2C1B8F-54BA-4877-86B3-69966D53709B}" destId="{55C42F1A-9351-41B0-8A5D-95EA0991842E}" srcOrd="6" destOrd="0" presId="urn:microsoft.com/office/officeart/2005/8/layout/lProcess3"/>
    <dgm:cxn modelId="{234DB573-C17E-485C-83F6-CFDBACFB6348}" type="presParOf" srcId="{55C42F1A-9351-41B0-8A5D-95EA0991842E}" destId="{6E5336BF-E933-4572-829C-E32DAC81827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09267-AC5A-44AB-8D5E-6055AD2B040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37B0C5-E768-4276-9170-CF42C417D703}">
      <dgm:prSet/>
      <dgm:spPr/>
      <dgm:t>
        <a:bodyPr/>
        <a:lstStyle/>
        <a:p>
          <a:endParaRPr lang="en-GB"/>
        </a:p>
      </dgm:t>
    </dgm:pt>
    <dgm:pt modelId="{A3D28879-882F-4281-B1FF-2D0A5D739971}" type="parTrans" cxnId="{FCDDFCB5-2AE1-4498-866A-10AA1F2F1667}">
      <dgm:prSet/>
      <dgm:spPr/>
      <dgm:t>
        <a:bodyPr/>
        <a:lstStyle/>
        <a:p>
          <a:endParaRPr lang="en-GB"/>
        </a:p>
      </dgm:t>
    </dgm:pt>
    <dgm:pt modelId="{CF616F98-6F20-4B4E-BCCC-B997F7D77531}" type="sibTrans" cxnId="{FCDDFCB5-2AE1-4498-866A-10AA1F2F1667}">
      <dgm:prSet/>
      <dgm:spPr/>
      <dgm:t>
        <a:bodyPr/>
        <a:lstStyle/>
        <a:p>
          <a:endParaRPr lang="en-GB"/>
        </a:p>
      </dgm:t>
    </dgm:pt>
    <dgm:pt modelId="{18482378-A25C-4A08-9C33-25E971BF3693}">
      <dgm:prSet/>
      <dgm:spPr/>
      <dgm:t>
        <a:bodyPr/>
        <a:lstStyle/>
        <a:p>
          <a:r>
            <a:rPr lang="en-GB" b="1" i="1" dirty="0"/>
            <a:t>Project Aim: </a:t>
          </a:r>
          <a:r>
            <a:rPr lang="en-GB" i="1" dirty="0"/>
            <a:t>to conduct a scoping study into why fewer female graduates choose fusion PhDs than other similar subjects. </a:t>
          </a:r>
          <a:endParaRPr lang="en-GB" dirty="0"/>
        </a:p>
      </dgm:t>
    </dgm:pt>
    <dgm:pt modelId="{7B2E03D4-F17D-4E75-A72D-00D0CA70B610}" type="parTrans" cxnId="{CE73505C-1B73-4133-91A5-1B63137B28FE}">
      <dgm:prSet/>
      <dgm:spPr/>
      <dgm:t>
        <a:bodyPr/>
        <a:lstStyle/>
        <a:p>
          <a:endParaRPr lang="en-GB"/>
        </a:p>
      </dgm:t>
    </dgm:pt>
    <dgm:pt modelId="{C340B29A-14F3-47BC-A417-00793AED4D34}" type="sibTrans" cxnId="{CE73505C-1B73-4133-91A5-1B63137B28FE}">
      <dgm:prSet/>
      <dgm:spPr/>
      <dgm:t>
        <a:bodyPr/>
        <a:lstStyle/>
        <a:p>
          <a:endParaRPr lang="en-GB"/>
        </a:p>
      </dgm:t>
    </dgm:pt>
    <dgm:pt modelId="{6467F571-FFFD-4443-8DA1-1C4C5AA6BE91}">
      <dgm:prSet/>
      <dgm:spPr/>
      <dgm:t>
        <a:bodyPr/>
        <a:lstStyle/>
        <a:p>
          <a:r>
            <a:rPr lang="en-GB" dirty="0"/>
            <a:t>We started by conducting survey into motivations and decision-making processes that resulted in 21 female students’ decisions to undertake a nuclear fusion Ph.D.</a:t>
          </a:r>
        </a:p>
      </dgm:t>
    </dgm:pt>
    <dgm:pt modelId="{65AF995A-41CD-43D2-9520-3CC965CB9AE2}" type="parTrans" cxnId="{30AE75A6-9C6B-4293-BD67-97D3141464FB}">
      <dgm:prSet/>
      <dgm:spPr/>
      <dgm:t>
        <a:bodyPr/>
        <a:lstStyle/>
        <a:p>
          <a:endParaRPr lang="en-GB"/>
        </a:p>
      </dgm:t>
    </dgm:pt>
    <dgm:pt modelId="{F3CDEE97-79A4-4156-BCAD-C116362029DC}" type="sibTrans" cxnId="{30AE75A6-9C6B-4293-BD67-97D3141464FB}">
      <dgm:prSet/>
      <dgm:spPr/>
      <dgm:t>
        <a:bodyPr/>
        <a:lstStyle/>
        <a:p>
          <a:endParaRPr lang="en-GB"/>
        </a:p>
      </dgm:t>
    </dgm:pt>
    <dgm:pt modelId="{FA59E710-ADFA-4E4E-BF3C-C6D01D27871F}">
      <dgm:prSet/>
      <dgm:spPr/>
      <dgm:t>
        <a:bodyPr/>
        <a:lstStyle/>
        <a:p>
          <a:r>
            <a:rPr lang="en-GB" b="1" dirty="0"/>
            <a:t>Objective</a:t>
          </a:r>
          <a:r>
            <a:rPr lang="en-GB" dirty="0"/>
            <a:t>: information that can be used to better inform recruitment strategies for the CDTs</a:t>
          </a:r>
        </a:p>
      </dgm:t>
    </dgm:pt>
    <dgm:pt modelId="{CA8E2B78-30E7-4B9D-9214-F60F54031107}" type="parTrans" cxnId="{4654DE9D-1E71-423D-8CCB-4A27A70B37DD}">
      <dgm:prSet/>
      <dgm:spPr/>
      <dgm:t>
        <a:bodyPr/>
        <a:lstStyle/>
        <a:p>
          <a:endParaRPr lang="en-GB"/>
        </a:p>
      </dgm:t>
    </dgm:pt>
    <dgm:pt modelId="{0C6F0647-7473-4BD1-AB58-8770D5526D56}" type="sibTrans" cxnId="{4654DE9D-1E71-423D-8CCB-4A27A70B37DD}">
      <dgm:prSet/>
      <dgm:spPr/>
      <dgm:t>
        <a:bodyPr/>
        <a:lstStyle/>
        <a:p>
          <a:endParaRPr lang="en-GB"/>
        </a:p>
      </dgm:t>
    </dgm:pt>
    <dgm:pt modelId="{B3769317-C5AC-49BB-8F9A-7B490BD6353C}">
      <dgm:prSet/>
      <dgm:spPr/>
      <dgm:t>
        <a:bodyPr/>
        <a:lstStyle/>
        <a:p>
          <a:r>
            <a:rPr lang="en-GB" b="1" dirty="0"/>
            <a:t>Overall goal</a:t>
          </a:r>
          <a:r>
            <a:rPr lang="en-GB" dirty="0"/>
            <a:t>: to use the results of this small-scale, short-term study to provide the basis for externally-funded research into choices of women in physical/engineering sciences </a:t>
          </a:r>
        </a:p>
      </dgm:t>
    </dgm:pt>
    <dgm:pt modelId="{0AC4B9FD-CCB2-49C7-A651-A50A8305EA3B}" type="parTrans" cxnId="{A58C4B1C-65D8-4371-816F-C49B851C653A}">
      <dgm:prSet/>
      <dgm:spPr/>
      <dgm:t>
        <a:bodyPr/>
        <a:lstStyle/>
        <a:p>
          <a:endParaRPr lang="en-GB"/>
        </a:p>
      </dgm:t>
    </dgm:pt>
    <dgm:pt modelId="{D316514A-0D96-46DC-AA4D-3611CB9ECBE2}" type="sibTrans" cxnId="{A58C4B1C-65D8-4371-816F-C49B851C653A}">
      <dgm:prSet/>
      <dgm:spPr/>
      <dgm:t>
        <a:bodyPr/>
        <a:lstStyle/>
        <a:p>
          <a:endParaRPr lang="en-GB"/>
        </a:p>
      </dgm:t>
    </dgm:pt>
    <dgm:pt modelId="{3B8D47FE-E650-4EC3-9677-A7D571E3EA3D}" type="pres">
      <dgm:prSet presAssocID="{A2F09267-AC5A-44AB-8D5E-6055AD2B040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A376C55-B4CB-450D-BCF7-692CCF423C8A}" type="pres">
      <dgm:prSet presAssocID="{DD37B0C5-E768-4276-9170-CF42C417D703}" presName="circle1" presStyleLbl="node1" presStyleIdx="0" presStyleCnt="5"/>
      <dgm:spPr/>
    </dgm:pt>
    <dgm:pt modelId="{982C311C-9AF3-425F-912F-1C3AA26AED64}" type="pres">
      <dgm:prSet presAssocID="{DD37B0C5-E768-4276-9170-CF42C417D703}" presName="space" presStyleCnt="0"/>
      <dgm:spPr/>
    </dgm:pt>
    <dgm:pt modelId="{36BB2A88-EA0C-406E-AA7C-B3E126F1BBC1}" type="pres">
      <dgm:prSet presAssocID="{DD37B0C5-E768-4276-9170-CF42C417D703}" presName="rect1" presStyleLbl="alignAcc1" presStyleIdx="0" presStyleCnt="5"/>
      <dgm:spPr/>
    </dgm:pt>
    <dgm:pt modelId="{2A478C8C-4ABE-45D1-AFAD-C6C613C8AEC8}" type="pres">
      <dgm:prSet presAssocID="{18482378-A25C-4A08-9C33-25E971BF3693}" presName="vertSpace2" presStyleLbl="node1" presStyleIdx="0" presStyleCnt="5"/>
      <dgm:spPr/>
    </dgm:pt>
    <dgm:pt modelId="{F788C6CA-1091-4A5D-82D3-B2014BEAE83D}" type="pres">
      <dgm:prSet presAssocID="{18482378-A25C-4A08-9C33-25E971BF3693}" presName="circle2" presStyleLbl="node1" presStyleIdx="1" presStyleCnt="5"/>
      <dgm:spPr/>
    </dgm:pt>
    <dgm:pt modelId="{3C24D42B-C12A-44FA-AA13-7AE4EF8DC460}" type="pres">
      <dgm:prSet presAssocID="{18482378-A25C-4A08-9C33-25E971BF3693}" presName="rect2" presStyleLbl="alignAcc1" presStyleIdx="1" presStyleCnt="5"/>
      <dgm:spPr/>
    </dgm:pt>
    <dgm:pt modelId="{9DDD61ED-AFFB-4C4D-B755-24A3BE939130}" type="pres">
      <dgm:prSet presAssocID="{6467F571-FFFD-4443-8DA1-1C4C5AA6BE91}" presName="vertSpace3" presStyleLbl="node1" presStyleIdx="1" presStyleCnt="5"/>
      <dgm:spPr/>
    </dgm:pt>
    <dgm:pt modelId="{C5BE014E-6038-4015-8652-2F8008C9A0D4}" type="pres">
      <dgm:prSet presAssocID="{6467F571-FFFD-4443-8DA1-1C4C5AA6BE91}" presName="circle3" presStyleLbl="node1" presStyleIdx="2" presStyleCnt="5"/>
      <dgm:spPr/>
    </dgm:pt>
    <dgm:pt modelId="{F330522F-1704-4EE5-A106-0A482B3A9271}" type="pres">
      <dgm:prSet presAssocID="{6467F571-FFFD-4443-8DA1-1C4C5AA6BE91}" presName="rect3" presStyleLbl="alignAcc1" presStyleIdx="2" presStyleCnt="5"/>
      <dgm:spPr/>
    </dgm:pt>
    <dgm:pt modelId="{61A189EE-1935-47E6-984A-1FF34DA8EEC3}" type="pres">
      <dgm:prSet presAssocID="{FA59E710-ADFA-4E4E-BF3C-C6D01D27871F}" presName="vertSpace4" presStyleLbl="node1" presStyleIdx="2" presStyleCnt="5"/>
      <dgm:spPr/>
    </dgm:pt>
    <dgm:pt modelId="{D5FB65DA-1EB6-4C52-93E4-DCD76901610E}" type="pres">
      <dgm:prSet presAssocID="{FA59E710-ADFA-4E4E-BF3C-C6D01D27871F}" presName="circle4" presStyleLbl="node1" presStyleIdx="3" presStyleCnt="5"/>
      <dgm:spPr/>
    </dgm:pt>
    <dgm:pt modelId="{D421D032-A1A2-4A05-8A0A-CFBE4B787D36}" type="pres">
      <dgm:prSet presAssocID="{FA59E710-ADFA-4E4E-BF3C-C6D01D27871F}" presName="rect4" presStyleLbl="alignAcc1" presStyleIdx="3" presStyleCnt="5"/>
      <dgm:spPr/>
    </dgm:pt>
    <dgm:pt modelId="{B7D7B807-5F54-4F79-8A1C-04CEBB5A0211}" type="pres">
      <dgm:prSet presAssocID="{B3769317-C5AC-49BB-8F9A-7B490BD6353C}" presName="vertSpace5" presStyleLbl="node1" presStyleIdx="3" presStyleCnt="5"/>
      <dgm:spPr/>
    </dgm:pt>
    <dgm:pt modelId="{32E7B99B-C05B-49EC-9B55-99F003530485}" type="pres">
      <dgm:prSet presAssocID="{B3769317-C5AC-49BB-8F9A-7B490BD6353C}" presName="circle5" presStyleLbl="node1" presStyleIdx="4" presStyleCnt="5"/>
      <dgm:spPr/>
    </dgm:pt>
    <dgm:pt modelId="{A3ED3923-A131-4DF7-8067-C585F173F368}" type="pres">
      <dgm:prSet presAssocID="{B3769317-C5AC-49BB-8F9A-7B490BD6353C}" presName="rect5" presStyleLbl="alignAcc1" presStyleIdx="4" presStyleCnt="5"/>
      <dgm:spPr/>
    </dgm:pt>
    <dgm:pt modelId="{873CCDD5-07F7-4B94-9BAB-E4A752BBC5E6}" type="pres">
      <dgm:prSet presAssocID="{DD37B0C5-E768-4276-9170-CF42C417D703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7C7A0572-4DB1-4755-81FC-52312BC55334}" type="pres">
      <dgm:prSet presAssocID="{18482378-A25C-4A08-9C33-25E971BF3693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CECF77FA-49E0-4620-9B54-B4656534F77F}" type="pres">
      <dgm:prSet presAssocID="{6467F571-FFFD-4443-8DA1-1C4C5AA6BE91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1C9A39B-FE6F-4EDC-918E-EE2A3FB4B400}" type="pres">
      <dgm:prSet presAssocID="{FA59E710-ADFA-4E4E-BF3C-C6D01D27871F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1BF31AE8-9362-48C5-A429-093D0BF1EDDB}" type="pres">
      <dgm:prSet presAssocID="{B3769317-C5AC-49BB-8F9A-7B490BD6353C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51063D07-6662-48A9-A718-56097591F508}" type="presOf" srcId="{18482378-A25C-4A08-9C33-25E971BF3693}" destId="{7C7A0572-4DB1-4755-81FC-52312BC55334}" srcOrd="1" destOrd="0" presId="urn:microsoft.com/office/officeart/2005/8/layout/target3"/>
    <dgm:cxn modelId="{29C72C15-CFE6-48A1-81A5-0AE1BEACE6B8}" type="presOf" srcId="{6467F571-FFFD-4443-8DA1-1C4C5AA6BE91}" destId="{F330522F-1704-4EE5-A106-0A482B3A9271}" srcOrd="0" destOrd="0" presId="urn:microsoft.com/office/officeart/2005/8/layout/target3"/>
    <dgm:cxn modelId="{094ABB18-D3D1-4958-9ADC-B127B65C72BB}" type="presOf" srcId="{FA59E710-ADFA-4E4E-BF3C-C6D01D27871F}" destId="{D421D032-A1A2-4A05-8A0A-CFBE4B787D36}" srcOrd="0" destOrd="0" presId="urn:microsoft.com/office/officeart/2005/8/layout/target3"/>
    <dgm:cxn modelId="{A58C4B1C-65D8-4371-816F-C49B851C653A}" srcId="{A2F09267-AC5A-44AB-8D5E-6055AD2B0408}" destId="{B3769317-C5AC-49BB-8F9A-7B490BD6353C}" srcOrd="4" destOrd="0" parTransId="{0AC4B9FD-CCB2-49C7-A651-A50A8305EA3B}" sibTransId="{D316514A-0D96-46DC-AA4D-3611CB9ECBE2}"/>
    <dgm:cxn modelId="{195B6D1F-1615-4DB2-A7F6-6FFF4C17901F}" type="presOf" srcId="{DD37B0C5-E768-4276-9170-CF42C417D703}" destId="{36BB2A88-EA0C-406E-AA7C-B3E126F1BBC1}" srcOrd="0" destOrd="0" presId="urn:microsoft.com/office/officeart/2005/8/layout/target3"/>
    <dgm:cxn modelId="{3A1FCB28-19D1-4DD0-A8F8-E572EC92655E}" type="presOf" srcId="{A2F09267-AC5A-44AB-8D5E-6055AD2B0408}" destId="{3B8D47FE-E650-4EC3-9677-A7D571E3EA3D}" srcOrd="0" destOrd="0" presId="urn:microsoft.com/office/officeart/2005/8/layout/target3"/>
    <dgm:cxn modelId="{CE73505C-1B73-4133-91A5-1B63137B28FE}" srcId="{A2F09267-AC5A-44AB-8D5E-6055AD2B0408}" destId="{18482378-A25C-4A08-9C33-25E971BF3693}" srcOrd="1" destOrd="0" parTransId="{7B2E03D4-F17D-4E75-A72D-00D0CA70B610}" sibTransId="{C340B29A-14F3-47BC-A417-00793AED4D34}"/>
    <dgm:cxn modelId="{40D8FE5D-F0B9-42F1-9239-8DDA3FB53458}" type="presOf" srcId="{B3769317-C5AC-49BB-8F9A-7B490BD6353C}" destId="{1BF31AE8-9362-48C5-A429-093D0BF1EDDB}" srcOrd="1" destOrd="0" presId="urn:microsoft.com/office/officeart/2005/8/layout/target3"/>
    <dgm:cxn modelId="{CBAECB61-B599-401A-ADF2-20C3885EE66C}" type="presOf" srcId="{DD37B0C5-E768-4276-9170-CF42C417D703}" destId="{873CCDD5-07F7-4B94-9BAB-E4A752BBC5E6}" srcOrd="1" destOrd="0" presId="urn:microsoft.com/office/officeart/2005/8/layout/target3"/>
    <dgm:cxn modelId="{B027DB56-3866-4124-8589-C3D5073F4752}" type="presOf" srcId="{FA59E710-ADFA-4E4E-BF3C-C6D01D27871F}" destId="{81C9A39B-FE6F-4EDC-918E-EE2A3FB4B400}" srcOrd="1" destOrd="0" presId="urn:microsoft.com/office/officeart/2005/8/layout/target3"/>
    <dgm:cxn modelId="{4654DE9D-1E71-423D-8CCB-4A27A70B37DD}" srcId="{A2F09267-AC5A-44AB-8D5E-6055AD2B0408}" destId="{FA59E710-ADFA-4E4E-BF3C-C6D01D27871F}" srcOrd="3" destOrd="0" parTransId="{CA8E2B78-30E7-4B9D-9214-F60F54031107}" sibTransId="{0C6F0647-7473-4BD1-AB58-8770D5526D56}"/>
    <dgm:cxn modelId="{30AE75A6-9C6B-4293-BD67-97D3141464FB}" srcId="{A2F09267-AC5A-44AB-8D5E-6055AD2B0408}" destId="{6467F571-FFFD-4443-8DA1-1C4C5AA6BE91}" srcOrd="2" destOrd="0" parTransId="{65AF995A-41CD-43D2-9520-3CC965CB9AE2}" sibTransId="{F3CDEE97-79A4-4156-BCAD-C116362029DC}"/>
    <dgm:cxn modelId="{FCDDFCB5-2AE1-4498-866A-10AA1F2F1667}" srcId="{A2F09267-AC5A-44AB-8D5E-6055AD2B0408}" destId="{DD37B0C5-E768-4276-9170-CF42C417D703}" srcOrd="0" destOrd="0" parTransId="{A3D28879-882F-4281-B1FF-2D0A5D739971}" sibTransId="{CF616F98-6F20-4B4E-BCCC-B997F7D77531}"/>
    <dgm:cxn modelId="{22143FC1-64DC-433A-87E3-900E905092A7}" type="presOf" srcId="{B3769317-C5AC-49BB-8F9A-7B490BD6353C}" destId="{A3ED3923-A131-4DF7-8067-C585F173F368}" srcOrd="0" destOrd="0" presId="urn:microsoft.com/office/officeart/2005/8/layout/target3"/>
    <dgm:cxn modelId="{9D6155DC-E889-4D88-9404-62761AC10B08}" type="presOf" srcId="{18482378-A25C-4A08-9C33-25E971BF3693}" destId="{3C24D42B-C12A-44FA-AA13-7AE4EF8DC460}" srcOrd="0" destOrd="0" presId="urn:microsoft.com/office/officeart/2005/8/layout/target3"/>
    <dgm:cxn modelId="{C304ECE6-E610-49A9-A638-D04E340270EF}" type="presOf" srcId="{6467F571-FFFD-4443-8DA1-1C4C5AA6BE91}" destId="{CECF77FA-49E0-4620-9B54-B4656534F77F}" srcOrd="1" destOrd="0" presId="urn:microsoft.com/office/officeart/2005/8/layout/target3"/>
    <dgm:cxn modelId="{58E2FDF9-A6CA-419B-91B8-22A00467E249}" type="presParOf" srcId="{3B8D47FE-E650-4EC3-9677-A7D571E3EA3D}" destId="{3A376C55-B4CB-450D-BCF7-692CCF423C8A}" srcOrd="0" destOrd="0" presId="urn:microsoft.com/office/officeart/2005/8/layout/target3"/>
    <dgm:cxn modelId="{140A95E1-126B-4289-983E-E54FD14DC5E5}" type="presParOf" srcId="{3B8D47FE-E650-4EC3-9677-A7D571E3EA3D}" destId="{982C311C-9AF3-425F-912F-1C3AA26AED64}" srcOrd="1" destOrd="0" presId="urn:microsoft.com/office/officeart/2005/8/layout/target3"/>
    <dgm:cxn modelId="{98977C83-2E45-4B79-A005-B9CB7E4E1A52}" type="presParOf" srcId="{3B8D47FE-E650-4EC3-9677-A7D571E3EA3D}" destId="{36BB2A88-EA0C-406E-AA7C-B3E126F1BBC1}" srcOrd="2" destOrd="0" presId="urn:microsoft.com/office/officeart/2005/8/layout/target3"/>
    <dgm:cxn modelId="{17C40584-BF61-4579-8094-AB67726B59A0}" type="presParOf" srcId="{3B8D47FE-E650-4EC3-9677-A7D571E3EA3D}" destId="{2A478C8C-4ABE-45D1-AFAD-C6C613C8AEC8}" srcOrd="3" destOrd="0" presId="urn:microsoft.com/office/officeart/2005/8/layout/target3"/>
    <dgm:cxn modelId="{BDD5F7FF-8EA8-40AC-81E0-7E73C5D80928}" type="presParOf" srcId="{3B8D47FE-E650-4EC3-9677-A7D571E3EA3D}" destId="{F788C6CA-1091-4A5D-82D3-B2014BEAE83D}" srcOrd="4" destOrd="0" presId="urn:microsoft.com/office/officeart/2005/8/layout/target3"/>
    <dgm:cxn modelId="{F989D1A0-D7F4-4361-BF4A-A94077919B67}" type="presParOf" srcId="{3B8D47FE-E650-4EC3-9677-A7D571E3EA3D}" destId="{3C24D42B-C12A-44FA-AA13-7AE4EF8DC460}" srcOrd="5" destOrd="0" presId="urn:microsoft.com/office/officeart/2005/8/layout/target3"/>
    <dgm:cxn modelId="{1C72A4C2-8640-4C4A-A2C3-F0FE44031747}" type="presParOf" srcId="{3B8D47FE-E650-4EC3-9677-A7D571E3EA3D}" destId="{9DDD61ED-AFFB-4C4D-B755-24A3BE939130}" srcOrd="6" destOrd="0" presId="urn:microsoft.com/office/officeart/2005/8/layout/target3"/>
    <dgm:cxn modelId="{8994A541-550A-4B25-9F27-3F6D9232E587}" type="presParOf" srcId="{3B8D47FE-E650-4EC3-9677-A7D571E3EA3D}" destId="{C5BE014E-6038-4015-8652-2F8008C9A0D4}" srcOrd="7" destOrd="0" presId="urn:microsoft.com/office/officeart/2005/8/layout/target3"/>
    <dgm:cxn modelId="{BD39B5DD-FEBC-471D-9B66-FFA589C4F2AA}" type="presParOf" srcId="{3B8D47FE-E650-4EC3-9677-A7D571E3EA3D}" destId="{F330522F-1704-4EE5-A106-0A482B3A9271}" srcOrd="8" destOrd="0" presId="urn:microsoft.com/office/officeart/2005/8/layout/target3"/>
    <dgm:cxn modelId="{73C0635D-BF02-4B2A-B12A-195F340FD0E7}" type="presParOf" srcId="{3B8D47FE-E650-4EC3-9677-A7D571E3EA3D}" destId="{61A189EE-1935-47E6-984A-1FF34DA8EEC3}" srcOrd="9" destOrd="0" presId="urn:microsoft.com/office/officeart/2005/8/layout/target3"/>
    <dgm:cxn modelId="{2780B1EC-98D4-4F3D-BB6F-F6AE4F24040C}" type="presParOf" srcId="{3B8D47FE-E650-4EC3-9677-A7D571E3EA3D}" destId="{D5FB65DA-1EB6-4C52-93E4-DCD76901610E}" srcOrd="10" destOrd="0" presId="urn:microsoft.com/office/officeart/2005/8/layout/target3"/>
    <dgm:cxn modelId="{4343AE90-9207-4FC2-91DA-472C83ED9B02}" type="presParOf" srcId="{3B8D47FE-E650-4EC3-9677-A7D571E3EA3D}" destId="{D421D032-A1A2-4A05-8A0A-CFBE4B787D36}" srcOrd="11" destOrd="0" presId="urn:microsoft.com/office/officeart/2005/8/layout/target3"/>
    <dgm:cxn modelId="{A63E28AF-0464-4DF6-A3C6-540EDD1CF645}" type="presParOf" srcId="{3B8D47FE-E650-4EC3-9677-A7D571E3EA3D}" destId="{B7D7B807-5F54-4F79-8A1C-04CEBB5A0211}" srcOrd="12" destOrd="0" presId="urn:microsoft.com/office/officeart/2005/8/layout/target3"/>
    <dgm:cxn modelId="{64ED832D-637A-425B-9597-D7F6D2EF8F3C}" type="presParOf" srcId="{3B8D47FE-E650-4EC3-9677-A7D571E3EA3D}" destId="{32E7B99B-C05B-49EC-9B55-99F003530485}" srcOrd="13" destOrd="0" presId="urn:microsoft.com/office/officeart/2005/8/layout/target3"/>
    <dgm:cxn modelId="{33D9CEC5-2D1C-4B4B-A221-3FFB77CD0851}" type="presParOf" srcId="{3B8D47FE-E650-4EC3-9677-A7D571E3EA3D}" destId="{A3ED3923-A131-4DF7-8067-C585F173F368}" srcOrd="14" destOrd="0" presId="urn:microsoft.com/office/officeart/2005/8/layout/target3"/>
    <dgm:cxn modelId="{E47D2ABC-D949-41C8-AE42-9D935E8E13DF}" type="presParOf" srcId="{3B8D47FE-E650-4EC3-9677-A7D571E3EA3D}" destId="{873CCDD5-07F7-4B94-9BAB-E4A752BBC5E6}" srcOrd="15" destOrd="0" presId="urn:microsoft.com/office/officeart/2005/8/layout/target3"/>
    <dgm:cxn modelId="{EFF7CAD9-EECA-4AFD-BD70-5812DD669108}" type="presParOf" srcId="{3B8D47FE-E650-4EC3-9677-A7D571E3EA3D}" destId="{7C7A0572-4DB1-4755-81FC-52312BC55334}" srcOrd="16" destOrd="0" presId="urn:microsoft.com/office/officeart/2005/8/layout/target3"/>
    <dgm:cxn modelId="{F1A1E6C3-CA1A-42F4-A580-DF59BA8B1F87}" type="presParOf" srcId="{3B8D47FE-E650-4EC3-9677-A7D571E3EA3D}" destId="{CECF77FA-49E0-4620-9B54-B4656534F77F}" srcOrd="17" destOrd="0" presId="urn:microsoft.com/office/officeart/2005/8/layout/target3"/>
    <dgm:cxn modelId="{EB19FD47-2455-4C1A-8C9C-7B9751863A62}" type="presParOf" srcId="{3B8D47FE-E650-4EC3-9677-A7D571E3EA3D}" destId="{81C9A39B-FE6F-4EDC-918E-EE2A3FB4B400}" srcOrd="18" destOrd="0" presId="urn:microsoft.com/office/officeart/2005/8/layout/target3"/>
    <dgm:cxn modelId="{96F95D45-253C-45A6-A32B-0F84E73D0EC9}" type="presParOf" srcId="{3B8D47FE-E650-4EC3-9677-A7D571E3EA3D}" destId="{1BF31AE8-9362-48C5-A429-093D0BF1EDD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537D35-E906-4C4E-87C9-1B8CFD9B0E1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0F4755-C26C-47BA-8487-E5166DCB44C6}">
      <dgm:prSet/>
      <dgm:spPr/>
      <dgm:t>
        <a:bodyPr/>
        <a:lstStyle/>
        <a:p>
          <a:r>
            <a:rPr lang="en-GB" dirty="0"/>
            <a:t>Carried out the survey among the participants from group of ~20 women who have entered the field within the last decade.</a:t>
          </a:r>
          <a:br>
            <a:rPr lang="en-GB" dirty="0"/>
          </a:br>
          <a:br>
            <a:rPr lang="en-GB" dirty="0"/>
          </a:br>
          <a:r>
            <a:rPr lang="en-GB" dirty="0"/>
            <a:t> The survey response rate was 35%</a:t>
          </a:r>
        </a:p>
      </dgm:t>
    </dgm:pt>
    <dgm:pt modelId="{F8FE0925-57E1-491A-B7B6-9C73FB603436}" type="parTrans" cxnId="{80BB0B49-FCCB-40A6-9A9D-0EF372D94EAF}">
      <dgm:prSet/>
      <dgm:spPr/>
      <dgm:t>
        <a:bodyPr/>
        <a:lstStyle/>
        <a:p>
          <a:endParaRPr lang="en-GB"/>
        </a:p>
      </dgm:t>
    </dgm:pt>
    <dgm:pt modelId="{26974F3D-F21E-4349-AA7D-816C80D85728}" type="sibTrans" cxnId="{80BB0B49-FCCB-40A6-9A9D-0EF372D94EAF}">
      <dgm:prSet/>
      <dgm:spPr/>
      <dgm:t>
        <a:bodyPr/>
        <a:lstStyle/>
        <a:p>
          <a:endParaRPr lang="en-GB"/>
        </a:p>
      </dgm:t>
    </dgm:pt>
    <dgm:pt modelId="{BEEEBFF9-27AB-409A-B1E2-27023FB336F7}">
      <dgm:prSet/>
      <dgm:spPr/>
      <dgm:t>
        <a:bodyPr/>
        <a:lstStyle/>
        <a:p>
          <a:r>
            <a:rPr lang="en-GB" dirty="0"/>
            <a:t>To investigate the underlying factors that affect woman choosing a PhD subject area within Physical Sciences, we began by surveying to design a semi-structured interviews.</a:t>
          </a:r>
        </a:p>
      </dgm:t>
    </dgm:pt>
    <dgm:pt modelId="{6343DE19-594A-4553-9675-69389E1B3664}" type="parTrans" cxnId="{0743F3BF-F43C-434B-9B86-C2A87E1152DF}">
      <dgm:prSet/>
      <dgm:spPr/>
      <dgm:t>
        <a:bodyPr/>
        <a:lstStyle/>
        <a:p>
          <a:endParaRPr lang="en-GB"/>
        </a:p>
      </dgm:t>
    </dgm:pt>
    <dgm:pt modelId="{31A23454-E3B4-4D81-A399-6B336F954CB8}" type="sibTrans" cxnId="{0743F3BF-F43C-434B-9B86-C2A87E1152DF}">
      <dgm:prSet/>
      <dgm:spPr/>
      <dgm:t>
        <a:bodyPr/>
        <a:lstStyle/>
        <a:p>
          <a:endParaRPr lang="en-GB"/>
        </a:p>
      </dgm:t>
    </dgm:pt>
    <dgm:pt modelId="{9B312978-EAD5-4395-BDB9-ECFAD2902240}">
      <dgm:prSet/>
      <dgm:spPr/>
      <dgm:t>
        <a:bodyPr/>
        <a:lstStyle/>
        <a:p>
          <a:r>
            <a:rPr lang="en-GB" dirty="0"/>
            <a:t>Following the survey we identified 3 volunteers from the 7 respondents who were interviewed by phone. Transcripts have now been completed.</a:t>
          </a:r>
        </a:p>
      </dgm:t>
    </dgm:pt>
    <dgm:pt modelId="{67F5D388-BB09-41E6-80BF-C4C05DAFE99F}" type="parTrans" cxnId="{CE67C536-56D8-4AD8-A208-FB65DE6F04A7}">
      <dgm:prSet/>
      <dgm:spPr/>
      <dgm:t>
        <a:bodyPr/>
        <a:lstStyle/>
        <a:p>
          <a:endParaRPr lang="en-GB"/>
        </a:p>
      </dgm:t>
    </dgm:pt>
    <dgm:pt modelId="{25E9B1B4-6459-4E62-8645-4C21F390254F}" type="sibTrans" cxnId="{CE67C536-56D8-4AD8-A208-FB65DE6F04A7}">
      <dgm:prSet/>
      <dgm:spPr/>
      <dgm:t>
        <a:bodyPr/>
        <a:lstStyle/>
        <a:p>
          <a:endParaRPr lang="en-GB"/>
        </a:p>
      </dgm:t>
    </dgm:pt>
    <dgm:pt modelId="{2DB2D1CC-7A16-4FC0-995E-43CB8C348B2E}" type="pres">
      <dgm:prSet presAssocID="{D3537D35-E906-4C4E-87C9-1B8CFD9B0E1B}" presName="Name0" presStyleCnt="0">
        <dgm:presLayoutVars>
          <dgm:dir/>
          <dgm:resizeHandles val="exact"/>
        </dgm:presLayoutVars>
      </dgm:prSet>
      <dgm:spPr/>
    </dgm:pt>
    <dgm:pt modelId="{E4F993A9-9101-49C0-8103-889695934F46}" type="pres">
      <dgm:prSet presAssocID="{D3537D35-E906-4C4E-87C9-1B8CFD9B0E1B}" presName="fgShape" presStyleLbl="fgShp" presStyleIdx="0" presStyleCnt="1"/>
      <dgm:spPr/>
    </dgm:pt>
    <dgm:pt modelId="{0B59BABD-4BB4-4166-BEA5-E57ECC5F3E26}" type="pres">
      <dgm:prSet presAssocID="{D3537D35-E906-4C4E-87C9-1B8CFD9B0E1B}" presName="linComp" presStyleCnt="0"/>
      <dgm:spPr/>
    </dgm:pt>
    <dgm:pt modelId="{A2062DA4-D8A0-473E-98D6-DA46FEC258B4}" type="pres">
      <dgm:prSet presAssocID="{310F4755-C26C-47BA-8487-E5166DCB44C6}" presName="compNode" presStyleCnt="0"/>
      <dgm:spPr/>
    </dgm:pt>
    <dgm:pt modelId="{8DB83B32-84DC-423E-BB83-3E5DEB795154}" type="pres">
      <dgm:prSet presAssocID="{310F4755-C26C-47BA-8487-E5166DCB44C6}" presName="bkgdShape" presStyleLbl="node1" presStyleIdx="0" presStyleCnt="3"/>
      <dgm:spPr/>
    </dgm:pt>
    <dgm:pt modelId="{179CE8A3-3C32-4644-B17D-3F50F4171738}" type="pres">
      <dgm:prSet presAssocID="{310F4755-C26C-47BA-8487-E5166DCB44C6}" presName="nodeTx" presStyleLbl="node1" presStyleIdx="0" presStyleCnt="3">
        <dgm:presLayoutVars>
          <dgm:bulletEnabled val="1"/>
        </dgm:presLayoutVars>
      </dgm:prSet>
      <dgm:spPr/>
    </dgm:pt>
    <dgm:pt modelId="{D3545D02-AA03-4F71-9B5D-104B3918918E}" type="pres">
      <dgm:prSet presAssocID="{310F4755-C26C-47BA-8487-E5166DCB44C6}" presName="invisiNode" presStyleLbl="node1" presStyleIdx="0" presStyleCnt="3"/>
      <dgm:spPr/>
    </dgm:pt>
    <dgm:pt modelId="{38D93F84-3050-4A9B-96B2-6846D4AF70AB}" type="pres">
      <dgm:prSet presAssocID="{310F4755-C26C-47BA-8487-E5166DCB44C6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69000" r="-69000"/>
          </a:stretch>
        </a:blipFill>
      </dgm:spPr>
    </dgm:pt>
    <dgm:pt modelId="{B27BD4D3-5C1D-4BA4-9CD3-D623C65CE5B3}" type="pres">
      <dgm:prSet presAssocID="{26974F3D-F21E-4349-AA7D-816C80D85728}" presName="sibTrans" presStyleLbl="sibTrans2D1" presStyleIdx="0" presStyleCnt="0"/>
      <dgm:spPr/>
    </dgm:pt>
    <dgm:pt modelId="{EE960344-2B96-42F4-94A7-460FA1FE82C8}" type="pres">
      <dgm:prSet presAssocID="{BEEEBFF9-27AB-409A-B1E2-27023FB336F7}" presName="compNode" presStyleCnt="0"/>
      <dgm:spPr/>
    </dgm:pt>
    <dgm:pt modelId="{63BE002E-5967-414B-B11B-4892EABC656C}" type="pres">
      <dgm:prSet presAssocID="{BEEEBFF9-27AB-409A-B1E2-27023FB336F7}" presName="bkgdShape" presStyleLbl="node1" presStyleIdx="1" presStyleCnt="3"/>
      <dgm:spPr/>
    </dgm:pt>
    <dgm:pt modelId="{CF7DE24A-8E18-4352-B252-E8B7AE0F0C76}" type="pres">
      <dgm:prSet presAssocID="{BEEEBFF9-27AB-409A-B1E2-27023FB336F7}" presName="nodeTx" presStyleLbl="node1" presStyleIdx="1" presStyleCnt="3">
        <dgm:presLayoutVars>
          <dgm:bulletEnabled val="1"/>
        </dgm:presLayoutVars>
      </dgm:prSet>
      <dgm:spPr/>
    </dgm:pt>
    <dgm:pt modelId="{293B49BC-8469-4179-AD16-03C6A7B494D5}" type="pres">
      <dgm:prSet presAssocID="{BEEEBFF9-27AB-409A-B1E2-27023FB336F7}" presName="invisiNode" presStyleLbl="node1" presStyleIdx="1" presStyleCnt="3"/>
      <dgm:spPr/>
    </dgm:pt>
    <dgm:pt modelId="{42A84ECE-09BB-4FF9-9F61-BE60A83DEC2B}" type="pres">
      <dgm:prSet presAssocID="{BEEEBFF9-27AB-409A-B1E2-27023FB336F7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F06737D6-445B-4353-B39B-7360D65CC806}" type="pres">
      <dgm:prSet presAssocID="{31A23454-E3B4-4D81-A399-6B336F954CB8}" presName="sibTrans" presStyleLbl="sibTrans2D1" presStyleIdx="0" presStyleCnt="0"/>
      <dgm:spPr/>
    </dgm:pt>
    <dgm:pt modelId="{0929D429-A3E2-45A0-9A97-BE27BFF29846}" type="pres">
      <dgm:prSet presAssocID="{9B312978-EAD5-4395-BDB9-ECFAD2902240}" presName="compNode" presStyleCnt="0"/>
      <dgm:spPr/>
    </dgm:pt>
    <dgm:pt modelId="{130FA2F3-CCE5-4681-B735-034A7E5BF066}" type="pres">
      <dgm:prSet presAssocID="{9B312978-EAD5-4395-BDB9-ECFAD2902240}" presName="bkgdShape" presStyleLbl="node1" presStyleIdx="2" presStyleCnt="3"/>
      <dgm:spPr/>
    </dgm:pt>
    <dgm:pt modelId="{B9F2CA87-14AF-49D5-84A1-363073E9E419}" type="pres">
      <dgm:prSet presAssocID="{9B312978-EAD5-4395-BDB9-ECFAD2902240}" presName="nodeTx" presStyleLbl="node1" presStyleIdx="2" presStyleCnt="3">
        <dgm:presLayoutVars>
          <dgm:bulletEnabled val="1"/>
        </dgm:presLayoutVars>
      </dgm:prSet>
      <dgm:spPr/>
    </dgm:pt>
    <dgm:pt modelId="{91855D6C-2323-4413-8A4A-F2AA533CB1E0}" type="pres">
      <dgm:prSet presAssocID="{9B312978-EAD5-4395-BDB9-ECFAD2902240}" presName="invisiNode" presStyleLbl="node1" presStyleIdx="2" presStyleCnt="3"/>
      <dgm:spPr/>
    </dgm:pt>
    <dgm:pt modelId="{C789A431-CF0E-4F37-8A5F-D52F0486A2BB}" type="pres">
      <dgm:prSet presAssocID="{9B312978-EAD5-4395-BDB9-ECFAD2902240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7000" r="-37000"/>
          </a:stretch>
        </a:blipFill>
      </dgm:spPr>
    </dgm:pt>
  </dgm:ptLst>
  <dgm:cxnLst>
    <dgm:cxn modelId="{FC389603-A0D7-411A-8308-499074C8506A}" type="presOf" srcId="{31A23454-E3B4-4D81-A399-6B336F954CB8}" destId="{F06737D6-445B-4353-B39B-7360D65CC806}" srcOrd="0" destOrd="0" presId="urn:microsoft.com/office/officeart/2005/8/layout/hList7"/>
    <dgm:cxn modelId="{C45E430C-183F-42DB-9615-610025F7A7B1}" type="presOf" srcId="{310F4755-C26C-47BA-8487-E5166DCB44C6}" destId="{179CE8A3-3C32-4644-B17D-3F50F4171738}" srcOrd="1" destOrd="0" presId="urn:microsoft.com/office/officeart/2005/8/layout/hList7"/>
    <dgm:cxn modelId="{D3CC1522-1D49-4D3B-A18B-6208E50E1C2C}" type="presOf" srcId="{26974F3D-F21E-4349-AA7D-816C80D85728}" destId="{B27BD4D3-5C1D-4BA4-9CD3-D623C65CE5B3}" srcOrd="0" destOrd="0" presId="urn:microsoft.com/office/officeart/2005/8/layout/hList7"/>
    <dgm:cxn modelId="{CE67C536-56D8-4AD8-A208-FB65DE6F04A7}" srcId="{D3537D35-E906-4C4E-87C9-1B8CFD9B0E1B}" destId="{9B312978-EAD5-4395-BDB9-ECFAD2902240}" srcOrd="2" destOrd="0" parTransId="{67F5D388-BB09-41E6-80BF-C4C05DAFE99F}" sibTransId="{25E9B1B4-6459-4E62-8645-4C21F390254F}"/>
    <dgm:cxn modelId="{684F6E3B-5988-4610-8FA3-A61B2C0CEC26}" type="presOf" srcId="{310F4755-C26C-47BA-8487-E5166DCB44C6}" destId="{8DB83B32-84DC-423E-BB83-3E5DEB795154}" srcOrd="0" destOrd="0" presId="urn:microsoft.com/office/officeart/2005/8/layout/hList7"/>
    <dgm:cxn modelId="{80BB0B49-FCCB-40A6-9A9D-0EF372D94EAF}" srcId="{D3537D35-E906-4C4E-87C9-1B8CFD9B0E1B}" destId="{310F4755-C26C-47BA-8487-E5166DCB44C6}" srcOrd="0" destOrd="0" parTransId="{F8FE0925-57E1-491A-B7B6-9C73FB603436}" sibTransId="{26974F3D-F21E-4349-AA7D-816C80D85728}"/>
    <dgm:cxn modelId="{BC84474F-5ACD-4784-8493-4C309C7C6760}" type="presOf" srcId="{BEEEBFF9-27AB-409A-B1E2-27023FB336F7}" destId="{63BE002E-5967-414B-B11B-4892EABC656C}" srcOrd="0" destOrd="0" presId="urn:microsoft.com/office/officeart/2005/8/layout/hList7"/>
    <dgm:cxn modelId="{99CDFF97-A813-4D8B-A769-F9EC58980F18}" type="presOf" srcId="{9B312978-EAD5-4395-BDB9-ECFAD2902240}" destId="{B9F2CA87-14AF-49D5-84A1-363073E9E419}" srcOrd="1" destOrd="0" presId="urn:microsoft.com/office/officeart/2005/8/layout/hList7"/>
    <dgm:cxn modelId="{F15468BE-04F2-4B8B-AB79-2C25F2E14FCE}" type="presOf" srcId="{D3537D35-E906-4C4E-87C9-1B8CFD9B0E1B}" destId="{2DB2D1CC-7A16-4FC0-995E-43CB8C348B2E}" srcOrd="0" destOrd="0" presId="urn:microsoft.com/office/officeart/2005/8/layout/hList7"/>
    <dgm:cxn modelId="{0743F3BF-F43C-434B-9B86-C2A87E1152DF}" srcId="{D3537D35-E906-4C4E-87C9-1B8CFD9B0E1B}" destId="{BEEEBFF9-27AB-409A-B1E2-27023FB336F7}" srcOrd="1" destOrd="0" parTransId="{6343DE19-594A-4553-9675-69389E1B3664}" sibTransId="{31A23454-E3B4-4D81-A399-6B336F954CB8}"/>
    <dgm:cxn modelId="{3E49CDC1-0F20-40D8-8534-88F8B4F1CD0E}" type="presOf" srcId="{BEEEBFF9-27AB-409A-B1E2-27023FB336F7}" destId="{CF7DE24A-8E18-4352-B252-E8B7AE0F0C76}" srcOrd="1" destOrd="0" presId="urn:microsoft.com/office/officeart/2005/8/layout/hList7"/>
    <dgm:cxn modelId="{C7F0C6E7-3433-40CC-A0E5-9C82F7BDC8EA}" type="presOf" srcId="{9B312978-EAD5-4395-BDB9-ECFAD2902240}" destId="{130FA2F3-CCE5-4681-B735-034A7E5BF066}" srcOrd="0" destOrd="0" presId="urn:microsoft.com/office/officeart/2005/8/layout/hList7"/>
    <dgm:cxn modelId="{C0F3B392-434D-426A-B33A-45CAB89D4FA8}" type="presParOf" srcId="{2DB2D1CC-7A16-4FC0-995E-43CB8C348B2E}" destId="{E4F993A9-9101-49C0-8103-889695934F46}" srcOrd="0" destOrd="0" presId="urn:microsoft.com/office/officeart/2005/8/layout/hList7"/>
    <dgm:cxn modelId="{C176B98F-4732-40C2-A910-D7A558870E08}" type="presParOf" srcId="{2DB2D1CC-7A16-4FC0-995E-43CB8C348B2E}" destId="{0B59BABD-4BB4-4166-BEA5-E57ECC5F3E26}" srcOrd="1" destOrd="0" presId="urn:microsoft.com/office/officeart/2005/8/layout/hList7"/>
    <dgm:cxn modelId="{D949A52E-D776-4928-9564-73333B638C99}" type="presParOf" srcId="{0B59BABD-4BB4-4166-BEA5-E57ECC5F3E26}" destId="{A2062DA4-D8A0-473E-98D6-DA46FEC258B4}" srcOrd="0" destOrd="0" presId="urn:microsoft.com/office/officeart/2005/8/layout/hList7"/>
    <dgm:cxn modelId="{27BFEFB8-7184-4F60-BBB2-9ED3150AB5C1}" type="presParOf" srcId="{A2062DA4-D8A0-473E-98D6-DA46FEC258B4}" destId="{8DB83B32-84DC-423E-BB83-3E5DEB795154}" srcOrd="0" destOrd="0" presId="urn:microsoft.com/office/officeart/2005/8/layout/hList7"/>
    <dgm:cxn modelId="{FC5DF496-1472-4BD9-9564-BA0E0CCC33D2}" type="presParOf" srcId="{A2062DA4-D8A0-473E-98D6-DA46FEC258B4}" destId="{179CE8A3-3C32-4644-B17D-3F50F4171738}" srcOrd="1" destOrd="0" presId="urn:microsoft.com/office/officeart/2005/8/layout/hList7"/>
    <dgm:cxn modelId="{400FFCA9-911A-4059-BCC1-2198152404CF}" type="presParOf" srcId="{A2062DA4-D8A0-473E-98D6-DA46FEC258B4}" destId="{D3545D02-AA03-4F71-9B5D-104B3918918E}" srcOrd="2" destOrd="0" presId="urn:microsoft.com/office/officeart/2005/8/layout/hList7"/>
    <dgm:cxn modelId="{FBBC6021-B48A-45D8-82C0-4B2AB191FF0C}" type="presParOf" srcId="{A2062DA4-D8A0-473E-98D6-DA46FEC258B4}" destId="{38D93F84-3050-4A9B-96B2-6846D4AF70AB}" srcOrd="3" destOrd="0" presId="urn:microsoft.com/office/officeart/2005/8/layout/hList7"/>
    <dgm:cxn modelId="{C84A85AC-3730-49A5-924B-525BE19CE363}" type="presParOf" srcId="{0B59BABD-4BB4-4166-BEA5-E57ECC5F3E26}" destId="{B27BD4D3-5C1D-4BA4-9CD3-D623C65CE5B3}" srcOrd="1" destOrd="0" presId="urn:microsoft.com/office/officeart/2005/8/layout/hList7"/>
    <dgm:cxn modelId="{7308D52F-FF7B-43E6-8FA5-841C6315D2D3}" type="presParOf" srcId="{0B59BABD-4BB4-4166-BEA5-E57ECC5F3E26}" destId="{EE960344-2B96-42F4-94A7-460FA1FE82C8}" srcOrd="2" destOrd="0" presId="urn:microsoft.com/office/officeart/2005/8/layout/hList7"/>
    <dgm:cxn modelId="{FCE0F4FA-8E62-48C4-A112-B4C0C36B26E7}" type="presParOf" srcId="{EE960344-2B96-42F4-94A7-460FA1FE82C8}" destId="{63BE002E-5967-414B-B11B-4892EABC656C}" srcOrd="0" destOrd="0" presId="urn:microsoft.com/office/officeart/2005/8/layout/hList7"/>
    <dgm:cxn modelId="{B4084302-C74A-4089-BF26-8E9F0C0057C8}" type="presParOf" srcId="{EE960344-2B96-42F4-94A7-460FA1FE82C8}" destId="{CF7DE24A-8E18-4352-B252-E8B7AE0F0C76}" srcOrd="1" destOrd="0" presId="urn:microsoft.com/office/officeart/2005/8/layout/hList7"/>
    <dgm:cxn modelId="{AC3E7AB2-3346-4B0B-8ECA-11539A159E72}" type="presParOf" srcId="{EE960344-2B96-42F4-94A7-460FA1FE82C8}" destId="{293B49BC-8469-4179-AD16-03C6A7B494D5}" srcOrd="2" destOrd="0" presId="urn:microsoft.com/office/officeart/2005/8/layout/hList7"/>
    <dgm:cxn modelId="{BEE28337-429A-4B65-810E-04AA6C389729}" type="presParOf" srcId="{EE960344-2B96-42F4-94A7-460FA1FE82C8}" destId="{42A84ECE-09BB-4FF9-9F61-BE60A83DEC2B}" srcOrd="3" destOrd="0" presId="urn:microsoft.com/office/officeart/2005/8/layout/hList7"/>
    <dgm:cxn modelId="{CADBE6F2-1BB1-481A-9F81-86C3917EDC7C}" type="presParOf" srcId="{0B59BABD-4BB4-4166-BEA5-E57ECC5F3E26}" destId="{F06737D6-445B-4353-B39B-7360D65CC806}" srcOrd="3" destOrd="0" presId="urn:microsoft.com/office/officeart/2005/8/layout/hList7"/>
    <dgm:cxn modelId="{E2FF8B00-2EA8-4F1C-ABC4-BF4AB2FFC075}" type="presParOf" srcId="{0B59BABD-4BB4-4166-BEA5-E57ECC5F3E26}" destId="{0929D429-A3E2-45A0-9A97-BE27BFF29846}" srcOrd="4" destOrd="0" presId="urn:microsoft.com/office/officeart/2005/8/layout/hList7"/>
    <dgm:cxn modelId="{4E735C9F-A785-47CD-9310-EB9BB9208616}" type="presParOf" srcId="{0929D429-A3E2-45A0-9A97-BE27BFF29846}" destId="{130FA2F3-CCE5-4681-B735-034A7E5BF066}" srcOrd="0" destOrd="0" presId="urn:microsoft.com/office/officeart/2005/8/layout/hList7"/>
    <dgm:cxn modelId="{5B6AAF22-EFB9-49C7-8899-9F9E04B816DC}" type="presParOf" srcId="{0929D429-A3E2-45A0-9A97-BE27BFF29846}" destId="{B9F2CA87-14AF-49D5-84A1-363073E9E419}" srcOrd="1" destOrd="0" presId="urn:microsoft.com/office/officeart/2005/8/layout/hList7"/>
    <dgm:cxn modelId="{F7E33221-D098-44FC-8693-34A532DC8532}" type="presParOf" srcId="{0929D429-A3E2-45A0-9A97-BE27BFF29846}" destId="{91855D6C-2323-4413-8A4A-F2AA533CB1E0}" srcOrd="2" destOrd="0" presId="urn:microsoft.com/office/officeart/2005/8/layout/hList7"/>
    <dgm:cxn modelId="{B8EFE9D1-7B9D-4192-A8A3-A22761037FE7}" type="presParOf" srcId="{0929D429-A3E2-45A0-9A97-BE27BFF29846}" destId="{C789A431-CF0E-4F37-8A5F-D52F0486A2B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CF53EA-7DD1-470E-8222-810A502845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E374D6-D96B-488F-9973-2F9DE7F3E463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Looking for patterns in such a small sample is unproductive</a:t>
          </a:r>
        </a:p>
      </dgm:t>
    </dgm:pt>
    <dgm:pt modelId="{F18D0EDD-7417-4F72-B990-69A9F56BDC12}" type="parTrans" cxnId="{E39E655B-1ABB-4CCA-B6FF-279D86501330}">
      <dgm:prSet/>
      <dgm:spPr/>
      <dgm:t>
        <a:bodyPr/>
        <a:lstStyle/>
        <a:p>
          <a:endParaRPr lang="en-GB"/>
        </a:p>
      </dgm:t>
    </dgm:pt>
    <dgm:pt modelId="{EC8E9CA0-4D50-4098-A153-7A03917D2B83}" type="sibTrans" cxnId="{E39E655B-1ABB-4CCA-B6FF-279D86501330}">
      <dgm:prSet/>
      <dgm:spPr/>
      <dgm:t>
        <a:bodyPr/>
        <a:lstStyle/>
        <a:p>
          <a:endParaRPr lang="en-GB"/>
        </a:p>
      </dgm:t>
    </dgm:pt>
    <dgm:pt modelId="{3A9A48E9-2CB5-44E6-B046-A18088646881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The three interviews will be used as illustrative cases; a holistic approach using case studies to complement the data</a:t>
          </a:r>
          <a:r>
            <a:rPr lang="en-GB" sz="5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gm:t>
    </dgm:pt>
    <dgm:pt modelId="{F41D0DAF-63EF-4497-81AE-AB5F2FCDC9CF}" type="parTrans" cxnId="{EDAB436F-DC72-44BF-BF6C-B110E821FEE6}">
      <dgm:prSet/>
      <dgm:spPr/>
      <dgm:t>
        <a:bodyPr/>
        <a:lstStyle/>
        <a:p>
          <a:endParaRPr lang="en-GB"/>
        </a:p>
      </dgm:t>
    </dgm:pt>
    <dgm:pt modelId="{767B767D-DF48-47AD-B07D-4CD7A9B013A2}" type="sibTrans" cxnId="{EDAB436F-DC72-44BF-BF6C-B110E821FEE6}">
      <dgm:prSet/>
      <dgm:spPr/>
      <dgm:t>
        <a:bodyPr/>
        <a:lstStyle/>
        <a:p>
          <a:endParaRPr lang="en-GB"/>
        </a:p>
      </dgm:t>
    </dgm:pt>
    <dgm:pt modelId="{B6C0E703-B328-4D22-82AA-801A28D905A0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Working on literature review around women in STEM, and the constraints they face when they make choices about their subject areas within STEM </a:t>
          </a:r>
        </a:p>
      </dgm:t>
    </dgm:pt>
    <dgm:pt modelId="{7F7E45BA-85BF-4824-8CFB-B03C3D138250}" type="parTrans" cxnId="{DE7C723D-B0FA-4C07-A9FC-EDEED27A482B}">
      <dgm:prSet/>
      <dgm:spPr/>
      <dgm:t>
        <a:bodyPr/>
        <a:lstStyle/>
        <a:p>
          <a:endParaRPr lang="en-GB"/>
        </a:p>
      </dgm:t>
    </dgm:pt>
    <dgm:pt modelId="{AB4FA26C-8518-4A64-A6D1-7557D66538BB}" type="sibTrans" cxnId="{DE7C723D-B0FA-4C07-A9FC-EDEED27A482B}">
      <dgm:prSet/>
      <dgm:spPr/>
      <dgm:t>
        <a:bodyPr/>
        <a:lstStyle/>
        <a:p>
          <a:endParaRPr lang="en-GB"/>
        </a:p>
      </dgm:t>
    </dgm:pt>
    <dgm:pt modelId="{0D1BD6AE-4A4B-4BB7-96C8-57DDEF40733C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‘Life course research’ will look at how these women they feel about these factors at a particular stage in their life and if their perceptions change </a:t>
          </a:r>
        </a:p>
      </dgm:t>
    </dgm:pt>
    <dgm:pt modelId="{8C2E3365-7175-4D32-A5C3-A9A71896605F}" type="parTrans" cxnId="{C3BFF647-9CF7-4E95-80F3-6AA20C9F074A}">
      <dgm:prSet/>
      <dgm:spPr/>
      <dgm:t>
        <a:bodyPr/>
        <a:lstStyle/>
        <a:p>
          <a:endParaRPr lang="en-GB"/>
        </a:p>
      </dgm:t>
    </dgm:pt>
    <dgm:pt modelId="{16F00ECF-BE2D-4BB3-B037-6D11E12482F3}" type="sibTrans" cxnId="{C3BFF647-9CF7-4E95-80F3-6AA20C9F074A}">
      <dgm:prSet/>
      <dgm:spPr/>
      <dgm:t>
        <a:bodyPr/>
        <a:lstStyle/>
        <a:p>
          <a:endParaRPr lang="en-GB"/>
        </a:p>
      </dgm:t>
    </dgm:pt>
    <dgm:pt modelId="{F99B0281-8C2F-48F4-85D9-7C87B97D6156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The narrative outcomes will be used illustratively alongside the survey data.</a:t>
          </a:r>
        </a:p>
      </dgm:t>
    </dgm:pt>
    <dgm:pt modelId="{6F690DBF-1B90-4975-BDF7-24784689E9E2}" type="parTrans" cxnId="{2804CCB3-3FC7-41DD-BA8F-797FCCCF08F3}">
      <dgm:prSet/>
      <dgm:spPr/>
      <dgm:t>
        <a:bodyPr/>
        <a:lstStyle/>
        <a:p>
          <a:endParaRPr lang="en-GB"/>
        </a:p>
      </dgm:t>
    </dgm:pt>
    <dgm:pt modelId="{3C7BC7D6-FD66-4525-B4F6-8B58A415C479}" type="sibTrans" cxnId="{2804CCB3-3FC7-41DD-BA8F-797FCCCF08F3}">
      <dgm:prSet/>
      <dgm:spPr/>
      <dgm:t>
        <a:bodyPr/>
        <a:lstStyle/>
        <a:p>
          <a:endParaRPr lang="en-GB"/>
        </a:p>
      </dgm:t>
    </dgm:pt>
    <dgm:pt modelId="{556EA691-F56C-4335-9BF6-F78666671E42}" type="pres">
      <dgm:prSet presAssocID="{DDCF53EA-7DD1-470E-8222-810A502845B0}" presName="linear" presStyleCnt="0">
        <dgm:presLayoutVars>
          <dgm:animLvl val="lvl"/>
          <dgm:resizeHandles val="exact"/>
        </dgm:presLayoutVars>
      </dgm:prSet>
      <dgm:spPr/>
    </dgm:pt>
    <dgm:pt modelId="{E38DCAC8-28CF-40DD-8B68-A6D25041DD41}" type="pres">
      <dgm:prSet presAssocID="{9CE374D6-D96B-488F-9973-2F9DE7F3E463}" presName="parentText" presStyleLbl="node1" presStyleIdx="0" presStyleCnt="5" custLinFactNeighborX="-911" custLinFactNeighborY="61738">
        <dgm:presLayoutVars>
          <dgm:chMax val="0"/>
          <dgm:bulletEnabled val="1"/>
        </dgm:presLayoutVars>
      </dgm:prSet>
      <dgm:spPr/>
    </dgm:pt>
    <dgm:pt modelId="{1A3CE849-4068-4619-BF30-575E7B627A67}" type="pres">
      <dgm:prSet presAssocID="{EC8E9CA0-4D50-4098-A153-7A03917D2B83}" presName="spacer" presStyleCnt="0"/>
      <dgm:spPr/>
    </dgm:pt>
    <dgm:pt modelId="{245CEF43-020F-4157-983F-7ED196D8768F}" type="pres">
      <dgm:prSet presAssocID="{3A9A48E9-2CB5-44E6-B046-A1808864688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3C5732B-A749-4A63-BA86-7AB36B5516AA}" type="pres">
      <dgm:prSet presAssocID="{767B767D-DF48-47AD-B07D-4CD7A9B013A2}" presName="spacer" presStyleCnt="0"/>
      <dgm:spPr/>
    </dgm:pt>
    <dgm:pt modelId="{8F18BF17-B6AF-4C59-A855-520339184B82}" type="pres">
      <dgm:prSet presAssocID="{B6C0E703-B328-4D22-82AA-801A28D905A0}" presName="parentText" presStyleLbl="node1" presStyleIdx="2" presStyleCnt="5" custLinFactY="-1765" custLinFactNeighborX="-156" custLinFactNeighborY="-100000">
        <dgm:presLayoutVars>
          <dgm:chMax val="0"/>
          <dgm:bulletEnabled val="1"/>
        </dgm:presLayoutVars>
      </dgm:prSet>
      <dgm:spPr/>
    </dgm:pt>
    <dgm:pt modelId="{4168FBD4-C203-44F6-A063-408676492131}" type="pres">
      <dgm:prSet presAssocID="{AB4FA26C-8518-4A64-A6D1-7557D66538BB}" presName="spacer" presStyleCnt="0"/>
      <dgm:spPr/>
    </dgm:pt>
    <dgm:pt modelId="{E81EDC4D-E65A-4AD3-A622-27EA90ED9D9E}" type="pres">
      <dgm:prSet presAssocID="{0D1BD6AE-4A4B-4BB7-96C8-57DDEF4073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37163D-D6C5-45AA-8BFF-982CEC424B5B}" type="pres">
      <dgm:prSet presAssocID="{16F00ECF-BE2D-4BB3-B037-6D11E12482F3}" presName="spacer" presStyleCnt="0"/>
      <dgm:spPr/>
    </dgm:pt>
    <dgm:pt modelId="{6186D5E5-40B1-492D-937C-134847DFC376}" type="pres">
      <dgm:prSet presAssocID="{F99B0281-8C2F-48F4-85D9-7C87B97D615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3F990A-CAAB-4C23-9212-1EDCA626E8B9}" type="presOf" srcId="{3A9A48E9-2CB5-44E6-B046-A18088646881}" destId="{245CEF43-020F-4157-983F-7ED196D8768F}" srcOrd="0" destOrd="0" presId="urn:microsoft.com/office/officeart/2005/8/layout/vList2"/>
    <dgm:cxn modelId="{6556EA2D-5809-41CC-A643-541997A7EA49}" type="presOf" srcId="{0D1BD6AE-4A4B-4BB7-96C8-57DDEF40733C}" destId="{E81EDC4D-E65A-4AD3-A622-27EA90ED9D9E}" srcOrd="0" destOrd="0" presId="urn:microsoft.com/office/officeart/2005/8/layout/vList2"/>
    <dgm:cxn modelId="{DE7C723D-B0FA-4C07-A9FC-EDEED27A482B}" srcId="{DDCF53EA-7DD1-470E-8222-810A502845B0}" destId="{B6C0E703-B328-4D22-82AA-801A28D905A0}" srcOrd="2" destOrd="0" parTransId="{7F7E45BA-85BF-4824-8CFB-B03C3D138250}" sibTransId="{AB4FA26C-8518-4A64-A6D1-7557D66538BB}"/>
    <dgm:cxn modelId="{7432F440-CED3-4B2E-B10A-F0447EE4A2BC}" type="presOf" srcId="{B6C0E703-B328-4D22-82AA-801A28D905A0}" destId="{8F18BF17-B6AF-4C59-A855-520339184B82}" srcOrd="0" destOrd="0" presId="urn:microsoft.com/office/officeart/2005/8/layout/vList2"/>
    <dgm:cxn modelId="{E39E655B-1ABB-4CCA-B6FF-279D86501330}" srcId="{DDCF53EA-7DD1-470E-8222-810A502845B0}" destId="{9CE374D6-D96B-488F-9973-2F9DE7F3E463}" srcOrd="0" destOrd="0" parTransId="{F18D0EDD-7417-4F72-B990-69A9F56BDC12}" sibTransId="{EC8E9CA0-4D50-4098-A153-7A03917D2B83}"/>
    <dgm:cxn modelId="{C3BFF647-9CF7-4E95-80F3-6AA20C9F074A}" srcId="{DDCF53EA-7DD1-470E-8222-810A502845B0}" destId="{0D1BD6AE-4A4B-4BB7-96C8-57DDEF40733C}" srcOrd="3" destOrd="0" parTransId="{8C2E3365-7175-4D32-A5C3-A9A71896605F}" sibTransId="{16F00ECF-BE2D-4BB3-B037-6D11E12482F3}"/>
    <dgm:cxn modelId="{EDAB436F-DC72-44BF-BF6C-B110E821FEE6}" srcId="{DDCF53EA-7DD1-470E-8222-810A502845B0}" destId="{3A9A48E9-2CB5-44E6-B046-A18088646881}" srcOrd="1" destOrd="0" parTransId="{F41D0DAF-63EF-4497-81AE-AB5F2FCDC9CF}" sibTransId="{767B767D-DF48-47AD-B07D-4CD7A9B013A2}"/>
    <dgm:cxn modelId="{8411F19E-F2A8-42D6-B9E4-6E7B867251AC}" type="presOf" srcId="{F99B0281-8C2F-48F4-85D9-7C87B97D6156}" destId="{6186D5E5-40B1-492D-937C-134847DFC376}" srcOrd="0" destOrd="0" presId="urn:microsoft.com/office/officeart/2005/8/layout/vList2"/>
    <dgm:cxn modelId="{2804CCB3-3FC7-41DD-BA8F-797FCCCF08F3}" srcId="{DDCF53EA-7DD1-470E-8222-810A502845B0}" destId="{F99B0281-8C2F-48F4-85D9-7C87B97D6156}" srcOrd="4" destOrd="0" parTransId="{6F690DBF-1B90-4975-BDF7-24784689E9E2}" sibTransId="{3C7BC7D6-FD66-4525-B4F6-8B58A415C479}"/>
    <dgm:cxn modelId="{2BF3B0D0-DCB3-4F16-9689-433B022D237D}" type="presOf" srcId="{9CE374D6-D96B-488F-9973-2F9DE7F3E463}" destId="{E38DCAC8-28CF-40DD-8B68-A6D25041DD41}" srcOrd="0" destOrd="0" presId="urn:microsoft.com/office/officeart/2005/8/layout/vList2"/>
    <dgm:cxn modelId="{3D8E78E9-C909-48CD-943B-3F9874B16BA1}" type="presOf" srcId="{DDCF53EA-7DD1-470E-8222-810A502845B0}" destId="{556EA691-F56C-4335-9BF6-F78666671E42}" srcOrd="0" destOrd="0" presId="urn:microsoft.com/office/officeart/2005/8/layout/vList2"/>
    <dgm:cxn modelId="{82017340-0DDC-4CE5-B08C-EC2F6ADC15E5}" type="presParOf" srcId="{556EA691-F56C-4335-9BF6-F78666671E42}" destId="{E38DCAC8-28CF-40DD-8B68-A6D25041DD41}" srcOrd="0" destOrd="0" presId="urn:microsoft.com/office/officeart/2005/8/layout/vList2"/>
    <dgm:cxn modelId="{4B8ADB80-F4DD-458A-943A-8A97D739D3B5}" type="presParOf" srcId="{556EA691-F56C-4335-9BF6-F78666671E42}" destId="{1A3CE849-4068-4619-BF30-575E7B627A67}" srcOrd="1" destOrd="0" presId="urn:microsoft.com/office/officeart/2005/8/layout/vList2"/>
    <dgm:cxn modelId="{A98CB2CE-6C99-4F0B-8A9D-F9437332DDC3}" type="presParOf" srcId="{556EA691-F56C-4335-9BF6-F78666671E42}" destId="{245CEF43-020F-4157-983F-7ED196D8768F}" srcOrd="2" destOrd="0" presId="urn:microsoft.com/office/officeart/2005/8/layout/vList2"/>
    <dgm:cxn modelId="{F0520A80-232A-4F9F-AAEC-F7410CF0FED1}" type="presParOf" srcId="{556EA691-F56C-4335-9BF6-F78666671E42}" destId="{D3C5732B-A749-4A63-BA86-7AB36B5516AA}" srcOrd="3" destOrd="0" presId="urn:microsoft.com/office/officeart/2005/8/layout/vList2"/>
    <dgm:cxn modelId="{FBA45CE4-410C-4F43-B6D9-BB4106D30205}" type="presParOf" srcId="{556EA691-F56C-4335-9BF6-F78666671E42}" destId="{8F18BF17-B6AF-4C59-A855-520339184B82}" srcOrd="4" destOrd="0" presId="urn:microsoft.com/office/officeart/2005/8/layout/vList2"/>
    <dgm:cxn modelId="{CDB3FA6B-0E90-462A-99D6-5469529A2DC8}" type="presParOf" srcId="{556EA691-F56C-4335-9BF6-F78666671E42}" destId="{4168FBD4-C203-44F6-A063-408676492131}" srcOrd="5" destOrd="0" presId="urn:microsoft.com/office/officeart/2005/8/layout/vList2"/>
    <dgm:cxn modelId="{821D4C88-7479-436C-B3B4-6F750B5A2657}" type="presParOf" srcId="{556EA691-F56C-4335-9BF6-F78666671E42}" destId="{E81EDC4D-E65A-4AD3-A622-27EA90ED9D9E}" srcOrd="6" destOrd="0" presId="urn:microsoft.com/office/officeart/2005/8/layout/vList2"/>
    <dgm:cxn modelId="{160197DE-D875-4119-9419-52556B156310}" type="presParOf" srcId="{556EA691-F56C-4335-9BF6-F78666671E42}" destId="{0737163D-D6C5-45AA-8BFF-982CEC424B5B}" srcOrd="7" destOrd="0" presId="urn:microsoft.com/office/officeart/2005/8/layout/vList2"/>
    <dgm:cxn modelId="{40ADAAC9-0EFA-4B8A-A6FA-652C9448BD1D}" type="presParOf" srcId="{556EA691-F56C-4335-9BF6-F78666671E42}" destId="{6186D5E5-40B1-492D-937C-134847DFC3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5DA76-D0FA-41E5-A6F2-FE9FCBB8788F}">
      <dsp:nvSpPr>
        <dsp:cNvPr id="0" name=""/>
        <dsp:cNvSpPr/>
      </dsp:nvSpPr>
      <dsp:spPr>
        <a:xfrm>
          <a:off x="2636446" y="1399809"/>
          <a:ext cx="3067430" cy="1187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Fusion CDT is the sole provider of nuclear fusion doctoral graduates over the past 7 years https://www.fusion-cdt.ac.uk/.</a:t>
          </a:r>
        </a:p>
      </dsp:txBody>
      <dsp:txXfrm>
        <a:off x="3230107" y="1399809"/>
        <a:ext cx="1880109" cy="1187321"/>
      </dsp:txXfrm>
    </dsp:sp>
    <dsp:sp modelId="{0FA616EF-2131-459F-AD71-D8F2D5385A06}">
      <dsp:nvSpPr>
        <dsp:cNvPr id="0" name=""/>
        <dsp:cNvSpPr/>
      </dsp:nvSpPr>
      <dsp:spPr>
        <a:xfrm>
          <a:off x="2646270" y="2743074"/>
          <a:ext cx="2941448" cy="11765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Only 18% of these are female, compared to the sector average of ~25%.</a:t>
          </a:r>
        </a:p>
      </dsp:txBody>
      <dsp:txXfrm>
        <a:off x="3234560" y="2743074"/>
        <a:ext cx="1764869" cy="1176579"/>
      </dsp:txXfrm>
    </dsp:sp>
    <dsp:sp modelId="{B0574971-D8B2-4EAD-B5F7-2BF18B5DD0D4}">
      <dsp:nvSpPr>
        <dsp:cNvPr id="0" name=""/>
        <dsp:cNvSpPr/>
      </dsp:nvSpPr>
      <dsp:spPr>
        <a:xfrm>
          <a:off x="2664154" y="136822"/>
          <a:ext cx="2941448" cy="11765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 UK civil nuclear industry has adopted a target of 40% female participation by 2030.</a:t>
          </a:r>
        </a:p>
      </dsp:txBody>
      <dsp:txXfrm>
        <a:off x="3252444" y="136822"/>
        <a:ext cx="1764869" cy="1176579"/>
      </dsp:txXfrm>
    </dsp:sp>
    <dsp:sp modelId="{6E5336BF-E933-4572-829C-E32DAC818270}">
      <dsp:nvSpPr>
        <dsp:cNvPr id="0" name=""/>
        <dsp:cNvSpPr/>
      </dsp:nvSpPr>
      <dsp:spPr>
        <a:xfrm>
          <a:off x="2598031" y="4036206"/>
          <a:ext cx="2941448" cy="11765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This research project aims to understand why this is and what can be done to change it. </a:t>
          </a:r>
        </a:p>
      </dsp:txBody>
      <dsp:txXfrm>
        <a:off x="3186321" y="4036206"/>
        <a:ext cx="1764869" cy="1176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6C55-B4CB-450D-BCF7-692CCF423C8A}">
      <dsp:nvSpPr>
        <dsp:cNvPr id="0" name=""/>
        <dsp:cNvSpPr/>
      </dsp:nvSpPr>
      <dsp:spPr>
        <a:xfrm>
          <a:off x="0" y="128126"/>
          <a:ext cx="4958095" cy="49580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B2A88-EA0C-406E-AA7C-B3E126F1BBC1}">
      <dsp:nvSpPr>
        <dsp:cNvPr id="0" name=""/>
        <dsp:cNvSpPr/>
      </dsp:nvSpPr>
      <dsp:spPr>
        <a:xfrm>
          <a:off x="2479047" y="128126"/>
          <a:ext cx="5784445" cy="49580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479047" y="128126"/>
        <a:ext cx="5784445" cy="793295"/>
      </dsp:txXfrm>
    </dsp:sp>
    <dsp:sp modelId="{F788C6CA-1091-4A5D-82D3-B2014BEAE83D}">
      <dsp:nvSpPr>
        <dsp:cNvPr id="0" name=""/>
        <dsp:cNvSpPr/>
      </dsp:nvSpPr>
      <dsp:spPr>
        <a:xfrm>
          <a:off x="520600" y="921421"/>
          <a:ext cx="3916895" cy="39168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4D42B-C12A-44FA-AA13-7AE4EF8DC460}">
      <dsp:nvSpPr>
        <dsp:cNvPr id="0" name=""/>
        <dsp:cNvSpPr/>
      </dsp:nvSpPr>
      <dsp:spPr>
        <a:xfrm>
          <a:off x="2479047" y="921421"/>
          <a:ext cx="5784445" cy="3916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Project Aim: </a:t>
          </a:r>
          <a:r>
            <a:rPr lang="en-GB" sz="1600" i="1" kern="1200" dirty="0"/>
            <a:t>to conduct a scoping study into why fewer female graduates choose fusion PhDs than other similar subjects. </a:t>
          </a:r>
          <a:endParaRPr lang="en-GB" sz="1600" kern="1200" dirty="0"/>
        </a:p>
      </dsp:txBody>
      <dsp:txXfrm>
        <a:off x="2479047" y="921421"/>
        <a:ext cx="5784445" cy="793295"/>
      </dsp:txXfrm>
    </dsp:sp>
    <dsp:sp modelId="{C5BE014E-6038-4015-8652-2F8008C9A0D4}">
      <dsp:nvSpPr>
        <dsp:cNvPr id="0" name=""/>
        <dsp:cNvSpPr/>
      </dsp:nvSpPr>
      <dsp:spPr>
        <a:xfrm>
          <a:off x="1041200" y="1714716"/>
          <a:ext cx="2875695" cy="28756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0522F-1704-4EE5-A106-0A482B3A9271}">
      <dsp:nvSpPr>
        <dsp:cNvPr id="0" name=""/>
        <dsp:cNvSpPr/>
      </dsp:nvSpPr>
      <dsp:spPr>
        <a:xfrm>
          <a:off x="2479047" y="1714716"/>
          <a:ext cx="5784445" cy="28756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We started by conducting survey into motivations and decision-making processes that resulted in 21 female students’ decisions to undertake a nuclear fusion Ph.D.</a:t>
          </a:r>
        </a:p>
      </dsp:txBody>
      <dsp:txXfrm>
        <a:off x="2479047" y="1714716"/>
        <a:ext cx="5784445" cy="793295"/>
      </dsp:txXfrm>
    </dsp:sp>
    <dsp:sp modelId="{D5FB65DA-1EB6-4C52-93E4-DCD76901610E}">
      <dsp:nvSpPr>
        <dsp:cNvPr id="0" name=""/>
        <dsp:cNvSpPr/>
      </dsp:nvSpPr>
      <dsp:spPr>
        <a:xfrm>
          <a:off x="1561800" y="2508012"/>
          <a:ext cx="1834495" cy="18344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1D032-A1A2-4A05-8A0A-CFBE4B787D36}">
      <dsp:nvSpPr>
        <dsp:cNvPr id="0" name=""/>
        <dsp:cNvSpPr/>
      </dsp:nvSpPr>
      <dsp:spPr>
        <a:xfrm>
          <a:off x="2479047" y="2508012"/>
          <a:ext cx="5784445" cy="18344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Objective</a:t>
          </a:r>
          <a:r>
            <a:rPr lang="en-GB" sz="1600" kern="1200" dirty="0"/>
            <a:t>: information that can be used to better inform recruitment strategies for the CDTs</a:t>
          </a:r>
        </a:p>
      </dsp:txBody>
      <dsp:txXfrm>
        <a:off x="2479047" y="2508012"/>
        <a:ext cx="5784445" cy="793295"/>
      </dsp:txXfrm>
    </dsp:sp>
    <dsp:sp modelId="{32E7B99B-C05B-49EC-9B55-99F003530485}">
      <dsp:nvSpPr>
        <dsp:cNvPr id="0" name=""/>
        <dsp:cNvSpPr/>
      </dsp:nvSpPr>
      <dsp:spPr>
        <a:xfrm>
          <a:off x="2082400" y="3301307"/>
          <a:ext cx="793295" cy="7932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D3923-A131-4DF7-8067-C585F173F368}">
      <dsp:nvSpPr>
        <dsp:cNvPr id="0" name=""/>
        <dsp:cNvSpPr/>
      </dsp:nvSpPr>
      <dsp:spPr>
        <a:xfrm>
          <a:off x="2479047" y="3301307"/>
          <a:ext cx="5784445" cy="7932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Overall goal</a:t>
          </a:r>
          <a:r>
            <a:rPr lang="en-GB" sz="1600" kern="1200" dirty="0"/>
            <a:t>: to use the results of this small-scale, short-term study to provide the basis for externally-funded research into choices of women in physical/engineering sciences </a:t>
          </a:r>
        </a:p>
      </dsp:txBody>
      <dsp:txXfrm>
        <a:off x="2479047" y="3301307"/>
        <a:ext cx="5784445" cy="793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83B32-84DC-423E-BB83-3E5DEB795154}">
      <dsp:nvSpPr>
        <dsp:cNvPr id="0" name=""/>
        <dsp:cNvSpPr/>
      </dsp:nvSpPr>
      <dsp:spPr>
        <a:xfrm>
          <a:off x="1735" y="0"/>
          <a:ext cx="2699353" cy="5214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Carried out the survey among the participants from group of ~20 women who have entered the field within the last decade.</a:t>
          </a:r>
          <a:br>
            <a:rPr lang="en-GB" sz="1600" kern="1200" dirty="0"/>
          </a:br>
          <a:br>
            <a:rPr lang="en-GB" sz="1600" kern="1200" dirty="0"/>
          </a:br>
          <a:r>
            <a:rPr lang="en-GB" sz="1600" kern="1200" dirty="0"/>
            <a:t> The survey response rate was 35%</a:t>
          </a:r>
        </a:p>
      </dsp:txBody>
      <dsp:txXfrm>
        <a:off x="1735" y="2085739"/>
        <a:ext cx="2699353" cy="2085739"/>
      </dsp:txXfrm>
    </dsp:sp>
    <dsp:sp modelId="{38D93F84-3050-4A9B-96B2-6846D4AF70AB}">
      <dsp:nvSpPr>
        <dsp:cNvPr id="0" name=""/>
        <dsp:cNvSpPr/>
      </dsp:nvSpPr>
      <dsp:spPr>
        <a:xfrm>
          <a:off x="483223" y="312860"/>
          <a:ext cx="1736377" cy="173637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69000" r="-6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E002E-5967-414B-B11B-4892EABC656C}">
      <dsp:nvSpPr>
        <dsp:cNvPr id="0" name=""/>
        <dsp:cNvSpPr/>
      </dsp:nvSpPr>
      <dsp:spPr>
        <a:xfrm>
          <a:off x="2782069" y="0"/>
          <a:ext cx="2699353" cy="5214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To investigate the underlying factors that affect woman choosing a PhD subject area within Physical Sciences, we began by surveying to design a semi-structured interviews.</a:t>
          </a:r>
        </a:p>
      </dsp:txBody>
      <dsp:txXfrm>
        <a:off x="2782069" y="2085739"/>
        <a:ext cx="2699353" cy="2085739"/>
      </dsp:txXfrm>
    </dsp:sp>
    <dsp:sp modelId="{42A84ECE-09BB-4FF9-9F61-BE60A83DEC2B}">
      <dsp:nvSpPr>
        <dsp:cNvPr id="0" name=""/>
        <dsp:cNvSpPr/>
      </dsp:nvSpPr>
      <dsp:spPr>
        <a:xfrm>
          <a:off x="3263557" y="312860"/>
          <a:ext cx="1736377" cy="173637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FA2F3-CCE5-4681-B735-034A7E5BF066}">
      <dsp:nvSpPr>
        <dsp:cNvPr id="0" name=""/>
        <dsp:cNvSpPr/>
      </dsp:nvSpPr>
      <dsp:spPr>
        <a:xfrm>
          <a:off x="5562404" y="0"/>
          <a:ext cx="2699353" cy="5214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Following the survey we identified 3 volunteers from the 7 respondents who were interviewed by phone. Transcripts have now been completed.</a:t>
          </a:r>
        </a:p>
      </dsp:txBody>
      <dsp:txXfrm>
        <a:off x="5562404" y="2085739"/>
        <a:ext cx="2699353" cy="2085739"/>
      </dsp:txXfrm>
    </dsp:sp>
    <dsp:sp modelId="{C789A431-CF0E-4F37-8A5F-D52F0486A2BB}">
      <dsp:nvSpPr>
        <dsp:cNvPr id="0" name=""/>
        <dsp:cNvSpPr/>
      </dsp:nvSpPr>
      <dsp:spPr>
        <a:xfrm>
          <a:off x="6043892" y="312860"/>
          <a:ext cx="1736377" cy="173637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993A9-9101-49C0-8103-889695934F46}">
      <dsp:nvSpPr>
        <dsp:cNvPr id="0" name=""/>
        <dsp:cNvSpPr/>
      </dsp:nvSpPr>
      <dsp:spPr>
        <a:xfrm>
          <a:off x="330539" y="4171478"/>
          <a:ext cx="7602413" cy="78215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DCAC8-28CF-40DD-8B68-A6D25041DD41}">
      <dsp:nvSpPr>
        <dsp:cNvPr id="0" name=""/>
        <dsp:cNvSpPr/>
      </dsp:nvSpPr>
      <dsp:spPr>
        <a:xfrm>
          <a:off x="0" y="9058"/>
          <a:ext cx="8263493" cy="103139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Looking for patterns in such a small sample is unproductive</a:t>
          </a:r>
        </a:p>
      </dsp:txBody>
      <dsp:txXfrm>
        <a:off x="50348" y="59406"/>
        <a:ext cx="8162797" cy="930694"/>
      </dsp:txXfrm>
    </dsp:sp>
    <dsp:sp modelId="{245CEF43-020F-4157-983F-7ED196D8768F}">
      <dsp:nvSpPr>
        <dsp:cNvPr id="0" name=""/>
        <dsp:cNvSpPr/>
      </dsp:nvSpPr>
      <dsp:spPr>
        <a:xfrm>
          <a:off x="0" y="1045884"/>
          <a:ext cx="8263493" cy="103139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The three interviews will be used as illustrative cases; a holistic approach using case studies to complement the data</a:t>
          </a:r>
          <a:r>
            <a:rPr lang="en-GB" sz="5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sp:txBody>
      <dsp:txXfrm>
        <a:off x="50348" y="1096232"/>
        <a:ext cx="8162797" cy="930694"/>
      </dsp:txXfrm>
    </dsp:sp>
    <dsp:sp modelId="{8F18BF17-B6AF-4C59-A855-520339184B82}">
      <dsp:nvSpPr>
        <dsp:cNvPr id="0" name=""/>
        <dsp:cNvSpPr/>
      </dsp:nvSpPr>
      <dsp:spPr>
        <a:xfrm>
          <a:off x="0" y="2059071"/>
          <a:ext cx="8263493" cy="103139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Working on literature review around women in STEM, and the constraints they face when they make choices about their subject areas within STEM </a:t>
          </a:r>
        </a:p>
      </dsp:txBody>
      <dsp:txXfrm>
        <a:off x="50348" y="2109419"/>
        <a:ext cx="8162797" cy="930694"/>
      </dsp:txXfrm>
    </dsp:sp>
    <dsp:sp modelId="{E81EDC4D-E65A-4AD3-A622-27EA90ED9D9E}">
      <dsp:nvSpPr>
        <dsp:cNvPr id="0" name=""/>
        <dsp:cNvSpPr/>
      </dsp:nvSpPr>
      <dsp:spPr>
        <a:xfrm>
          <a:off x="0" y="3137072"/>
          <a:ext cx="8263493" cy="103139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‘Life course research’ will look at how these women they feel about these factors at a particular stage in their life and if their perceptions change </a:t>
          </a:r>
        </a:p>
      </dsp:txBody>
      <dsp:txXfrm>
        <a:off x="50348" y="3187420"/>
        <a:ext cx="8162797" cy="930694"/>
      </dsp:txXfrm>
    </dsp:sp>
    <dsp:sp modelId="{6186D5E5-40B1-492D-937C-134847DFC376}">
      <dsp:nvSpPr>
        <dsp:cNvPr id="0" name=""/>
        <dsp:cNvSpPr/>
      </dsp:nvSpPr>
      <dsp:spPr>
        <a:xfrm>
          <a:off x="0" y="4182666"/>
          <a:ext cx="8263493" cy="103139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The narrative outcomes will be used illustratively alongside the survey data.</a:t>
          </a:r>
        </a:p>
      </dsp:txBody>
      <dsp:txXfrm>
        <a:off x="50348" y="4233014"/>
        <a:ext cx="8162797" cy="930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305" y="1236306"/>
            <a:ext cx="9008706" cy="1138679"/>
          </a:xfrm>
        </p:spPr>
        <p:txBody>
          <a:bodyPr/>
          <a:lstStyle/>
          <a:p>
            <a:r>
              <a:rPr lang="en-GB" sz="3200" dirty="0"/>
              <a:t>Factors influencing female participation in </a:t>
            </a:r>
            <a:r>
              <a:rPr lang="en-GB" sz="3200" dirty="0" err="1"/>
              <a:t>PhySci</a:t>
            </a:r>
            <a:r>
              <a:rPr lang="en-GB" sz="3200" dirty="0"/>
              <a:t> Postgrad. research programs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9605865" y="1236306"/>
            <a:ext cx="121298" cy="2771191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E267E-9DA4-4A5F-9D9C-B78A4FC431E6}"/>
              </a:ext>
            </a:extLst>
          </p:cNvPr>
          <p:cNvGrpSpPr/>
          <p:nvPr/>
        </p:nvGrpSpPr>
        <p:grpSpPr>
          <a:xfrm>
            <a:off x="258306" y="2994879"/>
            <a:ext cx="8263493" cy="784265"/>
            <a:chOff x="0" y="146377"/>
            <a:chExt cx="8263493" cy="78426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42B55E6-A73B-468B-80D2-AD26F25B8404}"/>
                </a:ext>
              </a:extLst>
            </p:cNvPr>
            <p:cNvSpPr/>
            <p:nvPr/>
          </p:nvSpPr>
          <p:spPr>
            <a:xfrm>
              <a:off x="0" y="146377"/>
              <a:ext cx="8263493" cy="7842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6B0A2439-4522-4EBD-9E9A-86138F04218A}"/>
                </a:ext>
              </a:extLst>
            </p:cNvPr>
            <p:cNvSpPr txBox="1"/>
            <p:nvPr/>
          </p:nvSpPr>
          <p:spPr>
            <a:xfrm>
              <a:off x="38285" y="184662"/>
              <a:ext cx="8186923" cy="707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500" kern="12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FDA785-349B-4D42-984E-1DDECB04CB4B}"/>
              </a:ext>
            </a:extLst>
          </p:cNvPr>
          <p:cNvGrpSpPr/>
          <p:nvPr/>
        </p:nvGrpSpPr>
        <p:grpSpPr>
          <a:xfrm>
            <a:off x="258305" y="3001222"/>
            <a:ext cx="8358515" cy="784265"/>
            <a:chOff x="0" y="146377"/>
            <a:chExt cx="8358515" cy="78426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DF06E6C-48ED-47AA-B7B8-2F96AD869C22}"/>
                </a:ext>
              </a:extLst>
            </p:cNvPr>
            <p:cNvSpPr/>
            <p:nvPr/>
          </p:nvSpPr>
          <p:spPr>
            <a:xfrm>
              <a:off x="0" y="146377"/>
              <a:ext cx="8263493" cy="7842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607514FF-56F8-40DD-A368-5D187DE84325}"/>
                </a:ext>
              </a:extLst>
            </p:cNvPr>
            <p:cNvSpPr txBox="1"/>
            <p:nvPr/>
          </p:nvSpPr>
          <p:spPr>
            <a:xfrm>
              <a:off x="38285" y="184662"/>
              <a:ext cx="8320230" cy="707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/>
                <a:t>Anne-Marie Gallen</a:t>
              </a:r>
              <a:r>
                <a:rPr lang="en-GB" sz="1500" dirty="0"/>
                <a:t> &amp; </a:t>
              </a:r>
              <a:r>
                <a:rPr lang="en-GB" sz="1500" kern="1200" dirty="0"/>
                <a:t>Clare Reger (E&amp;I Open University), Mark Bowden  (University of Liverpool)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15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3179701"/>
            <a:ext cx="7920773" cy="2659190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1200" dirty="0"/>
              <a:t>Acknowledgement: all images courtesy of Fusion CDT</a:t>
            </a:r>
          </a:p>
        </p:txBody>
      </p:sp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7A5F3E-B1FE-4303-8960-CC7E198C33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F8F53F-D795-4CB2-B17E-164F531FD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575" y="345278"/>
            <a:ext cx="4269092" cy="1193043"/>
          </a:xfrm>
        </p:spPr>
        <p:txBody>
          <a:bodyPr/>
          <a:lstStyle/>
          <a:p>
            <a:r>
              <a:rPr lang="en-GB" sz="3600" dirty="0"/>
              <a:t>Background</a:t>
            </a:r>
          </a:p>
        </p:txBody>
      </p:sp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C68EBF9F-F4DF-4782-82C0-0EA444731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256028"/>
              </p:ext>
            </p:extLst>
          </p:nvPr>
        </p:nvGraphicFramePr>
        <p:xfrm>
          <a:off x="3164274" y="1392665"/>
          <a:ext cx="8263493" cy="521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0E832985-F6CE-472B-AAEB-D48AABAD193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8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268" y="1813572"/>
            <a:ext cx="5140574" cy="4717228"/>
          </a:xfrm>
          <a:prstGeom prst="rect">
            <a:avLst/>
          </a:prstGeom>
          <a:effectLst>
            <a:reflection endPos="0" dist="50800" dir="5400000" sy="-100000" algn="bl" rotWithShape="0"/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75214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C42324-4384-42EF-A569-9A456DFFE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714" y="1800808"/>
            <a:ext cx="7418105" cy="251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4A13D4-4DB2-4F7B-A00B-BAA27C567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583" y="761442"/>
            <a:ext cx="3942184" cy="1039366"/>
          </a:xfrm>
        </p:spPr>
        <p:txBody>
          <a:bodyPr/>
          <a:lstStyle/>
          <a:p>
            <a:r>
              <a:rPr lang="en-GB" sz="3600" dirty="0"/>
              <a:t>Our Project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854A4D-A99B-44DA-8930-FFCEA42B2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359953"/>
              </p:ext>
            </p:extLst>
          </p:nvPr>
        </p:nvGraphicFramePr>
        <p:xfrm>
          <a:off x="326571" y="1800808"/>
          <a:ext cx="8263493" cy="521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Target Audience">
            <a:extLst>
              <a:ext uri="{FF2B5EF4-FFF2-40B4-BE49-F238E27FC236}">
                <a16:creationId xmlns:a16="http://schemas.microsoft.com/office/drawing/2014/main" id="{EA5508A4-173D-412E-8EAB-9962F7DF8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2684" y="466530"/>
            <a:ext cx="1334278" cy="13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047242-DDA0-4606-8B6A-BC85B8C1E8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9B270-79EB-4243-B0ED-804F3A34F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34" y="171093"/>
            <a:ext cx="3029657" cy="1340467"/>
          </a:xfrm>
        </p:spPr>
        <p:txBody>
          <a:bodyPr/>
          <a:lstStyle/>
          <a:p>
            <a:r>
              <a:rPr lang="en-GB" sz="3600" dirty="0"/>
              <a:t>Plan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983A38-A04C-4E9E-805A-FC2F83053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05294"/>
              </p:ext>
            </p:extLst>
          </p:nvPr>
        </p:nvGraphicFramePr>
        <p:xfrm>
          <a:off x="2584872" y="3405187"/>
          <a:ext cx="6120978" cy="308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7718">
                  <a:extLst>
                    <a:ext uri="{9D8B030D-6E8A-4147-A177-3AD203B41FA5}">
                      <a16:colId xmlns:a16="http://schemas.microsoft.com/office/drawing/2014/main" val="2593091907"/>
                    </a:ext>
                  </a:extLst>
                </a:gridCol>
                <a:gridCol w="2283260">
                  <a:extLst>
                    <a:ext uri="{9D8B030D-6E8A-4147-A177-3AD203B41FA5}">
                      <a16:colId xmlns:a16="http://schemas.microsoft.com/office/drawing/2014/main" val="3188386634"/>
                    </a:ext>
                  </a:extLst>
                </a:gridCol>
              </a:tblGrid>
              <a:tr h="4154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Stage 2: Interviews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247405"/>
                  </a:ext>
                </a:extLst>
              </a:tr>
              <a:tr h="2665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Why?</a:t>
                      </a:r>
                      <a:br>
                        <a:rPr lang="en-GB" sz="1400" dirty="0">
                          <a:effectLst/>
                        </a:rPr>
                      </a:br>
                      <a:endParaRPr lang="en-GB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400" dirty="0">
                          <a:effectLst/>
                        </a:rPr>
                        <a:t>Results from the survey were used to inform the rest of the study.</a:t>
                      </a:r>
                      <a:br>
                        <a:rPr lang="en-GB" sz="1400" dirty="0">
                          <a:effectLst/>
                        </a:rPr>
                      </a:br>
                      <a:endParaRPr lang="en-GB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400" dirty="0">
                          <a:effectLst/>
                        </a:rPr>
                        <a:t>Further research was determined by the number of willing participants.</a:t>
                      </a:r>
                      <a:br>
                        <a:rPr lang="en-GB" sz="1400" dirty="0">
                          <a:effectLst/>
                        </a:rPr>
                      </a:br>
                      <a:endParaRPr lang="en-GB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400" dirty="0">
                          <a:effectLst/>
                        </a:rPr>
                        <a:t>Survey results also informed questions for interviews. </a:t>
                      </a:r>
                      <a:br>
                        <a:rPr lang="en-GB" sz="1400" dirty="0">
                          <a:effectLst/>
                        </a:rPr>
                      </a:br>
                      <a:endParaRPr lang="en-GB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Semi-structured interviews designed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Who?</a:t>
                      </a:r>
                      <a:br>
                        <a:rPr lang="en-GB" sz="1400" dirty="0">
                          <a:effectLst/>
                        </a:rPr>
                      </a:b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Interviews were conducted with a subset of willing participants from the survey stage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It is recognised that participants were therefore self-selecting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71897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565E826-09D6-442F-A7E6-7773D9C2F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14956"/>
              </p:ext>
            </p:extLst>
          </p:nvPr>
        </p:nvGraphicFramePr>
        <p:xfrm>
          <a:off x="-1756060" y="4022688"/>
          <a:ext cx="860710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710">
                  <a:extLst>
                    <a:ext uri="{9D8B030D-6E8A-4147-A177-3AD203B41FA5}">
                      <a16:colId xmlns:a16="http://schemas.microsoft.com/office/drawing/2014/main" val="168026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035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955359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EBFA319-8E88-4AF1-861E-28CC31730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529390"/>
              </p:ext>
            </p:extLst>
          </p:nvPr>
        </p:nvGraphicFramePr>
        <p:xfrm>
          <a:off x="1399553" y="1460852"/>
          <a:ext cx="5622316" cy="194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4263">
                  <a:extLst>
                    <a:ext uri="{9D8B030D-6E8A-4147-A177-3AD203B41FA5}">
                      <a16:colId xmlns:a16="http://schemas.microsoft.com/office/drawing/2014/main" val="1854858069"/>
                    </a:ext>
                  </a:extLst>
                </a:gridCol>
                <a:gridCol w="1978053">
                  <a:extLst>
                    <a:ext uri="{9D8B030D-6E8A-4147-A177-3AD203B41FA5}">
                      <a16:colId xmlns:a16="http://schemas.microsoft.com/office/drawing/2014/main" val="1568494034"/>
                    </a:ext>
                  </a:extLst>
                </a:gridCol>
              </a:tblGrid>
              <a:tr h="2658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Stage 1:Survey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934663"/>
                  </a:ext>
                </a:extLst>
              </a:tr>
              <a:tr h="1578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Why?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400" dirty="0">
                          <a:effectLst/>
                        </a:rPr>
                        <a:t>The survey acts as a low-stakes buy-in to encourage participation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400" dirty="0">
                          <a:effectLst/>
                        </a:rPr>
                        <a:t>Helped to gain a picture of the overall field and demographic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400" dirty="0">
                          <a:effectLst/>
                        </a:rPr>
                        <a:t>Aid in the formation of questions for further research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Who?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survey was sent out via the nuclear Fusion CDT to all female Ph.D. candidates and graduates of Fusion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939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67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D2D77-F3A3-4082-A147-178D477B66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AD4E6C-5DBB-4EB2-AA50-3E6372EE7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98580"/>
            <a:ext cx="2623777" cy="714861"/>
          </a:xfrm>
        </p:spPr>
        <p:txBody>
          <a:bodyPr/>
          <a:lstStyle/>
          <a:p>
            <a:r>
              <a:rPr lang="en-GB" sz="3600" dirty="0"/>
              <a:t>Survey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FE96F83-5A2A-43FE-9349-814E58AE1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559097"/>
              </p:ext>
            </p:extLst>
          </p:nvPr>
        </p:nvGraphicFramePr>
        <p:xfrm>
          <a:off x="388801" y="1150618"/>
          <a:ext cx="8263493" cy="521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28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B471E9-E2AD-4B76-AC8E-D9C93C4D4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1" y="761442"/>
            <a:ext cx="7418105" cy="457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C5C7DA-92DA-4F78-A1F6-A90B9EB8A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334" y="506995"/>
            <a:ext cx="4181988" cy="822617"/>
          </a:xfrm>
        </p:spPr>
        <p:txBody>
          <a:bodyPr/>
          <a:lstStyle/>
          <a:p>
            <a:r>
              <a:rPr lang="en-GB" sz="3600" dirty="0"/>
              <a:t>Results: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C0245-1946-49BA-A36E-3FC588338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143" y="1987483"/>
            <a:ext cx="8262937" cy="41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7CF399-E431-4404-AD7E-EA64FA1FA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41C6D-DC2D-4F9B-A45F-A963D6C16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7"/>
            <a:ext cx="4023367" cy="771299"/>
          </a:xfrm>
        </p:spPr>
        <p:txBody>
          <a:bodyPr/>
          <a:lstStyle/>
          <a:p>
            <a:r>
              <a:rPr lang="en-GB" sz="3600" dirty="0"/>
              <a:t>Results: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142E91-1485-4DCB-8538-32C3B5FA0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97" y="2116670"/>
            <a:ext cx="8262937" cy="37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8286C0-428E-4400-B54C-C546B11D8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938" y="1397182"/>
            <a:ext cx="7418105" cy="251999"/>
          </a:xfrm>
        </p:spPr>
        <p:txBody>
          <a:bodyPr/>
          <a:lstStyle/>
          <a:p>
            <a:r>
              <a:rPr lang="en-GB" b="0" dirty="0"/>
              <a:t>Are there any other particular factors that you think are relevant to your decision to do a PhD in nuclear fusion?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40FFE5-5EED-444E-99DA-48D8FB302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7"/>
            <a:ext cx="4522556" cy="696572"/>
          </a:xfrm>
        </p:spPr>
        <p:txBody>
          <a:bodyPr/>
          <a:lstStyle/>
          <a:p>
            <a:r>
              <a:rPr lang="en-GB" sz="3600" dirty="0"/>
              <a:t>Open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0C3233-8864-42BF-A01F-7563EEDE2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938" y="2131064"/>
            <a:ext cx="8262937" cy="3388974"/>
          </a:xfrm>
          <a:prstGeom prst="rect">
            <a:avLst/>
          </a:prstGeom>
        </p:spPr>
      </p:pic>
      <p:pic>
        <p:nvPicPr>
          <p:cNvPr id="6" name="Graphic 5" descr="Person with idea">
            <a:extLst>
              <a:ext uri="{FF2B5EF4-FFF2-40B4-BE49-F238E27FC236}">
                <a16:creationId xmlns:a16="http://schemas.microsoft.com/office/drawing/2014/main" id="{4C626978-D7B4-457C-8E5D-63F72F64A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315200" y="713792"/>
            <a:ext cx="1091682" cy="109168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31D6B0-59E0-4F37-A89F-2A0D5468EA5F}"/>
              </a:ext>
            </a:extLst>
          </p:cNvPr>
          <p:cNvSpPr/>
          <p:nvPr/>
        </p:nvSpPr>
        <p:spPr>
          <a:xfrm>
            <a:off x="7231224" y="3429000"/>
            <a:ext cx="1091682" cy="21926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5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727431-41DA-4643-BB3D-A5590182C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150618"/>
            <a:ext cx="7418105" cy="251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79F26E-B9D2-4969-8F2D-1E5A34985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39" y="244566"/>
            <a:ext cx="5869296" cy="1097871"/>
          </a:xfrm>
        </p:spPr>
        <p:txBody>
          <a:bodyPr/>
          <a:lstStyle/>
          <a:p>
            <a:r>
              <a:rPr lang="en-GB" sz="2400" dirty="0"/>
              <a:t>How to deal with three interviews…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FC1F8C-A4D6-48C3-9837-9F31DF9BA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272292"/>
              </p:ext>
            </p:extLst>
          </p:nvPr>
        </p:nvGraphicFramePr>
        <p:xfrm>
          <a:off x="370139" y="1643652"/>
          <a:ext cx="8263493" cy="521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999229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FAE18331-D8CD-423A-9602-E45A08067BF7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OU_STANDARD</Template>
  <TotalTime>155</TotalTime>
  <Words>477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OU Title</vt:lpstr>
      <vt:lpstr>OU Section</vt:lpstr>
      <vt:lpstr>OU Layouts</vt:lpstr>
      <vt:lpstr>Factors influencing female participation in PhySci Postgrad. research programs </vt:lpstr>
      <vt:lpstr>Background</vt:lpstr>
      <vt:lpstr>Our Project </vt:lpstr>
      <vt:lpstr>Plan</vt:lpstr>
      <vt:lpstr>Survey</vt:lpstr>
      <vt:lpstr>Results: </vt:lpstr>
      <vt:lpstr>Results: </vt:lpstr>
      <vt:lpstr>Open questions</vt:lpstr>
      <vt:lpstr>How to deal with three interviews… </vt:lpstr>
      <vt:lpstr>THANK YOU     Acknowledgement: all images courtesy of Fusion CDT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Diane.Ford</dc:creator>
  <cp:lastModifiedBy>Diane.Ford</cp:lastModifiedBy>
  <cp:revision>20</cp:revision>
  <dcterms:created xsi:type="dcterms:W3CDTF">2020-04-06T14:15:50Z</dcterms:created>
  <dcterms:modified xsi:type="dcterms:W3CDTF">2020-04-24T15:04:13Z</dcterms:modified>
</cp:coreProperties>
</file>