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23"/>
  </p:notesMasterIdLst>
  <p:sldIdLst>
    <p:sldId id="275" r:id="rId3"/>
    <p:sldId id="260" r:id="rId4"/>
    <p:sldId id="296" r:id="rId5"/>
    <p:sldId id="279" r:id="rId6"/>
    <p:sldId id="298" r:id="rId7"/>
    <p:sldId id="280" r:id="rId8"/>
    <p:sldId id="285" r:id="rId9"/>
    <p:sldId id="282" r:id="rId10"/>
    <p:sldId id="299" r:id="rId11"/>
    <p:sldId id="300" r:id="rId12"/>
    <p:sldId id="286" r:id="rId13"/>
    <p:sldId id="291" r:id="rId14"/>
    <p:sldId id="288" r:id="rId15"/>
    <p:sldId id="278" r:id="rId16"/>
    <p:sldId id="277" r:id="rId17"/>
    <p:sldId id="292" r:id="rId18"/>
    <p:sldId id="293" r:id="rId19"/>
    <p:sldId id="290" r:id="rId20"/>
    <p:sldId id="295" r:id="rId21"/>
    <p:sldId id="297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99F6496-788B-4236-B9FD-F30F5C6315FC}">
          <p14:sldIdLst>
            <p14:sldId id="275"/>
            <p14:sldId id="260"/>
            <p14:sldId id="296"/>
            <p14:sldId id="279"/>
            <p14:sldId id="298"/>
            <p14:sldId id="280"/>
            <p14:sldId id="285"/>
            <p14:sldId id="282"/>
            <p14:sldId id="299"/>
            <p14:sldId id="300"/>
            <p14:sldId id="286"/>
            <p14:sldId id="291"/>
            <p14:sldId id="288"/>
            <p14:sldId id="278"/>
            <p14:sldId id="277"/>
            <p14:sldId id="292"/>
            <p14:sldId id="293"/>
            <p14:sldId id="290"/>
            <p14:sldId id="295"/>
            <p14:sldId id="29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F1FF"/>
    <a:srgbClr val="EBF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47526" autoAdjust="0"/>
  </p:normalViewPr>
  <p:slideViewPr>
    <p:cSldViewPr snapToGrid="0">
      <p:cViewPr varScale="1">
        <p:scale>
          <a:sx n="34" d="100"/>
          <a:sy n="34" d="100"/>
        </p:scale>
        <p:origin x="213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600" dirty="0"/>
              <a:t>Percentage</a:t>
            </a:r>
            <a:r>
              <a:rPr lang="en-GB" sz="2600" baseline="0" dirty="0"/>
              <a:t> of respondents whose free text comments related to particular themes</a:t>
            </a:r>
            <a:endParaRPr lang="en-GB" sz="26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Phase 1 - Science ALs</c:v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'Phases 1 and 2 collated v2 with'!$F$235:$K$235</c:f>
              <c:strCache>
                <c:ptCount val="6"/>
                <c:pt idx="0">
                  <c:v>Sharing</c:v>
                </c:pt>
                <c:pt idx="1">
                  <c:v>Community</c:v>
                </c:pt>
                <c:pt idx="2">
                  <c:v>Empowering</c:v>
                </c:pt>
                <c:pt idx="3">
                  <c:v>Reassuring</c:v>
                </c:pt>
                <c:pt idx="4">
                  <c:v>Negative comments</c:v>
                </c:pt>
                <c:pt idx="5">
                  <c:v>Thank you</c:v>
                </c:pt>
              </c:strCache>
            </c:strRef>
          </c:cat>
          <c:val>
            <c:numRef>
              <c:f>'Phases 1 and 2 collated v2 with'!$F$236:$K$236</c:f>
              <c:numCache>
                <c:formatCode>General</c:formatCode>
                <c:ptCount val="6"/>
                <c:pt idx="0">
                  <c:v>100.004</c:v>
                </c:pt>
                <c:pt idx="1">
                  <c:v>30.436</c:v>
                </c:pt>
                <c:pt idx="2">
                  <c:v>18.261600000000001</c:v>
                </c:pt>
                <c:pt idx="3">
                  <c:v>11.3048</c:v>
                </c:pt>
                <c:pt idx="4">
                  <c:v>9.5655999999999999</c:v>
                </c:pt>
                <c:pt idx="5">
                  <c:v>9.5655999999999999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34-403F-B74B-3EEA40E2602E}"/>
            </c:ext>
          </c:extLst>
        </c:ser>
        <c:ser>
          <c:idx val="1"/>
          <c:order val="1"/>
          <c:tx>
            <c:v>Phase 2 - STEM ALs</c:v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'Phases 1 and 2 collated v2 with'!$F$235:$K$235</c:f>
              <c:strCache>
                <c:ptCount val="6"/>
                <c:pt idx="0">
                  <c:v>Sharing</c:v>
                </c:pt>
                <c:pt idx="1">
                  <c:v>Community</c:v>
                </c:pt>
                <c:pt idx="2">
                  <c:v>Empowering</c:v>
                </c:pt>
                <c:pt idx="3">
                  <c:v>Reassuring</c:v>
                </c:pt>
                <c:pt idx="4">
                  <c:v>Negative comments</c:v>
                </c:pt>
                <c:pt idx="5">
                  <c:v>Thank you</c:v>
                </c:pt>
              </c:strCache>
            </c:strRef>
          </c:cat>
          <c:val>
            <c:numRef>
              <c:f>'Phases 1 and 2 collated v2 with'!$F$237:$K$237</c:f>
              <c:numCache>
                <c:formatCode>General</c:formatCode>
                <c:ptCount val="6"/>
                <c:pt idx="0">
                  <c:v>99.998199999999997</c:v>
                </c:pt>
                <c:pt idx="1">
                  <c:v>2.5316000000000001</c:v>
                </c:pt>
                <c:pt idx="2">
                  <c:v>26.581800000000001</c:v>
                </c:pt>
                <c:pt idx="3">
                  <c:v>16.455400000000001</c:v>
                </c:pt>
                <c:pt idx="4">
                  <c:v>17.7212</c:v>
                </c:pt>
                <c:pt idx="5">
                  <c:v>5.0632000000000001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534-403F-B74B-3EEA40E260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3732176"/>
        <c:axId val="383731784"/>
      </c:barChart>
      <c:catAx>
        <c:axId val="38373217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800"/>
                  <a:t>Theme</a:t>
                </a:r>
              </a:p>
            </c:rich>
          </c:tx>
          <c:layout>
            <c:manualLayout>
              <c:xMode val="edge"/>
              <c:yMode val="edge"/>
              <c:x val="0.45613652684845629"/>
              <c:y val="0.8210122870552878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3731784"/>
        <c:crosses val="autoZero"/>
        <c:auto val="1"/>
        <c:lblAlgn val="ctr"/>
        <c:lblOffset val="100"/>
        <c:noMultiLvlLbl val="0"/>
      </c:catAx>
      <c:valAx>
        <c:axId val="38373178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800"/>
                  <a:t>Percentage of respondents</a:t>
                </a:r>
              </a:p>
            </c:rich>
          </c:tx>
          <c:layout>
            <c:manualLayout>
              <c:xMode val="edge"/>
              <c:yMode val="edge"/>
              <c:x val="2.1833803738418752E-2"/>
              <c:y val="0.1741464528338662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3732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600" dirty="0"/>
              <a:t>Percentage</a:t>
            </a:r>
            <a:r>
              <a:rPr lang="en-GB" sz="2600" baseline="0" dirty="0"/>
              <a:t> of respondents whose free text comments related to particular themes</a:t>
            </a:r>
            <a:endParaRPr lang="en-GB" sz="26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Phase 1 - Science ALs</c:v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'Phases 1 and 2 collated v2 with'!$F$235:$K$235</c:f>
              <c:strCache>
                <c:ptCount val="6"/>
                <c:pt idx="0">
                  <c:v>Sharing</c:v>
                </c:pt>
                <c:pt idx="1">
                  <c:v>Community</c:v>
                </c:pt>
                <c:pt idx="2">
                  <c:v>Empowering</c:v>
                </c:pt>
                <c:pt idx="3">
                  <c:v>Reassuring</c:v>
                </c:pt>
                <c:pt idx="4">
                  <c:v>Negative comments</c:v>
                </c:pt>
                <c:pt idx="5">
                  <c:v>Thank you</c:v>
                </c:pt>
              </c:strCache>
            </c:strRef>
          </c:cat>
          <c:val>
            <c:numRef>
              <c:f>'Phases 1 and 2 collated v2 with'!$F$236:$K$236</c:f>
              <c:numCache>
                <c:formatCode>General</c:formatCode>
                <c:ptCount val="6"/>
                <c:pt idx="0">
                  <c:v>100.004</c:v>
                </c:pt>
                <c:pt idx="1">
                  <c:v>30.436</c:v>
                </c:pt>
                <c:pt idx="2">
                  <c:v>18.261600000000001</c:v>
                </c:pt>
                <c:pt idx="3">
                  <c:v>11.3048</c:v>
                </c:pt>
                <c:pt idx="4">
                  <c:v>9.5655999999999999</c:v>
                </c:pt>
                <c:pt idx="5">
                  <c:v>9.5655999999999999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34-403F-B74B-3EEA40E2602E}"/>
            </c:ext>
          </c:extLst>
        </c:ser>
        <c:ser>
          <c:idx val="1"/>
          <c:order val="1"/>
          <c:tx>
            <c:v>Phase 2 - STEM ALs</c:v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'Phases 1 and 2 collated v2 with'!$F$235:$K$235</c:f>
              <c:strCache>
                <c:ptCount val="6"/>
                <c:pt idx="0">
                  <c:v>Sharing</c:v>
                </c:pt>
                <c:pt idx="1">
                  <c:v>Community</c:v>
                </c:pt>
                <c:pt idx="2">
                  <c:v>Empowering</c:v>
                </c:pt>
                <c:pt idx="3">
                  <c:v>Reassuring</c:v>
                </c:pt>
                <c:pt idx="4">
                  <c:v>Negative comments</c:v>
                </c:pt>
                <c:pt idx="5">
                  <c:v>Thank you</c:v>
                </c:pt>
              </c:strCache>
            </c:strRef>
          </c:cat>
          <c:val>
            <c:numRef>
              <c:f>'Phases 1 and 2 collated v2 with'!$F$237:$K$237</c:f>
              <c:numCache>
                <c:formatCode>General</c:formatCode>
                <c:ptCount val="6"/>
                <c:pt idx="0">
                  <c:v>99.998199999999997</c:v>
                </c:pt>
                <c:pt idx="1">
                  <c:v>2.5316000000000001</c:v>
                </c:pt>
                <c:pt idx="2">
                  <c:v>26.581800000000001</c:v>
                </c:pt>
                <c:pt idx="3">
                  <c:v>16.455400000000001</c:v>
                </c:pt>
                <c:pt idx="4">
                  <c:v>17.7212</c:v>
                </c:pt>
                <c:pt idx="5">
                  <c:v>5.0632000000000001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534-403F-B74B-3EEA40E260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3732176"/>
        <c:axId val="383731784"/>
      </c:barChart>
      <c:catAx>
        <c:axId val="38373217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800"/>
                  <a:t>Theme</a:t>
                </a:r>
              </a:p>
            </c:rich>
          </c:tx>
          <c:layout>
            <c:manualLayout>
              <c:xMode val="edge"/>
              <c:yMode val="edge"/>
              <c:x val="0.45613652684845629"/>
              <c:y val="0.8210122870552878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3731784"/>
        <c:crosses val="autoZero"/>
        <c:auto val="1"/>
        <c:lblAlgn val="ctr"/>
        <c:lblOffset val="100"/>
        <c:noMultiLvlLbl val="0"/>
      </c:catAx>
      <c:valAx>
        <c:axId val="38373178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800"/>
                  <a:t>Percentage of respondents</a:t>
                </a:r>
              </a:p>
            </c:rich>
          </c:tx>
          <c:layout>
            <c:manualLayout>
              <c:xMode val="edge"/>
              <c:yMode val="edge"/>
              <c:x val="2.1833803738418752E-2"/>
              <c:y val="0.1741464528338662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3732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6EF61-3F20-4D02-ABB3-6FE55FB3BEE9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6956C1-2D6F-4B76-9E9B-1DC304156B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645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/>
              <a:t>Currently four members of the STEM </a:t>
            </a:r>
            <a:r>
              <a:rPr lang="en-GB" sz="1200" dirty="0" err="1"/>
              <a:t>ByALs-ForALs</a:t>
            </a:r>
            <a:r>
              <a:rPr lang="en-GB" sz="1200" dirty="0"/>
              <a:t> organising team (Janet, Rupesh, Nirvana and Barbara)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6956C1-2D6F-4B76-9E9B-1DC304156BF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98032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sz="12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6956C1-2D6F-4B76-9E9B-1DC304156BF4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2036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6956C1-2D6F-4B76-9E9B-1DC304156BF4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1052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/>
              <a:t>STEM pool of 1500 ALs:  Building community cohesion is a challenge!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6956C1-2D6F-4B76-9E9B-1DC304156BF4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49542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6956C1-2D6F-4B76-9E9B-1DC304156BF4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89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6956C1-2D6F-4B76-9E9B-1DC304156BF4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7565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6956C1-2D6F-4B76-9E9B-1DC304156BF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8910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/>
              <a:t>All take place in an online room identical to those ALs use for tutorials (Initially OU Live, then Adobe Connect)</a:t>
            </a:r>
          </a:p>
          <a:p>
            <a:endParaRPr lang="en-GB" sz="12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6956C1-2D6F-4B76-9E9B-1DC304156BF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1399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6956C1-2D6F-4B76-9E9B-1DC304156BF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95849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GB" sz="1200" dirty="0"/>
          </a:p>
          <a:p>
            <a:endParaRPr lang="en-GB" sz="12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6956C1-2D6F-4B76-9E9B-1DC304156BF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9333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GB" sz="1200" dirty="0"/>
          </a:p>
          <a:p>
            <a:endParaRPr lang="en-GB" sz="1200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6956C1-2D6F-4B76-9E9B-1DC304156BF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84584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GB" sz="1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12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6956C1-2D6F-4B76-9E9B-1DC304156BF4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0353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GB" sz="1200" dirty="0"/>
          </a:p>
          <a:p>
            <a:r>
              <a:rPr lang="en-GB" sz="1600" b="1" dirty="0"/>
              <a:t>Main themes to emerge from free text feedback comments</a:t>
            </a:r>
          </a:p>
          <a:p>
            <a:endParaRPr lang="en-GB" sz="1600" b="1" dirty="0"/>
          </a:p>
          <a:p>
            <a:r>
              <a:rPr lang="en-GB" sz="1600" b="1" dirty="0"/>
              <a:t>Sharing </a:t>
            </a:r>
            <a:r>
              <a:rPr lang="en-GB" sz="1200" dirty="0"/>
              <a:t>indicating that the respondent valued the opportunity to share practice, enhance skills, or pick up ideas or tips from others </a:t>
            </a:r>
          </a:p>
          <a:p>
            <a:r>
              <a:rPr lang="en-GB" sz="1600" b="1" dirty="0"/>
              <a:t>Community </a:t>
            </a:r>
            <a:r>
              <a:rPr lang="en-GB" sz="1200" dirty="0"/>
              <a:t>indicating that participation had helped the respondent to feel part of a community</a:t>
            </a:r>
          </a:p>
          <a:p>
            <a:r>
              <a:rPr lang="en-GB" sz="1600" b="1" dirty="0"/>
              <a:t>Empowering</a:t>
            </a:r>
            <a:r>
              <a:rPr lang="en-GB" sz="1600" dirty="0"/>
              <a:t> </a:t>
            </a:r>
            <a:r>
              <a:rPr lang="en-GB" sz="1200" dirty="0"/>
              <a:t>respondents felt stimulated, inspired, enriched or empowered </a:t>
            </a:r>
          </a:p>
          <a:p>
            <a:r>
              <a:rPr lang="en-GB" sz="1600" b="1" dirty="0"/>
              <a:t>Reassuring </a:t>
            </a:r>
            <a:r>
              <a:rPr lang="en-GB" sz="1200" dirty="0"/>
              <a:t>providing clarification, feeling reassured, building confidence, feeling encouraged or instilling renewed enthusiasm</a:t>
            </a:r>
          </a:p>
          <a:p>
            <a:endParaRPr lang="en-GB" sz="1600" b="1" dirty="0"/>
          </a:p>
          <a:p>
            <a:r>
              <a:rPr lang="en-GB" sz="1600" b="1" dirty="0"/>
              <a:t>All respondents </a:t>
            </a:r>
            <a:r>
              <a:rPr lang="en-GB" sz="1600" dirty="0"/>
              <a:t>gave comments which mentioned </a:t>
            </a:r>
            <a:r>
              <a:rPr lang="en-GB" sz="1600" b="1" dirty="0"/>
              <a:t>Sharing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12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6956C1-2D6F-4B76-9E9B-1DC304156BF4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0706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GB" sz="1200" dirty="0"/>
          </a:p>
          <a:p>
            <a:pPr marL="0" indent="0">
              <a:buFont typeface="Arial" panose="020B0604020202020204" pitchFamily="34" charset="0"/>
              <a:buNone/>
            </a:pPr>
            <a:endParaRPr lang="en-GB" sz="12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6956C1-2D6F-4B76-9E9B-1DC304156BF4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2830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68418F8-B52F-4661-8ABA-69BB3ADD667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7815" y="2160001"/>
            <a:ext cx="10561031" cy="997196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</a:t>
            </a:r>
            <a:br>
              <a:rPr lang="en-US" dirty="0"/>
            </a:br>
            <a:r>
              <a:rPr lang="en-US" dirty="0"/>
              <a:t>TITLE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52444CB2-243C-41A0-8F6C-F772E768A3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87815" y="3166993"/>
            <a:ext cx="10561032" cy="2492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SUB TITLE IN HERE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924475ED-B6F3-4114-A316-943C1E2B2D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65759" y="6431962"/>
            <a:ext cx="2743200" cy="13849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DC1F67E-6248-496F-8483-98A65C33F83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143" y="5538158"/>
            <a:ext cx="2011888" cy="103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134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3 colum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11536392" y="6364967"/>
            <a:ext cx="655608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z="1200" smtClean="0"/>
              <a:pPr/>
              <a:t>‹#›</a:t>
            </a:fld>
            <a:endParaRPr lang="en-US" sz="120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8402" y="761443"/>
            <a:ext cx="9890807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18402" y="1150619"/>
            <a:ext cx="3403359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E768777-3248-42B2-85F9-58D5B20C6E6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114707" y="1150618"/>
            <a:ext cx="3403359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F7E46CCE-0535-4E3E-9668-C3EC281E6A5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711013" y="1150615"/>
            <a:ext cx="3825380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99316F6E-405A-4A01-9184-79CC1058A9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76000" y="544318"/>
            <a:ext cx="168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36512439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row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11536392" y="6364967"/>
            <a:ext cx="655608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z="1200" smtClean="0"/>
              <a:pPr/>
              <a:t>‹#›</a:t>
            </a:fld>
            <a:endParaRPr lang="en-US" sz="120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8402" y="761443"/>
            <a:ext cx="9890807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18402" y="1150620"/>
            <a:ext cx="11017991" cy="2278381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  <a:br>
              <a:rPr lang="en-US" dirty="0"/>
            </a:br>
            <a:br>
              <a:rPr lang="en-US" dirty="0"/>
            </a:br>
            <a:r>
              <a:rPr lang="en-US" dirty="0"/>
              <a:t>Charts, graphs and graphics can be positioned over the grey box.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/>
              <a:t>Body text</a:t>
            </a:r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F7E46CCE-0535-4E3E-9668-C3EC281E6A5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18402" y="3566179"/>
            <a:ext cx="11017991" cy="2798784"/>
          </a:xfrm>
          <a:prstGeom prst="rect">
            <a:avLst/>
          </a:prstGeom>
        </p:spPr>
        <p:txBody>
          <a:bodyPr lIns="36000" tIns="36000" rIns="36000" bIns="36000"/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65438FC-7DE5-43FA-96AA-BA01B74D04B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76000" y="544318"/>
            <a:ext cx="168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32865438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title -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9FC8E3CA-4735-4448-B024-8A121DADF8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67088" y="3179701"/>
            <a:ext cx="72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A7A647E4-605B-4961-B4D2-DBA88509304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367089" y="4186692"/>
            <a:ext cx="72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A brief overview of what you will</a:t>
            </a:r>
            <a:br>
              <a:rPr lang="en-US" dirty="0"/>
            </a:br>
            <a:r>
              <a:rPr lang="en-US" dirty="0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4249738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contents 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2698E74-DBB1-4C41-81D5-108634391B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43171" y="1176737"/>
            <a:ext cx="72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01</a:t>
            </a:r>
          </a:p>
        </p:txBody>
      </p:sp>
      <p:sp>
        <p:nvSpPr>
          <p:cNvPr id="7" name="Text Placeholder 31">
            <a:extLst>
              <a:ext uri="{FF2B5EF4-FFF2-40B4-BE49-F238E27FC236}">
                <a16:creationId xmlns:a16="http://schemas.microsoft.com/office/drawing/2014/main" id="{27D262DD-86D2-472F-9233-2CA4C4F3C48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363171" y="1176734"/>
            <a:ext cx="4276075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8" name="Text Placeholder 31">
            <a:extLst>
              <a:ext uri="{FF2B5EF4-FFF2-40B4-BE49-F238E27FC236}">
                <a16:creationId xmlns:a16="http://schemas.microsoft.com/office/drawing/2014/main" id="{C0A8910E-3E33-41A3-816B-CD71BE1D50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63171" y="1445872"/>
            <a:ext cx="4276075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DC7DBC2F-B4BA-4FA1-AC8F-C1FB5D329C3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643171" y="1877244"/>
            <a:ext cx="72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02</a:t>
            </a:r>
          </a:p>
        </p:txBody>
      </p:sp>
      <p:sp>
        <p:nvSpPr>
          <p:cNvPr id="10" name="Text Placeholder 31">
            <a:extLst>
              <a:ext uri="{FF2B5EF4-FFF2-40B4-BE49-F238E27FC236}">
                <a16:creationId xmlns:a16="http://schemas.microsoft.com/office/drawing/2014/main" id="{E96BEFDD-99B7-4B7A-A883-501F05DEBE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63171" y="1877241"/>
            <a:ext cx="4276075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11" name="Text Placeholder 31">
            <a:extLst>
              <a:ext uri="{FF2B5EF4-FFF2-40B4-BE49-F238E27FC236}">
                <a16:creationId xmlns:a16="http://schemas.microsoft.com/office/drawing/2014/main" id="{8F24DFEC-E082-454B-B5C3-50F1E1DD322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363171" y="2146379"/>
            <a:ext cx="4276075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C3A914CD-C11D-48A8-88E1-538FBD10966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643171" y="2577751"/>
            <a:ext cx="72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03</a:t>
            </a:r>
          </a:p>
        </p:txBody>
      </p:sp>
      <p:sp>
        <p:nvSpPr>
          <p:cNvPr id="15" name="Text Placeholder 31">
            <a:extLst>
              <a:ext uri="{FF2B5EF4-FFF2-40B4-BE49-F238E27FC236}">
                <a16:creationId xmlns:a16="http://schemas.microsoft.com/office/drawing/2014/main" id="{5E5D34B7-01F5-4524-B815-3E8FD22045B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63171" y="2577748"/>
            <a:ext cx="4276075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16" name="Text Placeholder 31">
            <a:extLst>
              <a:ext uri="{FF2B5EF4-FFF2-40B4-BE49-F238E27FC236}">
                <a16:creationId xmlns:a16="http://schemas.microsoft.com/office/drawing/2014/main" id="{745E9020-E3D4-4B2E-AF64-3BC2BA80998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363171" y="2846886"/>
            <a:ext cx="4276075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6E31EB1E-53F8-4104-A8D0-0BEFB18961C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643171" y="3278256"/>
            <a:ext cx="72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04</a:t>
            </a:r>
          </a:p>
        </p:txBody>
      </p:sp>
      <p:sp>
        <p:nvSpPr>
          <p:cNvPr id="18" name="Text Placeholder 31">
            <a:extLst>
              <a:ext uri="{FF2B5EF4-FFF2-40B4-BE49-F238E27FC236}">
                <a16:creationId xmlns:a16="http://schemas.microsoft.com/office/drawing/2014/main" id="{3DEAAE69-8D81-471C-A294-06DD17336F6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363171" y="3278255"/>
            <a:ext cx="4276075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19" name="Text Placeholder 31">
            <a:extLst>
              <a:ext uri="{FF2B5EF4-FFF2-40B4-BE49-F238E27FC236}">
                <a16:creationId xmlns:a16="http://schemas.microsoft.com/office/drawing/2014/main" id="{01E75DFE-469F-4162-BFD7-0AD3CC0605D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363171" y="3547393"/>
            <a:ext cx="4276075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16FACADA-AE0B-4A02-B7FE-F03E903A200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643171" y="3978764"/>
            <a:ext cx="72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05</a:t>
            </a:r>
          </a:p>
        </p:txBody>
      </p:sp>
      <p:sp>
        <p:nvSpPr>
          <p:cNvPr id="21" name="Text Placeholder 31">
            <a:extLst>
              <a:ext uri="{FF2B5EF4-FFF2-40B4-BE49-F238E27FC236}">
                <a16:creationId xmlns:a16="http://schemas.microsoft.com/office/drawing/2014/main" id="{1BE90D09-E40F-4E07-8A6C-C34ECB3A0C7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363171" y="3978762"/>
            <a:ext cx="4276075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22" name="Text Placeholder 31">
            <a:extLst>
              <a:ext uri="{FF2B5EF4-FFF2-40B4-BE49-F238E27FC236}">
                <a16:creationId xmlns:a16="http://schemas.microsoft.com/office/drawing/2014/main" id="{E8BCD20F-DF5A-4D1F-AB59-8992CCEB4E71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363171" y="4247900"/>
            <a:ext cx="4276075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2CA99EFB-8D03-4007-813F-E6174F0308E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643171" y="4679272"/>
            <a:ext cx="72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06</a:t>
            </a:r>
          </a:p>
        </p:txBody>
      </p:sp>
      <p:sp>
        <p:nvSpPr>
          <p:cNvPr id="24" name="Text Placeholder 31">
            <a:extLst>
              <a:ext uri="{FF2B5EF4-FFF2-40B4-BE49-F238E27FC236}">
                <a16:creationId xmlns:a16="http://schemas.microsoft.com/office/drawing/2014/main" id="{75297938-8904-4A58-BECE-919189BAA54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363171" y="4679269"/>
            <a:ext cx="4276075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25" name="Text Placeholder 31">
            <a:extLst>
              <a:ext uri="{FF2B5EF4-FFF2-40B4-BE49-F238E27FC236}">
                <a16:creationId xmlns:a16="http://schemas.microsoft.com/office/drawing/2014/main" id="{EF1B2FF4-CFE5-4357-917A-02669822510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363171" y="4948407"/>
            <a:ext cx="4276075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ABF0E3-1A7E-434D-B96E-F3343B8E07D9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0" y="0"/>
            <a:ext cx="5101227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25039EFD-26D4-4EFF-80C8-2DEC577006F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643171" y="770473"/>
            <a:ext cx="13925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CONTENTS</a:t>
            </a:r>
          </a:p>
        </p:txBody>
      </p:sp>
      <p:sp>
        <p:nvSpPr>
          <p:cNvPr id="32" name="Slide Number Placeholder 8">
            <a:extLst>
              <a:ext uri="{FF2B5EF4-FFF2-40B4-BE49-F238E27FC236}">
                <a16:creationId xmlns:a16="http://schemas.microsoft.com/office/drawing/2014/main" id="{6FBBA16B-4607-4475-9AA9-35D51BE89C52}"/>
              </a:ext>
            </a:extLst>
          </p:cNvPr>
          <p:cNvSpPr txBox="1">
            <a:spLocks/>
          </p:cNvSpPr>
          <p:nvPr userDrawn="1"/>
        </p:nvSpPr>
        <p:spPr>
          <a:xfrm>
            <a:off x="11536392" y="6364967"/>
            <a:ext cx="655608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z="1200" smtClean="0"/>
              <a:pPr/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2031264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contents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9">
            <a:extLst>
              <a:ext uri="{FF2B5EF4-FFF2-40B4-BE49-F238E27FC236}">
                <a16:creationId xmlns:a16="http://schemas.microsoft.com/office/drawing/2014/main" id="{FF9A53DE-293F-4D46-94A3-8EB81742DFC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6000" y="1080000"/>
            <a:ext cx="10960392" cy="5284967"/>
          </a:xfrm>
          <a:prstGeom prst="rect">
            <a:avLst/>
          </a:prstGeom>
        </p:spPr>
        <p:txBody>
          <a:bodyPr lIns="36000" tIns="36000" rIns="36000" bIns="36000" numCol="2" spcCol="360000"/>
          <a:lstStyle>
            <a:lvl1pPr marL="0" indent="0" algn="l" defTabSz="287993">
              <a:lnSpc>
                <a:spcPts val="1600"/>
              </a:lnSpc>
              <a:buNone/>
              <a:defRPr sz="1200" b="1" baseline="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/>
              <a:t>00	Insert contents listing (2 columns)</a:t>
            </a:r>
          </a:p>
        </p:txBody>
      </p:sp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11536392" y="6364967"/>
            <a:ext cx="655608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z="1200" smtClean="0"/>
              <a:pPr/>
              <a:t>‹#›</a:t>
            </a:fld>
            <a:endParaRPr lang="en-US" sz="1200"/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091B7A03-C365-4ED6-962E-93EA096F7A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76001" y="544318"/>
            <a:ext cx="13925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CONTENTS</a:t>
            </a:r>
          </a:p>
        </p:txBody>
      </p:sp>
    </p:spTree>
    <p:extLst>
      <p:ext uri="{BB962C8B-B14F-4D97-AF65-F5344CB8AC3E}">
        <p14:creationId xmlns:p14="http://schemas.microsoft.com/office/powerpoint/2010/main" val="781882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just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11536392" y="6364967"/>
            <a:ext cx="655608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z="1200" smtClean="0"/>
              <a:pPr/>
              <a:t>‹#›</a:t>
            </a:fld>
            <a:endParaRPr lang="en-US" sz="120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8402" y="761443"/>
            <a:ext cx="9890807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6ABEA7B-7448-4E43-A7A4-3421CD2E272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76000" y="544318"/>
            <a:ext cx="168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DA22121-4331-41E2-B269-75755B80495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402" y="1150618"/>
            <a:ext cx="11017991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/>
            </a:lvl1pPr>
            <a:lvl2pPr marL="457189" indent="0">
              <a:buNone/>
              <a:defRPr sz="1200"/>
            </a:lvl2pPr>
            <a:lvl3pPr marL="914377" indent="0">
              <a:buNone/>
              <a:defRPr sz="1200"/>
            </a:lvl3pPr>
            <a:lvl4pPr marL="1371566" indent="0">
              <a:buNone/>
              <a:defRPr sz="1200"/>
            </a:lvl4pPr>
            <a:lvl5pPr marL="1828754" indent="0">
              <a:buNone/>
              <a:defRPr sz="1200"/>
            </a:lvl5pPr>
          </a:lstStyle>
          <a:p>
            <a:pPr lvl="0"/>
            <a:r>
              <a:rPr lang="en-US" dirty="0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6922783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just an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11536392" y="6364967"/>
            <a:ext cx="655608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z="1200" smtClean="0"/>
              <a:pPr/>
              <a:t>‹#›</a:t>
            </a:fld>
            <a:endParaRPr lang="en-US" sz="120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8402" y="761443"/>
            <a:ext cx="9890807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18135" y="1150619"/>
            <a:ext cx="11017991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A7B25A5-6B91-4CE2-93B8-754812DA02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76000" y="544318"/>
            <a:ext cx="168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41928312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med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11536392" y="6364967"/>
            <a:ext cx="655608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z="1200" smtClean="0"/>
              <a:pPr/>
              <a:t>‹#›</a:t>
            </a:fld>
            <a:endParaRPr lang="en-US" sz="120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8402" y="761443"/>
            <a:ext cx="9890807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525520" y="1150619"/>
            <a:ext cx="8010605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18402" y="1150620"/>
            <a:ext cx="2763279" cy="5214347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  <a:br>
              <a:rPr lang="en-US" dirty="0"/>
            </a:br>
            <a:br>
              <a:rPr lang="en-US" dirty="0"/>
            </a:br>
            <a:r>
              <a:rPr lang="en-US" dirty="0"/>
              <a:t>Graphs and graphics can be positioned over the grey box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07EECFAC-7182-49C4-A276-219F1E7C7BC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76000" y="544318"/>
            <a:ext cx="168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29671150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11536392" y="6364967"/>
            <a:ext cx="655608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z="1200" smtClean="0"/>
              <a:pPr/>
              <a:t>‹#›</a:t>
            </a:fld>
            <a:endParaRPr lang="en-US" sz="120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8402" y="761443"/>
            <a:ext cx="9890807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913120" y="1150619"/>
            <a:ext cx="5623005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18402" y="1150620"/>
            <a:ext cx="5140719" cy="5214347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E866B34-8A6C-492A-96F1-5F307C6EA65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76000" y="544318"/>
            <a:ext cx="168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31407601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char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11536392" y="6364967"/>
            <a:ext cx="655608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z="1200" smtClean="0"/>
              <a:pPr/>
              <a:t>‹#›</a:t>
            </a:fld>
            <a:endParaRPr lang="en-US" sz="120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8402" y="761443"/>
            <a:ext cx="9890807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913120" y="1150619"/>
            <a:ext cx="5623005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18402" y="1150620"/>
            <a:ext cx="5140719" cy="2486367"/>
          </a:xfrm>
          <a:prstGeom prst="rect">
            <a:avLst/>
          </a:prstGeom>
        </p:spPr>
        <p:txBody>
          <a:bodyPr lIns="36000" tIns="36000" rIns="36000" bIns="36000" numCol="2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  <a:br>
              <a:rPr lang="en-US" dirty="0"/>
            </a:br>
            <a:br>
              <a:rPr lang="en-US" dirty="0"/>
            </a:br>
            <a:r>
              <a:rPr lang="en-US" dirty="0"/>
              <a:t>Charts, graphs and graphics can be positioned over the grey box.</a:t>
            </a:r>
            <a:br>
              <a:rPr lang="en-US" dirty="0"/>
            </a:b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br>
              <a:rPr lang="en-US" dirty="0"/>
            </a:br>
            <a:endParaRPr lang="en-US" dirty="0"/>
          </a:p>
          <a:p>
            <a:pPr lvl="0"/>
            <a:r>
              <a:rPr lang="en-US" dirty="0"/>
              <a:t>Body text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1870E1B6-0ECF-4B89-8FAB-09D00538EB5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18401" y="3873243"/>
            <a:ext cx="5140719" cy="2486367"/>
          </a:xfrm>
          <a:prstGeom prst="rect">
            <a:avLst/>
          </a:prstGeom>
        </p:spPr>
        <p:txBody>
          <a:bodyPr lIns="36000" tIns="36000" rIns="36000" bIns="36000"/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5259958-3FB9-4566-8AB7-D98E4FCD49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76000" y="544318"/>
            <a:ext cx="168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15810245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7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1815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3ED99F8-E22C-4D15-85F7-8D466F90469F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1910" y="200297"/>
            <a:ext cx="1083788" cy="558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930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3.open.ac.uk/course/view.php?id=300723" TargetMode="Externa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hyperlink" Target="mailto:STEM-ByALs-ForALs@open.ac.uk" TargetMode="Externa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bluediamondgallery.com/wooden-tile/s/support.html" TargetMode="External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enger-trayner.com/wp-content/uploads/2015/04/07Brief-introduction-to-communities-of-practice.pdf" TargetMode="External"/><Relationship Id="rId2" Type="http://schemas.openxmlformats.org/officeDocument/2006/relationships/hyperlink" Target="https://doi.org/10.1080/02680513.2020.1752165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learn3.open.ac.uk/course/view.php?id=300723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3.open.ac.uk/course/view.php?id=300723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thebluediamondgallery.com/wooden-tile/s/support.html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D35A2-212B-4253-8D50-FD1945F2BF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8136" y="918722"/>
            <a:ext cx="9132499" cy="1994392"/>
          </a:xfrm>
        </p:spPr>
        <p:txBody>
          <a:bodyPr/>
          <a:lstStyle/>
          <a:p>
            <a:r>
              <a:rPr lang="en-GB" b="0" dirty="0">
                <a:ea typeface="+mj-lt"/>
                <a:cs typeface="+mj-lt"/>
              </a:rPr>
              <a:t>Building a community of STEM ALs - extension of the STEM-</a:t>
            </a:r>
            <a:r>
              <a:rPr lang="en-GB" b="0" dirty="0" err="1">
                <a:ea typeface="+mj-lt"/>
                <a:cs typeface="+mj-lt"/>
              </a:rPr>
              <a:t>ByALs</a:t>
            </a:r>
            <a:r>
              <a:rPr lang="en-GB" b="0" dirty="0">
                <a:ea typeface="+mj-lt"/>
                <a:cs typeface="+mj-lt"/>
              </a:rPr>
              <a:t>-</a:t>
            </a:r>
            <a:r>
              <a:rPr lang="en-GB" b="0" dirty="0" err="1">
                <a:ea typeface="+mj-lt"/>
                <a:cs typeface="+mj-lt"/>
              </a:rPr>
              <a:t>ForALs</a:t>
            </a:r>
            <a:r>
              <a:rPr lang="en-GB" b="0" dirty="0">
                <a:ea typeface="+mj-lt"/>
                <a:cs typeface="+mj-lt"/>
              </a:rPr>
              <a:t> programme to include more social learning opportunities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D11A33-AC46-4B11-BB79-1093594918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8136" y="4007887"/>
            <a:ext cx="7920774" cy="249299"/>
          </a:xfrm>
        </p:spPr>
        <p:txBody>
          <a:bodyPr wrap="square" lIns="0" tIns="0" rIns="0" bIns="0" anchor="t">
            <a:spAutoFit/>
          </a:bodyPr>
          <a:lstStyle/>
          <a:p>
            <a:r>
              <a:rPr lang="en-GB" dirty="0">
                <a:ea typeface="+mn-lt"/>
                <a:cs typeface="+mn-lt"/>
              </a:rPr>
              <a:t>Janet </a:t>
            </a:r>
            <a:r>
              <a:rPr lang="en-GB" dirty="0" err="1">
                <a:ea typeface="+mn-lt"/>
                <a:cs typeface="+mn-lt"/>
              </a:rPr>
              <a:t>Haresnape</a:t>
            </a:r>
            <a:r>
              <a:rPr lang="en-GB" dirty="0">
                <a:ea typeface="+mn-lt"/>
                <a:cs typeface="+mn-lt"/>
              </a:rPr>
              <a:t>, Rupesh Shah, Nirvana Wynn and Barbara Jones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25CAC14-616A-4FEC-978E-46979D7F1AEF}"/>
              </a:ext>
            </a:extLst>
          </p:cNvPr>
          <p:cNvSpPr txBox="1"/>
          <p:nvPr/>
        </p:nvSpPr>
        <p:spPr>
          <a:xfrm>
            <a:off x="828136" y="5569946"/>
            <a:ext cx="428625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457200"/>
            <a:r>
              <a:rPr lang="en-US" dirty="0" err="1">
                <a:solidFill>
                  <a:prstClr val="white"/>
                </a:solidFill>
                <a:latin typeface="Arial" panose="020B0604020202020204"/>
              </a:rPr>
              <a:t>eSTEeM</a:t>
            </a:r>
            <a:r>
              <a:rPr lang="en-US" dirty="0">
                <a:solidFill>
                  <a:prstClr val="white"/>
                </a:solidFill>
                <a:latin typeface="Arial" panose="020B0604020202020204"/>
              </a:rPr>
              <a:t> conference April 2020</a:t>
            </a:r>
          </a:p>
        </p:txBody>
      </p:sp>
    </p:spTree>
    <p:extLst>
      <p:ext uri="{BB962C8B-B14F-4D97-AF65-F5344CB8AC3E}">
        <p14:creationId xmlns:p14="http://schemas.microsoft.com/office/powerpoint/2010/main" val="40667870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FC48AC6-89E3-4D63-9BF1-1329427CD6BB}"/>
              </a:ext>
            </a:extLst>
          </p:cNvPr>
          <p:cNvSpPr txBox="1"/>
          <p:nvPr/>
        </p:nvSpPr>
        <p:spPr>
          <a:xfrm>
            <a:off x="800288" y="1348800"/>
            <a:ext cx="1094888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3200" dirty="0"/>
          </a:p>
          <a:p>
            <a:endParaRPr lang="en-GB" sz="3200" dirty="0"/>
          </a:p>
        </p:txBody>
      </p:sp>
      <p:sp>
        <p:nvSpPr>
          <p:cNvPr id="11" name="Title 2">
            <a:extLst>
              <a:ext uri="{FF2B5EF4-FFF2-40B4-BE49-F238E27FC236}">
                <a16:creationId xmlns:a16="http://schemas.microsoft.com/office/drawing/2014/main" id="{A4F181AD-3237-451D-A37D-E27D816BA95B}"/>
              </a:ext>
            </a:extLst>
          </p:cNvPr>
          <p:cNvSpPr>
            <a:spLocks noGrp="1"/>
          </p:cNvSpPr>
          <p:nvPr/>
        </p:nvSpPr>
        <p:spPr>
          <a:xfrm>
            <a:off x="506082" y="361601"/>
            <a:ext cx="6533073" cy="669562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GB" sz="2800" dirty="0">
                <a:solidFill>
                  <a:schemeClr val="bg1"/>
                </a:solidFill>
              </a:rPr>
              <a:t>   2.  Helps ALs to share good practice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AE81EF8-1345-4592-91DB-9F3932A227CF}"/>
              </a:ext>
            </a:extLst>
          </p:cNvPr>
          <p:cNvSpPr txBox="1"/>
          <p:nvPr/>
        </p:nvSpPr>
        <p:spPr>
          <a:xfrm>
            <a:off x="506082" y="1384549"/>
            <a:ext cx="1088563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Main themes to emerge from free text feedback comments</a:t>
            </a:r>
          </a:p>
          <a:p>
            <a:endParaRPr lang="en-GB" sz="2800" b="1" dirty="0"/>
          </a:p>
          <a:p>
            <a:r>
              <a:rPr lang="en-GB" sz="2800" b="1" dirty="0"/>
              <a:t>Sharing </a:t>
            </a:r>
            <a:r>
              <a:rPr lang="en-GB" sz="2800" dirty="0"/>
              <a:t>indicating that the respondent valued the opportunity to share practice, enhance skills, or pick up ideas or tips from others </a:t>
            </a:r>
          </a:p>
          <a:p>
            <a:r>
              <a:rPr lang="en-GB" sz="2800" b="1" dirty="0"/>
              <a:t>Community </a:t>
            </a:r>
            <a:r>
              <a:rPr lang="en-GB" sz="2800" dirty="0"/>
              <a:t>indicating that participation had helped the respondent to feel part of a community</a:t>
            </a:r>
          </a:p>
          <a:p>
            <a:r>
              <a:rPr lang="en-GB" sz="2800" b="1" dirty="0"/>
              <a:t>Empowering</a:t>
            </a:r>
            <a:r>
              <a:rPr lang="en-GB" sz="2800" dirty="0"/>
              <a:t> respondents felt stimulated, inspired, enriched or empowered </a:t>
            </a:r>
          </a:p>
          <a:p>
            <a:r>
              <a:rPr lang="en-GB" sz="2800" b="1" dirty="0"/>
              <a:t>Reassuring </a:t>
            </a:r>
            <a:r>
              <a:rPr lang="en-GB" sz="2800" dirty="0"/>
              <a:t>providing clarification, feeling reassured, building confidence, feeling encouraged or instilling renewed enthusiasm</a:t>
            </a:r>
          </a:p>
          <a:p>
            <a:endParaRPr lang="en-GB" sz="2800" b="1" dirty="0"/>
          </a:p>
          <a:p>
            <a:r>
              <a:rPr lang="en-GB" sz="2800" b="1" dirty="0"/>
              <a:t>All respondents </a:t>
            </a:r>
            <a:r>
              <a:rPr lang="en-GB" sz="2800" dirty="0"/>
              <a:t>gave comments which mentioned </a:t>
            </a:r>
            <a:r>
              <a:rPr lang="en-GB" sz="2800" b="1" dirty="0"/>
              <a:t>Sharing</a:t>
            </a:r>
          </a:p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45D7FB7-AA11-42D1-B134-E00B8291539F}"/>
              </a:ext>
            </a:extLst>
          </p:cNvPr>
          <p:cNvSpPr txBox="1"/>
          <p:nvPr/>
        </p:nvSpPr>
        <p:spPr>
          <a:xfrm>
            <a:off x="506082" y="49377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71004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FC48AC6-89E3-4D63-9BF1-1329427CD6BB}"/>
              </a:ext>
            </a:extLst>
          </p:cNvPr>
          <p:cNvSpPr txBox="1"/>
          <p:nvPr/>
        </p:nvSpPr>
        <p:spPr>
          <a:xfrm>
            <a:off x="800288" y="1348800"/>
            <a:ext cx="1094888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3200" dirty="0"/>
          </a:p>
          <a:p>
            <a:endParaRPr lang="en-GB" sz="3200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CEA6FEF-1AB1-4147-A2FA-7AA7CAA52EC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41406107"/>
              </p:ext>
            </p:extLst>
          </p:nvPr>
        </p:nvGraphicFramePr>
        <p:xfrm>
          <a:off x="1604512" y="1348800"/>
          <a:ext cx="8660921" cy="42583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17766E2-0386-47FD-B465-50D142DF9D51}"/>
              </a:ext>
            </a:extLst>
          </p:cNvPr>
          <p:cNvSpPr txBox="1"/>
          <p:nvPr/>
        </p:nvSpPr>
        <p:spPr>
          <a:xfrm>
            <a:off x="1104182" y="5607170"/>
            <a:ext cx="106449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Percentage of respondents in phases 1 and 2 whose free text comments related to the following themes; </a:t>
            </a:r>
            <a:r>
              <a:rPr lang="en-GB" b="1" dirty="0"/>
              <a:t>Sharing</a:t>
            </a:r>
            <a:r>
              <a:rPr lang="en-GB" dirty="0"/>
              <a:t>, </a:t>
            </a:r>
            <a:r>
              <a:rPr lang="en-GB" b="1" dirty="0"/>
              <a:t>Community, Empowering</a:t>
            </a:r>
            <a:r>
              <a:rPr lang="en-GB" dirty="0"/>
              <a:t> , </a:t>
            </a:r>
            <a:r>
              <a:rPr lang="en-GB" b="1" dirty="0"/>
              <a:t>Reassuring</a:t>
            </a:r>
            <a:r>
              <a:rPr lang="en-GB" dirty="0"/>
              <a:t>, </a:t>
            </a:r>
            <a:r>
              <a:rPr lang="en-GB" b="1" dirty="0"/>
              <a:t>Negative comments</a:t>
            </a:r>
            <a:r>
              <a:rPr lang="en-GB" dirty="0"/>
              <a:t>  and </a:t>
            </a:r>
            <a:r>
              <a:rPr lang="en-GB" b="1" dirty="0"/>
              <a:t>Thank you</a:t>
            </a:r>
            <a:r>
              <a:rPr lang="en-GB" dirty="0"/>
              <a:t> (respondent thanked presenter and/or organisers of the programme)</a:t>
            </a:r>
          </a:p>
          <a:p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0BF582C-3CD7-4D9E-91C7-8010E36C98FE}"/>
              </a:ext>
            </a:extLst>
          </p:cNvPr>
          <p:cNvSpPr/>
          <p:nvPr/>
        </p:nvSpPr>
        <p:spPr>
          <a:xfrm>
            <a:off x="2467156" y="2074653"/>
            <a:ext cx="1086928" cy="2708694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itle 2">
            <a:extLst>
              <a:ext uri="{FF2B5EF4-FFF2-40B4-BE49-F238E27FC236}">
                <a16:creationId xmlns:a16="http://schemas.microsoft.com/office/drawing/2014/main" id="{A4F181AD-3237-451D-A37D-E27D816BA95B}"/>
              </a:ext>
            </a:extLst>
          </p:cNvPr>
          <p:cNvSpPr>
            <a:spLocks noGrp="1"/>
          </p:cNvSpPr>
          <p:nvPr/>
        </p:nvSpPr>
        <p:spPr>
          <a:xfrm>
            <a:off x="506082" y="361601"/>
            <a:ext cx="6533073" cy="669562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GB" sz="2800" dirty="0">
                <a:solidFill>
                  <a:schemeClr val="bg1"/>
                </a:solidFill>
              </a:rPr>
              <a:t>   2.  Helps ALs to share good practice</a:t>
            </a:r>
          </a:p>
        </p:txBody>
      </p:sp>
    </p:spTree>
    <p:extLst>
      <p:ext uri="{BB962C8B-B14F-4D97-AF65-F5344CB8AC3E}">
        <p14:creationId xmlns:p14="http://schemas.microsoft.com/office/powerpoint/2010/main" val="1450108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FC48AC6-89E3-4D63-9BF1-1329427CD6BB}"/>
              </a:ext>
            </a:extLst>
          </p:cNvPr>
          <p:cNvSpPr txBox="1"/>
          <p:nvPr/>
        </p:nvSpPr>
        <p:spPr>
          <a:xfrm>
            <a:off x="800288" y="1348800"/>
            <a:ext cx="1094888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3200" dirty="0"/>
          </a:p>
          <a:p>
            <a:endParaRPr lang="en-GB" sz="3200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CEA6FEF-1AB1-4147-A2FA-7AA7CAA52EC2}"/>
              </a:ext>
            </a:extLst>
          </p:cNvPr>
          <p:cNvGraphicFramePr/>
          <p:nvPr/>
        </p:nvGraphicFramePr>
        <p:xfrm>
          <a:off x="1604512" y="1348800"/>
          <a:ext cx="8660921" cy="42583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17766E2-0386-47FD-B465-50D142DF9D51}"/>
              </a:ext>
            </a:extLst>
          </p:cNvPr>
          <p:cNvSpPr txBox="1"/>
          <p:nvPr/>
        </p:nvSpPr>
        <p:spPr>
          <a:xfrm>
            <a:off x="1104182" y="5607170"/>
            <a:ext cx="106449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Percentage of respondents in phases 1 and 2 whose free text comments related to the following themes; </a:t>
            </a:r>
            <a:r>
              <a:rPr lang="en-GB" b="1" dirty="0"/>
              <a:t>Sharing</a:t>
            </a:r>
            <a:r>
              <a:rPr lang="en-GB" dirty="0"/>
              <a:t>, </a:t>
            </a:r>
            <a:r>
              <a:rPr lang="en-GB" b="1" dirty="0"/>
              <a:t>Community, Empowering</a:t>
            </a:r>
            <a:r>
              <a:rPr lang="en-GB" dirty="0"/>
              <a:t> , </a:t>
            </a:r>
            <a:r>
              <a:rPr lang="en-GB" b="1" dirty="0"/>
              <a:t>Reassuring</a:t>
            </a:r>
            <a:r>
              <a:rPr lang="en-GB" dirty="0"/>
              <a:t>, </a:t>
            </a:r>
            <a:r>
              <a:rPr lang="en-GB" b="1" dirty="0"/>
              <a:t>Negative comments</a:t>
            </a:r>
            <a:r>
              <a:rPr lang="en-GB" dirty="0"/>
              <a:t>  and </a:t>
            </a:r>
            <a:r>
              <a:rPr lang="en-GB" b="1" dirty="0"/>
              <a:t>Thank you</a:t>
            </a:r>
            <a:r>
              <a:rPr lang="en-GB" dirty="0"/>
              <a:t> (respondent thanked presenter and/or organisers of the programme)</a:t>
            </a:r>
          </a:p>
          <a:p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0BF582C-3CD7-4D9E-91C7-8010E36C98FE}"/>
              </a:ext>
            </a:extLst>
          </p:cNvPr>
          <p:cNvSpPr/>
          <p:nvPr/>
        </p:nvSpPr>
        <p:spPr>
          <a:xfrm>
            <a:off x="3761117" y="3140015"/>
            <a:ext cx="948905" cy="151825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itle 2">
            <a:extLst>
              <a:ext uri="{FF2B5EF4-FFF2-40B4-BE49-F238E27FC236}">
                <a16:creationId xmlns:a16="http://schemas.microsoft.com/office/drawing/2014/main" id="{A4F181AD-3237-451D-A37D-E27D816BA95B}"/>
              </a:ext>
            </a:extLst>
          </p:cNvPr>
          <p:cNvSpPr>
            <a:spLocks noGrp="1"/>
          </p:cNvSpPr>
          <p:nvPr/>
        </p:nvSpPr>
        <p:spPr>
          <a:xfrm>
            <a:off x="506082" y="361601"/>
            <a:ext cx="6533073" cy="669562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GB" sz="2800" dirty="0">
                <a:solidFill>
                  <a:schemeClr val="bg1"/>
                </a:solidFill>
              </a:rPr>
              <a:t>   2.  Helps ALs to share good practice</a:t>
            </a:r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8C645DE4-1B63-4EC4-8FD9-315BD5E1AC94}"/>
              </a:ext>
            </a:extLst>
          </p:cNvPr>
          <p:cNvSpPr txBox="1">
            <a:spLocks/>
          </p:cNvSpPr>
          <p:nvPr/>
        </p:nvSpPr>
        <p:spPr>
          <a:xfrm>
            <a:off x="334006" y="165015"/>
            <a:ext cx="6877223" cy="1052968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00" b="1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/>
            <a:r>
              <a:rPr lang="en-GB" sz="2800" dirty="0"/>
              <a:t>     3.  Aims to foster peer support and improve community cohesiveness</a:t>
            </a:r>
          </a:p>
        </p:txBody>
      </p:sp>
    </p:spTree>
    <p:extLst>
      <p:ext uri="{BB962C8B-B14F-4D97-AF65-F5344CB8AC3E}">
        <p14:creationId xmlns:p14="http://schemas.microsoft.com/office/powerpoint/2010/main" val="27493489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peech Bubble: Rectangle with Corners Rounded 1">
            <a:extLst>
              <a:ext uri="{FF2B5EF4-FFF2-40B4-BE49-F238E27FC236}">
                <a16:creationId xmlns:a16="http://schemas.microsoft.com/office/drawing/2014/main" id="{6D568792-174A-46D5-97F6-7106B5559D06}"/>
              </a:ext>
            </a:extLst>
          </p:cNvPr>
          <p:cNvSpPr/>
          <p:nvPr/>
        </p:nvSpPr>
        <p:spPr>
          <a:xfrm>
            <a:off x="7571573" y="1172312"/>
            <a:ext cx="4313153" cy="3046988"/>
          </a:xfrm>
          <a:prstGeom prst="wedgeRoundRectCallout">
            <a:avLst/>
          </a:prstGeom>
          <a:solidFill>
            <a:srgbClr val="D9F1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493FF9-31EF-4AF2-81CB-CA79112111A8}"/>
              </a:ext>
            </a:extLst>
          </p:cNvPr>
          <p:cNvSpPr txBox="1"/>
          <p:nvPr/>
        </p:nvSpPr>
        <p:spPr>
          <a:xfrm>
            <a:off x="7582718" y="972257"/>
            <a:ext cx="431315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400" dirty="0"/>
          </a:p>
          <a:p>
            <a:pPr algn="ctr"/>
            <a:r>
              <a:rPr lang="en-GB" sz="2400" dirty="0"/>
              <a:t>Helps me to feel part of the community. Until recently, I hadn't met a single soul from the OU (was recruited online for an online course).  The  chance to hear thoughts of other ALs was invaluable</a:t>
            </a:r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A09E61CB-E765-47F4-963D-C461A3FA0C42}"/>
              </a:ext>
            </a:extLst>
          </p:cNvPr>
          <p:cNvSpPr/>
          <p:nvPr/>
        </p:nvSpPr>
        <p:spPr>
          <a:xfrm>
            <a:off x="4294426" y="2521448"/>
            <a:ext cx="2753795" cy="1723661"/>
          </a:xfrm>
          <a:prstGeom prst="wedgeRoundRect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</a:rPr>
              <a:t>One hour invested; many hours saved in the future</a:t>
            </a:r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EAF086FB-BE2D-4CBB-BC52-5061B2CC78B6}"/>
              </a:ext>
            </a:extLst>
          </p:cNvPr>
          <p:cNvSpPr/>
          <p:nvPr/>
        </p:nvSpPr>
        <p:spPr>
          <a:xfrm>
            <a:off x="307274" y="246391"/>
            <a:ext cx="3285774" cy="4069461"/>
          </a:xfrm>
          <a:prstGeom prst="wedgeRoundRectCallou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Really reassuring to see my practice was in keeping with </a:t>
            </a:r>
          </a:p>
          <a:p>
            <a:pPr algn="ctr"/>
            <a:r>
              <a:rPr lang="en-GB" sz="2400" dirty="0">
                <a:solidFill>
                  <a:schemeClr val="tx1"/>
                </a:solidFill>
              </a:rPr>
              <a:t>other ALs. We work in isolation so much of the time – it’s very useful to find out how everyone else approaches things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5E0E4D6-D937-4531-9FAE-74DF3CC8BEE1}"/>
              </a:ext>
            </a:extLst>
          </p:cNvPr>
          <p:cNvSpPr txBox="1"/>
          <p:nvPr/>
        </p:nvSpPr>
        <p:spPr>
          <a:xfrm>
            <a:off x="2564166" y="267055"/>
            <a:ext cx="70623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Comments from participants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D2B3F0B-8B07-41D6-BDB1-FD85C537955B}"/>
              </a:ext>
            </a:extLst>
          </p:cNvPr>
          <p:cNvSpPr txBox="1"/>
          <p:nvPr/>
        </p:nvSpPr>
        <p:spPr>
          <a:xfrm>
            <a:off x="132014" y="5113617"/>
            <a:ext cx="120599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Community </a:t>
            </a:r>
            <a:r>
              <a:rPr lang="en-GB" sz="2400" dirty="0"/>
              <a:t>was mentioned more in phase 1 than phase 2</a:t>
            </a:r>
          </a:p>
          <a:p>
            <a:r>
              <a:rPr lang="en-GB" sz="2400" dirty="0"/>
              <a:t>Phase 1 – Science – pool of 500 ALs</a:t>
            </a:r>
          </a:p>
          <a:p>
            <a:r>
              <a:rPr lang="en-GB" sz="2400" dirty="0"/>
              <a:t>Phase 2 – STEM – pool of 1500 ALs – building community is much more of a challenge!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5690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71974C7-7BA0-442E-8029-5DC55B0C54B0}"/>
              </a:ext>
            </a:extLst>
          </p:cNvPr>
          <p:cNvSpPr txBox="1"/>
          <p:nvPr/>
        </p:nvSpPr>
        <p:spPr>
          <a:xfrm>
            <a:off x="278820" y="2034242"/>
            <a:ext cx="54133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6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dirty="0"/>
              <a:t>New AL contract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dirty="0"/>
              <a:t>ALs should become more integrated into the OU STEM community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dirty="0"/>
              <a:t>ALs can learn together to develop new understandings and practices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600" dirty="0"/>
              <a:t>Might shape the changing landscape in which they work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/>
          </a:p>
        </p:txBody>
      </p:sp>
      <p:sp>
        <p:nvSpPr>
          <p:cNvPr id="10" name="Title 2">
            <a:extLst>
              <a:ext uri="{FF2B5EF4-FFF2-40B4-BE49-F238E27FC236}">
                <a16:creationId xmlns:a16="http://schemas.microsoft.com/office/drawing/2014/main" id="{03DBD3CF-222C-417B-8B20-9E48093E269A}"/>
              </a:ext>
            </a:extLst>
          </p:cNvPr>
          <p:cNvSpPr txBox="1">
            <a:spLocks/>
          </p:cNvSpPr>
          <p:nvPr/>
        </p:nvSpPr>
        <p:spPr>
          <a:xfrm>
            <a:off x="576000" y="234858"/>
            <a:ext cx="8498989" cy="1052968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00" b="1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/>
            <a:r>
              <a:rPr lang="en-GB" sz="2800" dirty="0"/>
              <a:t>    4.  Programme now expanded to include more social learning opportunities</a:t>
            </a:r>
          </a:p>
        </p:txBody>
      </p:sp>
      <p:pic>
        <p:nvPicPr>
          <p:cNvPr id="3" name="Picture 2" descr="A picture containing drawing, room, computer&#10;&#10;Description automatically generated">
            <a:extLst>
              <a:ext uri="{FF2B5EF4-FFF2-40B4-BE49-F238E27FC236}">
                <a16:creationId xmlns:a16="http://schemas.microsoft.com/office/drawing/2014/main" id="{0BBC2D71-7292-4190-B39C-E9C33668FC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2140" y="2495907"/>
            <a:ext cx="6033707" cy="377106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41FB166-D4CF-4AE3-B513-B2B0A0C89923}"/>
              </a:ext>
            </a:extLst>
          </p:cNvPr>
          <p:cNvSpPr txBox="1"/>
          <p:nvPr/>
        </p:nvSpPr>
        <p:spPr>
          <a:xfrm>
            <a:off x="576000" y="1572577"/>
            <a:ext cx="110001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Social learning (Wenger and Wenger-Traynor, 2015)</a:t>
            </a:r>
          </a:p>
          <a:p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75E0EE8-CD1A-4482-A1F0-4C8C69DC706B}"/>
              </a:ext>
            </a:extLst>
          </p:cNvPr>
          <p:cNvSpPr txBox="1"/>
          <p:nvPr/>
        </p:nvSpPr>
        <p:spPr>
          <a:xfrm>
            <a:off x="7536155" y="6253810"/>
            <a:ext cx="2749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Tomas2015/Adobe Stock</a:t>
            </a:r>
          </a:p>
        </p:txBody>
      </p:sp>
    </p:spTree>
    <p:extLst>
      <p:ext uri="{BB962C8B-B14F-4D97-AF65-F5344CB8AC3E}">
        <p14:creationId xmlns:p14="http://schemas.microsoft.com/office/powerpoint/2010/main" val="40093964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711C917-33FB-475D-B488-8E8073A7B4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01" y="544318"/>
            <a:ext cx="5220950" cy="535682"/>
          </a:xfrm>
        </p:spPr>
        <p:txBody>
          <a:bodyPr/>
          <a:lstStyle/>
          <a:p>
            <a:r>
              <a:rPr lang="en-GB" dirty="0"/>
              <a:t>Programme</a:t>
            </a:r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2EF20D06-1DB2-4F06-B5E1-7B3456424B15}"/>
              </a:ext>
            </a:extLst>
          </p:cNvPr>
          <p:cNvSpPr txBox="1">
            <a:spLocks/>
          </p:cNvSpPr>
          <p:nvPr/>
        </p:nvSpPr>
        <p:spPr>
          <a:xfrm>
            <a:off x="576000" y="354537"/>
            <a:ext cx="8498989" cy="1052968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00" b="1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/>
            <a:r>
              <a:rPr lang="en-GB" sz="2800" dirty="0"/>
              <a:t>    4.  Programme now expanded to include more social learning opportunities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8BFED69-023C-4F21-A480-DF8A5D55C144}"/>
              </a:ext>
            </a:extLst>
          </p:cNvPr>
          <p:cNvSpPr/>
          <p:nvPr/>
        </p:nvSpPr>
        <p:spPr>
          <a:xfrm>
            <a:off x="332856" y="3296077"/>
            <a:ext cx="6570863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Four sessions so far, not recorded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Small numbers of participants (&lt;10), but good feedback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Clearly much appreciated by some</a:t>
            </a:r>
          </a:p>
          <a:p>
            <a:pPr algn="ctr"/>
            <a:endParaRPr lang="en-GB" sz="36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/>
          </a:p>
        </p:txBody>
      </p:sp>
      <p:pic>
        <p:nvPicPr>
          <p:cNvPr id="9" name="Picture 8" descr="A cup of coffee&#10;&#10;Description automatically generated">
            <a:extLst>
              <a:ext uri="{FF2B5EF4-FFF2-40B4-BE49-F238E27FC236}">
                <a16:creationId xmlns:a16="http://schemas.microsoft.com/office/drawing/2014/main" id="{4045D4EC-B4EE-44C7-B75A-70A644D200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8039" y="3198179"/>
            <a:ext cx="4197270" cy="279309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150B492-BDF2-4D7B-A350-D0EDF729FECA}"/>
              </a:ext>
            </a:extLst>
          </p:cNvPr>
          <p:cNvSpPr txBox="1"/>
          <p:nvPr/>
        </p:nvSpPr>
        <p:spPr>
          <a:xfrm>
            <a:off x="7773992" y="6206909"/>
            <a:ext cx="2601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Photo from Creative commons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B19AE4-2C40-4B60-B550-728AB8E0694D}"/>
              </a:ext>
            </a:extLst>
          </p:cNvPr>
          <p:cNvSpPr txBox="1"/>
          <p:nvPr/>
        </p:nvSpPr>
        <p:spPr>
          <a:xfrm>
            <a:off x="332856" y="1843962"/>
            <a:ext cx="11042453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Informal ‘coffee and chat’ drop-in sessions – suggested and organised by STEM AL, Isobel Richards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39160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711C917-33FB-475D-B488-8E8073A7B4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01" y="544318"/>
            <a:ext cx="5220950" cy="535682"/>
          </a:xfrm>
        </p:spPr>
        <p:txBody>
          <a:bodyPr/>
          <a:lstStyle/>
          <a:p>
            <a:r>
              <a:rPr lang="en-GB" dirty="0"/>
              <a:t>Programme</a:t>
            </a:r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2EF20D06-1DB2-4F06-B5E1-7B3456424B15}"/>
              </a:ext>
            </a:extLst>
          </p:cNvPr>
          <p:cNvSpPr txBox="1">
            <a:spLocks/>
          </p:cNvSpPr>
          <p:nvPr/>
        </p:nvSpPr>
        <p:spPr>
          <a:xfrm>
            <a:off x="561872" y="138972"/>
            <a:ext cx="8498989" cy="1052968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00" b="1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/>
            <a:r>
              <a:rPr lang="en-GB" sz="2800" dirty="0"/>
              <a:t>    4.  Programme now expanded to include more social learning opportunities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8BFED69-023C-4F21-A480-DF8A5D55C144}"/>
              </a:ext>
            </a:extLst>
          </p:cNvPr>
          <p:cNvSpPr/>
          <p:nvPr/>
        </p:nvSpPr>
        <p:spPr>
          <a:xfrm>
            <a:off x="475802" y="786594"/>
            <a:ext cx="10861619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endParaRPr lang="en-GB" sz="4400" dirty="0"/>
          </a:p>
          <a:p>
            <a:r>
              <a:rPr lang="en-GB" sz="3600" dirty="0"/>
              <a:t>Online Journal Club for ALs – </a:t>
            </a:r>
            <a:r>
              <a:rPr lang="en-GB" sz="2400" dirty="0"/>
              <a:t>ALs give mini-presentations </a:t>
            </a:r>
          </a:p>
          <a:p>
            <a:r>
              <a:rPr lang="en-GB" sz="2400" dirty="0"/>
              <a:t>Run long same lines as OJCs run for students by Fi Moorman and Karen New 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GB" sz="2400" dirty="0"/>
              <a:t>Summary of journal article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GB" sz="2400" dirty="0"/>
              <a:t>Snippet of news in their academic field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GB" sz="2400" dirty="0"/>
              <a:t>Aspect of their research or topic of scholarship interest</a:t>
            </a:r>
          </a:p>
          <a:p>
            <a:pPr algn="ctr"/>
            <a:endParaRPr lang="en-GB" sz="3600" dirty="0"/>
          </a:p>
          <a:p>
            <a:endParaRPr lang="en-GB" sz="3600" dirty="0"/>
          </a:p>
          <a:p>
            <a:pPr algn="ctr"/>
            <a:endParaRPr lang="en-GB" sz="3600" dirty="0"/>
          </a:p>
        </p:txBody>
      </p:sp>
      <p:pic>
        <p:nvPicPr>
          <p:cNvPr id="5" name="Picture 4" descr="Two people sitting at a table&#10;&#10;Description automatically generated">
            <a:extLst>
              <a:ext uri="{FF2B5EF4-FFF2-40B4-BE49-F238E27FC236}">
                <a16:creationId xmlns:a16="http://schemas.microsoft.com/office/drawing/2014/main" id="{E89CA9EA-8369-4396-803E-C049AD8A7F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6244" y="3840026"/>
            <a:ext cx="3995156" cy="266343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A23812A-2601-4CC7-A256-8E8BB2F1E002}"/>
              </a:ext>
            </a:extLst>
          </p:cNvPr>
          <p:cNvSpPr txBox="1"/>
          <p:nvPr/>
        </p:nvSpPr>
        <p:spPr>
          <a:xfrm>
            <a:off x="-367117" y="3587360"/>
            <a:ext cx="710718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400" dirty="0"/>
              <a:t>2 sessions to date, friendly and informal, not recorded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400" dirty="0"/>
              <a:t>7 AL mini-presentations, no presentation fee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400" dirty="0"/>
              <a:t>5-15 attendees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400" dirty="0"/>
              <a:t>Opportunity for ALs to build ‘academic currency’ and potential to disseminate to a wider audience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55714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2">
            <a:extLst>
              <a:ext uri="{FF2B5EF4-FFF2-40B4-BE49-F238E27FC236}">
                <a16:creationId xmlns:a16="http://schemas.microsoft.com/office/drawing/2014/main" id="{0C393263-9A5E-4D8A-9E29-654D36DB9A76}"/>
              </a:ext>
            </a:extLst>
          </p:cNvPr>
          <p:cNvSpPr txBox="1">
            <a:spLocks/>
          </p:cNvSpPr>
          <p:nvPr/>
        </p:nvSpPr>
        <p:spPr>
          <a:xfrm>
            <a:off x="576001" y="354537"/>
            <a:ext cx="3547426" cy="766897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00" b="1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/>
            <a:r>
              <a:rPr lang="en-GB" sz="2800" dirty="0"/>
              <a:t>    Moving forward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3FF82D5-6220-411B-B167-8D254B267B92}"/>
              </a:ext>
            </a:extLst>
          </p:cNvPr>
          <p:cNvSpPr txBox="1"/>
          <p:nvPr/>
        </p:nvSpPr>
        <p:spPr>
          <a:xfrm>
            <a:off x="320268" y="1452335"/>
            <a:ext cx="11551463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800" dirty="0"/>
          </a:p>
          <a:p>
            <a:r>
              <a:rPr lang="en-GB" sz="2800" b="1" dirty="0"/>
              <a:t>Programme provides opportunities: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/>
              <a:t>For ALs to lead workshops and expand skills portfolio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/>
              <a:t>Share good practice, tips and ideas – situated learning situation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/>
              <a:t>Build community cohesion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/>
              <a:t>Build academic currency – important aspect of new AL contract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/>
              <a:t>Engage in social learning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/>
          </a:p>
          <a:p>
            <a:r>
              <a:rPr lang="en-GB" sz="2800" dirty="0"/>
              <a:t>Hope to continue regular workshops – if funding from ALSPD continues – and continue with informal social learning events</a:t>
            </a:r>
          </a:p>
          <a:p>
            <a:endParaRPr lang="en-GB" sz="2800" dirty="0"/>
          </a:p>
          <a:p>
            <a:r>
              <a:rPr lang="en-GB" dirty="0"/>
              <a:t>STEM-ByALs-ForALs website</a:t>
            </a:r>
            <a:br>
              <a:rPr lang="en-GB" dirty="0"/>
            </a:br>
            <a:r>
              <a:rPr lang="en-GB" dirty="0">
                <a:hlinkClick r:id="rId2" tooltip="https://learn3.open.ac.uk/course/view.php?id=300723"/>
              </a:rPr>
              <a:t>https://learn3.open.ac.uk/course/view.php?id=300723</a:t>
            </a:r>
            <a:endParaRPr lang="en-GB" dirty="0"/>
          </a:p>
          <a:p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/>
          </a:p>
        </p:txBody>
      </p:sp>
      <p:sp>
        <p:nvSpPr>
          <p:cNvPr id="9" name="Title 2">
            <a:extLst>
              <a:ext uri="{FF2B5EF4-FFF2-40B4-BE49-F238E27FC236}">
                <a16:creationId xmlns:a16="http://schemas.microsoft.com/office/drawing/2014/main" id="{DE4C5751-80CC-4BDA-8BCD-462888F7968D}"/>
              </a:ext>
            </a:extLst>
          </p:cNvPr>
          <p:cNvSpPr txBox="1">
            <a:spLocks/>
          </p:cNvSpPr>
          <p:nvPr/>
        </p:nvSpPr>
        <p:spPr>
          <a:xfrm>
            <a:off x="576000" y="354537"/>
            <a:ext cx="6894475" cy="1052968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00" b="1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/>
            <a:r>
              <a:rPr lang="en-GB" sz="2800" dirty="0"/>
              <a:t>    STEM-ByALs-ForALs        Summary</a:t>
            </a:r>
          </a:p>
        </p:txBody>
      </p:sp>
    </p:spTree>
    <p:extLst>
      <p:ext uri="{BB962C8B-B14F-4D97-AF65-F5344CB8AC3E}">
        <p14:creationId xmlns:p14="http://schemas.microsoft.com/office/powerpoint/2010/main" val="22276224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7E7C82E-DC7F-41C0-AAFF-DAA4EEA7ED4E}"/>
              </a:ext>
            </a:extLst>
          </p:cNvPr>
          <p:cNvSpPr txBox="1"/>
          <p:nvPr/>
        </p:nvSpPr>
        <p:spPr>
          <a:xfrm>
            <a:off x="6704076" y="1052542"/>
            <a:ext cx="491489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-  What experience do you have of being part of a productive community of online learners?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55589E2-247D-4EAB-A16E-401FC6D50352}"/>
              </a:ext>
            </a:extLst>
          </p:cNvPr>
          <p:cNvSpPr txBox="1"/>
          <p:nvPr/>
        </p:nvSpPr>
        <p:spPr>
          <a:xfrm>
            <a:off x="982980" y="6149340"/>
            <a:ext cx="10179390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Email </a:t>
            </a:r>
            <a:r>
              <a:rPr lang="en-GB" sz="2800" dirty="0">
                <a:hlinkClick r:id="rId2"/>
              </a:rPr>
              <a:t>STEM-ByALs-ForALs@open.ac.uk</a:t>
            </a:r>
            <a:r>
              <a:rPr lang="en-GB" sz="2800" dirty="0"/>
              <a:t> with any suggestions</a:t>
            </a:r>
          </a:p>
          <a:p>
            <a:endParaRPr lang="en-GB" dirty="0"/>
          </a:p>
        </p:txBody>
      </p:sp>
      <p:pic>
        <p:nvPicPr>
          <p:cNvPr id="5" name="Picture 4" descr="A picture containing drawing, room, computer&#10;&#10;Description automatically generated">
            <a:extLst>
              <a:ext uri="{FF2B5EF4-FFF2-40B4-BE49-F238E27FC236}">
                <a16:creationId xmlns:a16="http://schemas.microsoft.com/office/drawing/2014/main" id="{FA8DEC3F-7232-413F-AC4E-4628F7B64A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" y="371980"/>
            <a:ext cx="6071616" cy="379476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2B95F60-087B-4365-80D2-B73477E6A46A}"/>
              </a:ext>
            </a:extLst>
          </p:cNvPr>
          <p:cNvSpPr txBox="1"/>
          <p:nvPr/>
        </p:nvSpPr>
        <p:spPr>
          <a:xfrm>
            <a:off x="457201" y="4554556"/>
            <a:ext cx="1127759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-  What made it productive, and how could your experience feed into our programme?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29112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A221E04-58C0-4E3D-99DD-5F5FD72DCC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3641" y="2070096"/>
            <a:ext cx="6177479" cy="411832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8C5E176-D824-4ADD-9B46-B5B4C4E76F23}"/>
              </a:ext>
            </a:extLst>
          </p:cNvPr>
          <p:cNvSpPr txBox="1"/>
          <p:nvPr/>
        </p:nvSpPr>
        <p:spPr>
          <a:xfrm>
            <a:off x="1277124" y="6259442"/>
            <a:ext cx="85620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hlinkClick r:id="rId3"/>
              </a:rPr>
              <a:t>http://www.thebluediamondgallery.com/wooden-tile/s/support.html</a:t>
            </a:r>
            <a:r>
              <a:rPr lang="en-GB" dirty="0"/>
              <a:t> (creative Commons)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5FFE74-DAEA-4D55-9A48-88B961683F30}"/>
              </a:ext>
            </a:extLst>
          </p:cNvPr>
          <p:cNvSpPr txBox="1"/>
          <p:nvPr/>
        </p:nvSpPr>
        <p:spPr>
          <a:xfrm>
            <a:off x="558517" y="466165"/>
            <a:ext cx="105424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Particular thanks to all AL colleagues – both presenters and participants - who have helped to make this programme such a success</a:t>
            </a:r>
          </a:p>
        </p:txBody>
      </p:sp>
    </p:spTree>
    <p:extLst>
      <p:ext uri="{BB962C8B-B14F-4D97-AF65-F5344CB8AC3E}">
        <p14:creationId xmlns:p14="http://schemas.microsoft.com/office/powerpoint/2010/main" val="2321052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6B98C6E-655C-4061-B666-FEF5384F15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0054" y="1674112"/>
            <a:ext cx="7200000" cy="997196"/>
          </a:xfrm>
        </p:spPr>
        <p:txBody>
          <a:bodyPr/>
          <a:lstStyle/>
          <a:p>
            <a:r>
              <a:rPr lang="en-GB" dirty="0"/>
              <a:t>The STEM-ByALs-ForALs programme of online events 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B08133F-C5C8-435B-9687-C2F7B5411C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2129" y="3217197"/>
            <a:ext cx="10621992" cy="2714589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sz="2800" dirty="0"/>
              <a:t>Programme of regular monthly workshops has been running since 2015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Helps ALs to share good practice in a friendly supportive environment 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Aims to foster peer support and improve community cohesiveness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Now expanded to include more social learning opportunities</a:t>
            </a:r>
          </a:p>
        </p:txBody>
      </p:sp>
    </p:spTree>
    <p:extLst>
      <p:ext uri="{BB962C8B-B14F-4D97-AF65-F5344CB8AC3E}">
        <p14:creationId xmlns:p14="http://schemas.microsoft.com/office/powerpoint/2010/main" val="23834331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87C6895-1578-4A34-9EA3-134FFD6D811F}"/>
              </a:ext>
            </a:extLst>
          </p:cNvPr>
          <p:cNvSpPr txBox="1"/>
          <p:nvPr/>
        </p:nvSpPr>
        <p:spPr>
          <a:xfrm>
            <a:off x="742446" y="2606040"/>
            <a:ext cx="1061897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References</a:t>
            </a:r>
          </a:p>
          <a:p>
            <a:endParaRPr lang="en-GB" sz="2000" dirty="0"/>
          </a:p>
          <a:p>
            <a:r>
              <a:rPr lang="en-GB" sz="2000" dirty="0"/>
              <a:t>Haresnape, J.,  Aiken. F and Wynn, C. (2020) Sharing good practice and encouraging community cohesion online: a programme of tutor-led online events for Open University tutors, Open Learning: The Journal of Open, Distance and e-Learning, DOI: </a:t>
            </a:r>
            <a:r>
              <a:rPr lang="en-GB" sz="2000" u="sng" dirty="0">
                <a:hlinkClick r:id="rId2"/>
              </a:rPr>
              <a:t>10.1080/02680513.2020.1752165</a:t>
            </a:r>
            <a:r>
              <a:rPr lang="en-GB" sz="2000" dirty="0"/>
              <a:t> </a:t>
            </a:r>
          </a:p>
          <a:p>
            <a:endParaRPr lang="en-GB" sz="2000" dirty="0"/>
          </a:p>
          <a:p>
            <a:r>
              <a:rPr lang="en-GB" sz="2000" dirty="0"/>
              <a:t>Lave, J., and E. Wenger. (1991). “Situated Learning: Legitimate Peripheral Participation”. Cambridge: Cambridge University Press.</a:t>
            </a:r>
          </a:p>
          <a:p>
            <a:endParaRPr lang="en-GB" sz="2000" dirty="0"/>
          </a:p>
          <a:p>
            <a:r>
              <a:rPr lang="en-GB" sz="2000" dirty="0"/>
              <a:t>Wenger, E., Wenger-</a:t>
            </a:r>
            <a:r>
              <a:rPr lang="en-GB" sz="2000" dirty="0" err="1"/>
              <a:t>Trayner</a:t>
            </a:r>
            <a:r>
              <a:rPr lang="en-GB" sz="2000" dirty="0"/>
              <a:t>, B. (2015) Communities of Practice: a brief introduction [online] Available from: </a:t>
            </a:r>
            <a:r>
              <a:rPr lang="en-GB" sz="1400" dirty="0">
                <a:hlinkClick r:id="rId3"/>
              </a:rPr>
              <a:t>http://wenger-trayner.com/wp-content/uploads/2015/04/07Brief-introduction-to-communities-of-practice.pdf</a:t>
            </a:r>
            <a:r>
              <a:rPr lang="en-GB" sz="1400" dirty="0"/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0A59AE2-3BD0-4336-884F-BE12AF7DAD8A}"/>
              </a:ext>
            </a:extLst>
          </p:cNvPr>
          <p:cNvSpPr txBox="1"/>
          <p:nvPr/>
        </p:nvSpPr>
        <p:spPr>
          <a:xfrm>
            <a:off x="902466" y="777240"/>
            <a:ext cx="1029893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STEM-ByALs-ForALs website</a:t>
            </a:r>
            <a:br>
              <a:rPr lang="en-GB" sz="2800" dirty="0"/>
            </a:br>
            <a:r>
              <a:rPr lang="en-GB" sz="2800" dirty="0">
                <a:hlinkClick r:id="rId4" tooltip="https://learn3.open.ac.uk/course/view.php?id=300723"/>
              </a:rPr>
              <a:t>https://learn3.open.ac.uk/course/view.php?id=300723</a:t>
            </a:r>
            <a:endParaRPr lang="en-GB" sz="2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5348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711C917-33FB-475D-B488-8E8073A7B4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01" y="544318"/>
            <a:ext cx="7670852" cy="535682"/>
          </a:xfrm>
        </p:spPr>
        <p:txBody>
          <a:bodyPr/>
          <a:lstStyle/>
          <a:p>
            <a:r>
              <a:rPr lang="en-GB" sz="2800" dirty="0"/>
              <a:t>1.  Programme has been running since 2015</a:t>
            </a:r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3713AA17-E10E-4285-A867-7E549EA50A7B}"/>
              </a:ext>
            </a:extLst>
          </p:cNvPr>
          <p:cNvSpPr txBox="1">
            <a:spLocks/>
          </p:cNvSpPr>
          <p:nvPr/>
        </p:nvSpPr>
        <p:spPr>
          <a:xfrm>
            <a:off x="576000" y="544318"/>
            <a:ext cx="7826127" cy="535682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00" b="1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/>
              <a:t>1. Programme of regular monthly workshops</a:t>
            </a:r>
            <a:endParaRPr lang="en-GB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3DB488-8956-44A0-971F-7076004F2DD1}"/>
              </a:ext>
            </a:extLst>
          </p:cNvPr>
          <p:cNvSpPr txBox="1"/>
          <p:nvPr/>
        </p:nvSpPr>
        <p:spPr>
          <a:xfrm>
            <a:off x="1012741" y="1260908"/>
            <a:ext cx="9341019" cy="60939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/>
              <a:t>STEM-ByALs-ForALs</a:t>
            </a:r>
          </a:p>
          <a:p>
            <a:endParaRPr lang="en-GB" sz="3600" dirty="0"/>
          </a:p>
          <a:p>
            <a:r>
              <a:rPr lang="en-GB" sz="3600" dirty="0"/>
              <a:t>Who has:</a:t>
            </a:r>
          </a:p>
          <a:p>
            <a:pPr marL="342900" indent="-342900">
              <a:buAutoNum type="alphaUcPeriod"/>
            </a:pPr>
            <a:r>
              <a:rPr lang="en-GB" sz="3600" dirty="0"/>
              <a:t>Never heard of the programme?</a:t>
            </a:r>
          </a:p>
          <a:p>
            <a:pPr marL="342900" indent="-342900">
              <a:buAutoNum type="alphaUcPeriod"/>
            </a:pPr>
            <a:r>
              <a:rPr lang="en-GB" sz="3600" dirty="0"/>
              <a:t>Heard of it but never attended any events?</a:t>
            </a:r>
          </a:p>
          <a:p>
            <a:pPr marL="342900" indent="-342900">
              <a:buAutoNum type="alphaUcPeriod"/>
            </a:pPr>
            <a:r>
              <a:rPr lang="en-GB" sz="3600" dirty="0"/>
              <a:t>Attended events?</a:t>
            </a:r>
          </a:p>
          <a:p>
            <a:pPr marL="342900" indent="-342900">
              <a:buAutoNum type="alphaUcPeriod"/>
            </a:pPr>
            <a:r>
              <a:rPr lang="en-GB" sz="3600" dirty="0"/>
              <a:t>Attended at events and been a presenter?</a:t>
            </a:r>
          </a:p>
          <a:p>
            <a:pPr marL="342900" indent="-342900">
              <a:buAutoNum type="alphaUcPeriod"/>
            </a:pPr>
            <a:endParaRPr lang="en-GB" sz="3600" dirty="0"/>
          </a:p>
          <a:p>
            <a:r>
              <a:rPr lang="en-GB" sz="2400" dirty="0"/>
              <a:t>STEM-ByALs-ForALs website</a:t>
            </a:r>
            <a:br>
              <a:rPr lang="en-GB" sz="2400" dirty="0"/>
            </a:br>
            <a:r>
              <a:rPr lang="en-GB" sz="2400" dirty="0">
                <a:hlinkClick r:id="rId3" tooltip="https://learn3.open.ac.uk/course/view.php?id=300723"/>
              </a:rPr>
              <a:t>https://learn3.open.ac.uk/course/view.php?id=300723</a:t>
            </a:r>
            <a:endParaRPr lang="en-GB" sz="2400" dirty="0"/>
          </a:p>
          <a:p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72497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711C917-33FB-475D-B488-8E8073A7B4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01" y="544318"/>
            <a:ext cx="7670852" cy="535682"/>
          </a:xfrm>
        </p:spPr>
        <p:txBody>
          <a:bodyPr/>
          <a:lstStyle/>
          <a:p>
            <a:r>
              <a:rPr lang="en-GB" sz="2800" dirty="0"/>
              <a:t>1.  Programme has been running since 2015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C48AC6-89E3-4D63-9BF1-1329427CD6BB}"/>
              </a:ext>
            </a:extLst>
          </p:cNvPr>
          <p:cNvSpPr txBox="1"/>
          <p:nvPr/>
        </p:nvSpPr>
        <p:spPr>
          <a:xfrm>
            <a:off x="846133" y="5034347"/>
            <a:ext cx="1049973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sz="3200" dirty="0"/>
          </a:p>
          <a:p>
            <a:r>
              <a:rPr lang="en-GB" sz="3200" dirty="0"/>
              <a:t>New recent additions:  Informal ‘coffee and chat’ drop-ins</a:t>
            </a:r>
          </a:p>
          <a:p>
            <a:r>
              <a:rPr lang="en-GB" sz="3200" dirty="0"/>
              <a:t>			            Online Journal Club sessions</a:t>
            </a:r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3713AA17-E10E-4285-A867-7E549EA50A7B}"/>
              </a:ext>
            </a:extLst>
          </p:cNvPr>
          <p:cNvSpPr txBox="1">
            <a:spLocks/>
          </p:cNvSpPr>
          <p:nvPr/>
        </p:nvSpPr>
        <p:spPr>
          <a:xfrm>
            <a:off x="576000" y="544318"/>
            <a:ext cx="7826127" cy="535682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00" b="1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/>
              <a:t>1. Programme of regular monthly workshops</a:t>
            </a:r>
            <a:endParaRPr lang="en-GB" sz="28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E234D0F-B0CC-42ED-9671-7CC14939F2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1089744"/>
              </p:ext>
            </p:extLst>
          </p:nvPr>
        </p:nvGraphicFramePr>
        <p:xfrm>
          <a:off x="576000" y="1618512"/>
          <a:ext cx="11265479" cy="3431419"/>
        </p:xfrm>
        <a:graphic>
          <a:graphicData uri="http://schemas.openxmlformats.org/drawingml/2006/table">
            <a:tbl>
              <a:tblPr firstRow="1" firstCol="1" bandRow="1"/>
              <a:tblGrid>
                <a:gridCol w="1275660">
                  <a:extLst>
                    <a:ext uri="{9D8B030D-6E8A-4147-A177-3AD203B41FA5}">
                      <a16:colId xmlns:a16="http://schemas.microsoft.com/office/drawing/2014/main" val="322145592"/>
                    </a:ext>
                  </a:extLst>
                </a:gridCol>
                <a:gridCol w="3726180">
                  <a:extLst>
                    <a:ext uri="{9D8B030D-6E8A-4147-A177-3AD203B41FA5}">
                      <a16:colId xmlns:a16="http://schemas.microsoft.com/office/drawing/2014/main" val="414992195"/>
                    </a:ext>
                  </a:extLst>
                </a:gridCol>
                <a:gridCol w="2217420">
                  <a:extLst>
                    <a:ext uri="{9D8B030D-6E8A-4147-A177-3AD203B41FA5}">
                      <a16:colId xmlns:a16="http://schemas.microsoft.com/office/drawing/2014/main" val="984178098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18970238"/>
                    </a:ext>
                  </a:extLst>
                </a:gridCol>
                <a:gridCol w="2103119">
                  <a:extLst>
                    <a:ext uri="{9D8B030D-6E8A-4147-A177-3AD203B41FA5}">
                      <a16:colId xmlns:a16="http://schemas.microsoft.com/office/drawing/2014/main" val="324017713"/>
                    </a:ext>
                  </a:extLst>
                </a:gridCol>
              </a:tblGrid>
              <a:tr h="12192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3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Phase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3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3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 Cohort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3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Platform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3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 of workshops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843527"/>
                  </a:ext>
                </a:extLst>
              </a:tr>
              <a:tr h="5958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3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3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Feb 2015-Jun 2016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3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Science ALs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3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 Live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3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6148194"/>
                  </a:ext>
                </a:extLst>
              </a:tr>
              <a:tr h="5958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3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3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Oct 2016 – July 2017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3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STEM ALs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3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 Live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3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962878"/>
                  </a:ext>
                </a:extLst>
              </a:tr>
              <a:tr h="5958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3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3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July 2017-date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3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STEM ALs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3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Adobe Conect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3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 to date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0734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6810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711C917-33FB-475D-B488-8E8073A7B4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01" y="544318"/>
            <a:ext cx="7670852" cy="535682"/>
          </a:xfrm>
        </p:spPr>
        <p:txBody>
          <a:bodyPr/>
          <a:lstStyle/>
          <a:p>
            <a:r>
              <a:rPr lang="en-GB" sz="2800" dirty="0"/>
              <a:t>1.  Programme has been running since 2015</a:t>
            </a:r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3713AA17-E10E-4285-A867-7E549EA50A7B}"/>
              </a:ext>
            </a:extLst>
          </p:cNvPr>
          <p:cNvSpPr txBox="1">
            <a:spLocks/>
          </p:cNvSpPr>
          <p:nvPr/>
        </p:nvSpPr>
        <p:spPr>
          <a:xfrm>
            <a:off x="576000" y="544318"/>
            <a:ext cx="7826127" cy="535682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00" b="1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/>
              <a:t>1. Programme of regular monthly workshops</a:t>
            </a:r>
            <a:endParaRPr lang="en-GB" sz="2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9FEAB17-75F3-44A1-8753-E6DE5861E4D4}"/>
              </a:ext>
            </a:extLst>
          </p:cNvPr>
          <p:cNvSpPr txBox="1"/>
          <p:nvPr/>
        </p:nvSpPr>
        <p:spPr>
          <a:xfrm>
            <a:off x="543839" y="1318022"/>
            <a:ext cx="11104322" cy="5539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Regular workshops – approximately monthly – 50 to date since 2015</a:t>
            </a:r>
          </a:p>
          <a:p>
            <a:r>
              <a:rPr lang="en-GB" sz="2800" dirty="0"/>
              <a:t>Both daytime and evening </a:t>
            </a:r>
          </a:p>
          <a:p>
            <a:r>
              <a:rPr lang="en-GB" sz="2800" dirty="0"/>
              <a:t>Attendance varies from 15-40 ALs per workshop</a:t>
            </a:r>
          </a:p>
          <a:p>
            <a:endParaRPr lang="en-GB" sz="2800" dirty="0"/>
          </a:p>
          <a:p>
            <a:r>
              <a:rPr lang="en-GB" sz="2800" dirty="0"/>
              <a:t>Any STEM AL can submit a suggestions for a workshop</a:t>
            </a:r>
          </a:p>
          <a:p>
            <a:r>
              <a:rPr lang="en-GB" sz="2800" dirty="0"/>
              <a:t>We work with presenters to ensure workshops are: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Accessible for all STEM ALs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Include opportunities for active participation/ discussion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/>
          </a:p>
          <a:p>
            <a:r>
              <a:rPr lang="en-GB" sz="2800" dirty="0"/>
              <a:t>Presenters are paid 1DL day – funded by ALSPD</a:t>
            </a:r>
          </a:p>
          <a:p>
            <a:r>
              <a:rPr lang="en-GB" sz="2800" dirty="0"/>
              <a:t>Attendance is added to AL’s Staff Development record</a:t>
            </a:r>
          </a:p>
          <a:p>
            <a:r>
              <a:rPr lang="en-GB" sz="2800" dirty="0"/>
              <a:t>Feedback collected from participants after each workshop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5629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711C917-33FB-475D-B488-8E8073A7B4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01" y="544318"/>
            <a:ext cx="7670852" cy="535682"/>
          </a:xfrm>
        </p:spPr>
        <p:txBody>
          <a:bodyPr/>
          <a:lstStyle/>
          <a:p>
            <a:r>
              <a:rPr lang="en-GB" sz="2800" dirty="0"/>
              <a:t>1.  Programme has been running since 2015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C48AC6-89E3-4D63-9BF1-1329427CD6BB}"/>
              </a:ext>
            </a:extLst>
          </p:cNvPr>
          <p:cNvSpPr txBox="1"/>
          <p:nvPr/>
        </p:nvSpPr>
        <p:spPr>
          <a:xfrm>
            <a:off x="576000" y="1656271"/>
            <a:ext cx="6652936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Ideal </a:t>
            </a:r>
            <a:r>
              <a:rPr lang="en-GB" sz="2800" b="1" dirty="0"/>
              <a:t>situated learning environment </a:t>
            </a:r>
            <a:r>
              <a:rPr lang="en-GB" sz="2800" dirty="0"/>
              <a:t>(Lave and Wenger, 1991) for ALs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Fosters peer support – friendly supportive environment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Helps relieve ALs isolation –  they meet in real time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Encourages community cohesion (Haresnape et al, 2020)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/>
          </a:p>
          <a:p>
            <a:endParaRPr lang="en-GB" sz="3200" dirty="0"/>
          </a:p>
          <a:p>
            <a:endParaRPr lang="en-GB" sz="3200" dirty="0"/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AFC692D4-D3C1-46C6-91F7-EC39BA175A41}"/>
              </a:ext>
            </a:extLst>
          </p:cNvPr>
          <p:cNvSpPr txBox="1">
            <a:spLocks/>
          </p:cNvSpPr>
          <p:nvPr/>
        </p:nvSpPr>
        <p:spPr>
          <a:xfrm>
            <a:off x="576000" y="544318"/>
            <a:ext cx="7826127" cy="535682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00" b="1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/>
              <a:t>1. Programme of regular monthly workshops</a:t>
            </a:r>
            <a:endParaRPr lang="en-GB" sz="2800" dirty="0"/>
          </a:p>
        </p:txBody>
      </p:sp>
      <p:pic>
        <p:nvPicPr>
          <p:cNvPr id="5" name="Picture 4" descr="A picture containing object, clock&#10;&#10;Description automatically generated">
            <a:extLst>
              <a:ext uri="{FF2B5EF4-FFF2-40B4-BE49-F238E27FC236}">
                <a16:creationId xmlns:a16="http://schemas.microsoft.com/office/drawing/2014/main" id="{FE38395E-A859-4707-89F1-3FF68344FF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9597" y="1705098"/>
            <a:ext cx="3866403" cy="376974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2C1EE07-7BB0-421D-BE86-4F1216587AF6}"/>
              </a:ext>
            </a:extLst>
          </p:cNvPr>
          <p:cNvSpPr txBox="1"/>
          <p:nvPr/>
        </p:nvSpPr>
        <p:spPr>
          <a:xfrm>
            <a:off x="7077887" y="5576318"/>
            <a:ext cx="511870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dirty="0"/>
              <a:t>By Adobe - Adobe, Public Domain, https://commons.wikimedia.org/w/index.php?curid=87529900</a:t>
            </a:r>
          </a:p>
        </p:txBody>
      </p:sp>
    </p:spTree>
    <p:extLst>
      <p:ext uri="{BB962C8B-B14F-4D97-AF65-F5344CB8AC3E}">
        <p14:creationId xmlns:p14="http://schemas.microsoft.com/office/powerpoint/2010/main" val="1987295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FC48AC6-89E3-4D63-9BF1-1329427CD6BB}"/>
              </a:ext>
            </a:extLst>
          </p:cNvPr>
          <p:cNvSpPr txBox="1"/>
          <p:nvPr/>
        </p:nvSpPr>
        <p:spPr>
          <a:xfrm>
            <a:off x="505405" y="1303140"/>
            <a:ext cx="512376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Most popular workshops relate to the core AL role, especially supporting students</a:t>
            </a:r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F31B89B5-5370-4F12-94FF-3FF8F3D12A8A}"/>
              </a:ext>
            </a:extLst>
          </p:cNvPr>
          <p:cNvSpPr txBox="1">
            <a:spLocks/>
          </p:cNvSpPr>
          <p:nvPr/>
        </p:nvSpPr>
        <p:spPr>
          <a:xfrm>
            <a:off x="505405" y="338554"/>
            <a:ext cx="7826127" cy="535682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00" b="1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1. Programme of regular monthly workshops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09B72F7-B84B-4CC0-9444-9D783BFBFC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405" y="2911275"/>
            <a:ext cx="5123761" cy="341584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1CAB932-AF67-4222-BF34-396E29DF7DAD}"/>
              </a:ext>
            </a:extLst>
          </p:cNvPr>
          <p:cNvSpPr txBox="1"/>
          <p:nvPr/>
        </p:nvSpPr>
        <p:spPr>
          <a:xfrm>
            <a:off x="38573" y="6431452"/>
            <a:ext cx="605742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hlinkClick r:id="rId4"/>
              </a:rPr>
              <a:t>http://www.thebluediamondgallery.com/wooden-tile/s/support.html</a:t>
            </a:r>
            <a:r>
              <a:rPr lang="en-GB" sz="1200" dirty="0"/>
              <a:t> (creative Commons)</a:t>
            </a:r>
          </a:p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4F899CB-E645-40AD-849C-567843234922}"/>
              </a:ext>
            </a:extLst>
          </p:cNvPr>
          <p:cNvSpPr txBox="1"/>
          <p:nvPr/>
        </p:nvSpPr>
        <p:spPr>
          <a:xfrm>
            <a:off x="6492240" y="1348800"/>
            <a:ext cx="5486399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Popular workshops have included:</a:t>
            </a:r>
          </a:p>
          <a:p>
            <a:endParaRPr lang="en-GB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Engaging students with online materials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Encouraging students to talk in online tutorials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Getting to grips with breakout rooms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Supporting students with mental health/emotional wellbeing needs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Individual support sessions – what works well?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Tips for speeding up TMA marking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2284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omputer sitting on top of a chair&#10;&#10;Description automatically generated">
            <a:extLst>
              <a:ext uri="{FF2B5EF4-FFF2-40B4-BE49-F238E27FC236}">
                <a16:creationId xmlns:a16="http://schemas.microsoft.com/office/drawing/2014/main" id="{B501498F-5D6D-4034-9807-3B6529DA502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17" r="19668" b="13630"/>
          <a:stretch/>
        </p:blipFill>
        <p:spPr>
          <a:xfrm>
            <a:off x="808224" y="2861747"/>
            <a:ext cx="3133574" cy="3062899"/>
          </a:xfrm>
          <a:prstGeom prst="rect">
            <a:avLst/>
          </a:prstGeom>
        </p:spPr>
      </p:pic>
      <p:sp>
        <p:nvSpPr>
          <p:cNvPr id="5" name="Title 2">
            <a:extLst>
              <a:ext uri="{FF2B5EF4-FFF2-40B4-BE49-F238E27FC236}">
                <a16:creationId xmlns:a16="http://schemas.microsoft.com/office/drawing/2014/main" id="{84295D9A-5BFC-4B52-B7C7-6AFBD07AE11E}"/>
              </a:ext>
            </a:extLst>
          </p:cNvPr>
          <p:cNvSpPr txBox="1">
            <a:spLocks/>
          </p:cNvSpPr>
          <p:nvPr/>
        </p:nvSpPr>
        <p:spPr>
          <a:xfrm>
            <a:off x="376588" y="355988"/>
            <a:ext cx="7826127" cy="535682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00" b="1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/>
              <a:t>1. Programme of regular monthly workshops</a:t>
            </a:r>
            <a:endParaRPr lang="en-GB" sz="2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B7B1AB-9ED9-47DC-905B-B1E347BAE476}"/>
              </a:ext>
            </a:extLst>
          </p:cNvPr>
          <p:cNvSpPr txBox="1"/>
          <p:nvPr/>
        </p:nvSpPr>
        <p:spPr>
          <a:xfrm>
            <a:off x="304801" y="1375415"/>
            <a:ext cx="61188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We have tried to include anything which will be popular</a:t>
            </a:r>
          </a:p>
        </p:txBody>
      </p:sp>
      <p:pic>
        <p:nvPicPr>
          <p:cNvPr id="9" name="Picture 8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5D31EF7F-CA58-48EE-A6A2-4A2D998DB46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87"/>
          <a:stretch/>
        </p:blipFill>
        <p:spPr>
          <a:xfrm>
            <a:off x="7498081" y="1080000"/>
            <a:ext cx="4298674" cy="244422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C56A23B-EC9D-44FE-97AE-8BEBD0E2DAA7}"/>
              </a:ext>
            </a:extLst>
          </p:cNvPr>
          <p:cNvSpPr txBox="1"/>
          <p:nvPr/>
        </p:nvSpPr>
        <p:spPr>
          <a:xfrm>
            <a:off x="991584" y="6028348"/>
            <a:ext cx="3316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Online Christmas party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3B35FA3-F0F8-49C4-A0ED-2181A55615D6}"/>
              </a:ext>
            </a:extLst>
          </p:cNvPr>
          <p:cNvSpPr txBox="1"/>
          <p:nvPr/>
        </p:nvSpPr>
        <p:spPr>
          <a:xfrm>
            <a:off x="8587476" y="3469995"/>
            <a:ext cx="320927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By </a:t>
            </a:r>
            <a:r>
              <a:rPr lang="en-GB" sz="1100" dirty="0" err="1"/>
              <a:t>Images_of_Money's</a:t>
            </a:r>
            <a:r>
              <a:rPr lang="en-GB" sz="1100" dirty="0"/>
              <a:t> profile - www.flickr.com, https://commons.wikimedia.org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7644D1-A78F-4464-A2E3-3D74B7DD7644}"/>
              </a:ext>
            </a:extLst>
          </p:cNvPr>
          <p:cNvSpPr txBox="1"/>
          <p:nvPr/>
        </p:nvSpPr>
        <p:spPr>
          <a:xfrm>
            <a:off x="4608677" y="3900882"/>
            <a:ext cx="7188077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Online Christmas party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Studying with the OU as an AL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Tutoring multiple modules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Using the AL Development fund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 err="1"/>
              <a:t>Neuroeducational</a:t>
            </a:r>
            <a:r>
              <a:rPr lang="en-GB" sz="2400" dirty="0"/>
              <a:t> based approaches to teaching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Income tax refunds – tips for ALs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743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FC48AC6-89E3-4D63-9BF1-1329427CD6BB}"/>
              </a:ext>
            </a:extLst>
          </p:cNvPr>
          <p:cNvSpPr txBox="1"/>
          <p:nvPr/>
        </p:nvSpPr>
        <p:spPr>
          <a:xfrm>
            <a:off x="800288" y="1348800"/>
            <a:ext cx="1094888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3200" dirty="0"/>
          </a:p>
          <a:p>
            <a:endParaRPr lang="en-GB" sz="3200" dirty="0"/>
          </a:p>
        </p:txBody>
      </p:sp>
      <p:sp>
        <p:nvSpPr>
          <p:cNvPr id="11" name="Title 2">
            <a:extLst>
              <a:ext uri="{FF2B5EF4-FFF2-40B4-BE49-F238E27FC236}">
                <a16:creationId xmlns:a16="http://schemas.microsoft.com/office/drawing/2014/main" id="{A4F181AD-3237-451D-A37D-E27D816BA95B}"/>
              </a:ext>
            </a:extLst>
          </p:cNvPr>
          <p:cNvSpPr>
            <a:spLocks noGrp="1"/>
          </p:cNvSpPr>
          <p:nvPr/>
        </p:nvSpPr>
        <p:spPr>
          <a:xfrm>
            <a:off x="506082" y="361601"/>
            <a:ext cx="6533073" cy="669562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GB" sz="2800" dirty="0">
                <a:solidFill>
                  <a:schemeClr val="bg1"/>
                </a:solidFill>
              </a:rPr>
              <a:t>   2.  Helps ALs to share good practice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AE81EF8-1345-4592-91DB-9F3932A227CF}"/>
              </a:ext>
            </a:extLst>
          </p:cNvPr>
          <p:cNvSpPr txBox="1"/>
          <p:nvPr/>
        </p:nvSpPr>
        <p:spPr>
          <a:xfrm>
            <a:off x="506082" y="1384549"/>
            <a:ext cx="1088563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Analysed feedback from workshops in phases 1 and 2 from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200 participants  (35% response rate)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6 Presenters  (67% response rate)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7 Regular participants  (54% response)</a:t>
            </a:r>
          </a:p>
          <a:p>
            <a:endParaRPr lang="en-GB" sz="3200" dirty="0"/>
          </a:p>
          <a:p>
            <a:r>
              <a:rPr lang="en-GB" sz="3200" dirty="0"/>
              <a:t>Free text comments from participants include: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Comments specific to workshop – passed to presenters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Comments relating to programme as a whole - analysed using </a:t>
            </a:r>
            <a:r>
              <a:rPr lang="en-GB" sz="3200" dirty="0" err="1"/>
              <a:t>Nvivo</a:t>
            </a:r>
            <a:endParaRPr lang="en-GB" sz="3200" dirty="0"/>
          </a:p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45D7FB7-AA11-42D1-B134-E00B8291539F}"/>
              </a:ext>
            </a:extLst>
          </p:cNvPr>
          <p:cNvSpPr txBox="1"/>
          <p:nvPr/>
        </p:nvSpPr>
        <p:spPr>
          <a:xfrm>
            <a:off x="506082" y="49377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6501568"/>
      </p:ext>
    </p:extLst>
  </p:cSld>
  <p:clrMapOvr>
    <a:masterClrMapping/>
  </p:clrMapOvr>
</p:sld>
</file>

<file path=ppt/theme/theme1.xml><?xml version="1.0" encoding="utf-8"?>
<a:theme xmlns:a="http://schemas.openxmlformats.org/drawingml/2006/main" name="OU Title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OU_STANDARD.potx" id="{2DA0E078-245D-4E9B-8A12-43E4C56B78FB}" vid="{76723E47-52BB-4FAA-A05C-2DF49523D5BE}"/>
    </a:ext>
  </a:extLst>
</a:theme>
</file>

<file path=ppt/theme/theme2.xml><?xml version="1.0" encoding="utf-8"?>
<a:theme xmlns:a="http://schemas.openxmlformats.org/drawingml/2006/main" name="OU Layouts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OU_STANDARD.potx" id="{2DA0E078-245D-4E9B-8A12-43E4C56B78FB}" vid="{E71F6A81-7D12-4207-BA77-D48B227BF69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5820</TotalTime>
  <Words>1569</Words>
  <Application>Microsoft Office PowerPoint</Application>
  <PresentationFormat>Widescreen</PresentationFormat>
  <Paragraphs>216</Paragraphs>
  <Slides>20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Courier New</vt:lpstr>
      <vt:lpstr>OU Title</vt:lpstr>
      <vt:lpstr>OU Layouts</vt:lpstr>
      <vt:lpstr>Building a community of STEM ALs - extension of the STEM-ByALs-ForALs programme to include more social learning opportunities</vt:lpstr>
      <vt:lpstr>The STEM-ByALs-ForALs programme of online events </vt:lpstr>
      <vt:lpstr>1.  Programme has been running since 2015</vt:lpstr>
      <vt:lpstr>1.  Programme has been running since 2015</vt:lpstr>
      <vt:lpstr>1.  Programme has been running since 2015</vt:lpstr>
      <vt:lpstr>1.  Programme has been running since 2015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Programme</vt:lpstr>
      <vt:lpstr>Programme</vt:lpstr>
      <vt:lpstr>PowerPoint Presentation</vt:lpstr>
      <vt:lpstr>PowerPoint Presentation</vt:lpstr>
      <vt:lpstr>PowerPoint Presentation</vt:lpstr>
      <vt:lpstr>PowerPoint Presentation</vt:lpstr>
    </vt:vector>
  </TitlesOfParts>
  <Company>The Open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 for ALs</dc:title>
  <dc:creator>Fiona.Moorman</dc:creator>
  <cp:lastModifiedBy>Diane.Ford</cp:lastModifiedBy>
  <cp:revision>103</cp:revision>
  <dcterms:created xsi:type="dcterms:W3CDTF">2019-04-29T10:24:56Z</dcterms:created>
  <dcterms:modified xsi:type="dcterms:W3CDTF">2020-04-30T16:12:26Z</dcterms:modified>
</cp:coreProperties>
</file>