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87" r:id="rId2"/>
  </p:sldMasterIdLst>
  <p:notesMasterIdLst>
    <p:notesMasterId r:id="rId19"/>
  </p:notesMasterIdLst>
  <p:handoutMasterIdLst>
    <p:handoutMasterId r:id="rId20"/>
  </p:handoutMasterIdLst>
  <p:sldIdLst>
    <p:sldId id="274" r:id="rId3"/>
    <p:sldId id="275" r:id="rId4"/>
    <p:sldId id="276" r:id="rId5"/>
    <p:sldId id="277" r:id="rId6"/>
    <p:sldId id="286" r:id="rId7"/>
    <p:sldId id="278" r:id="rId8"/>
    <p:sldId id="280" r:id="rId9"/>
    <p:sldId id="279" r:id="rId10"/>
    <p:sldId id="287" r:id="rId11"/>
    <p:sldId id="281" r:id="rId12"/>
    <p:sldId id="282" r:id="rId13"/>
    <p:sldId id="283" r:id="rId14"/>
    <p:sldId id="284" r:id="rId15"/>
    <p:sldId id="285" r:id="rId16"/>
    <p:sldId id="322" r:id="rId17"/>
    <p:sldId id="28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B9B"/>
    <a:srgbClr val="ED2891"/>
    <a:srgbClr val="E5007D"/>
    <a:srgbClr val="C7E6E9"/>
    <a:srgbClr val="85CCD4"/>
    <a:srgbClr val="44BBC5"/>
    <a:srgbClr val="008496"/>
    <a:srgbClr val="00B7B2"/>
    <a:srgbClr val="F7C3DC"/>
    <a:srgbClr val="F3A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97" autoAdjust="0"/>
  </p:normalViewPr>
  <p:slideViewPr>
    <p:cSldViewPr snapToGrid="0" snapToObjects="1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26465\Work%20Folders\Documents\eSTEeM%20project%20with%20Fiona\Collated%20employability%20data%20-%20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26465\Work%20Folders\Documents\eSTEeM%20project%20with%20Fiona\Collated%20employability%20data%20-%20v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Percentage</a:t>
            </a:r>
            <a:r>
              <a:rPr lang="en-GB" baseline="0" dirty="0"/>
              <a:t> frequencies of change in score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'PPS graphs'!$B$1</c:f>
              <c:strCache>
                <c:ptCount val="1"/>
                <c:pt idx="0">
                  <c:v>B/C Aware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'PPS graphs'!$A$2:$A$12</c:f>
              <c:numCache>
                <c:formatCode>General</c:formatCode>
                <c:ptCount val="11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</c:numCache>
            </c:numRef>
          </c:cat>
          <c:val>
            <c:numRef>
              <c:f>'PPS graphs'!$B$2:$B$12</c:f>
              <c:numCache>
                <c:formatCode>General</c:formatCode>
                <c:ptCount val="11"/>
                <c:pt idx="0">
                  <c:v>5.2631578947368425</c:v>
                </c:pt>
                <c:pt idx="1">
                  <c:v>5.2631578947368425</c:v>
                </c:pt>
                <c:pt idx="2">
                  <c:v>47.368421052631582</c:v>
                </c:pt>
                <c:pt idx="3">
                  <c:v>21.05263157894737</c:v>
                </c:pt>
                <c:pt idx="4">
                  <c:v>5.2631578947368425</c:v>
                </c:pt>
                <c:pt idx="5">
                  <c:v>5.2631578947368425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3-4C41-BF64-B4E728072D7A}"/>
            </c:ext>
          </c:extLst>
        </c:ser>
        <c:ser>
          <c:idx val="1"/>
          <c:order val="1"/>
          <c:tx>
            <c:strRef>
              <c:f>'PPS graphs'!$C$1</c:f>
              <c:strCache>
                <c:ptCount val="1"/>
                <c:pt idx="0">
                  <c:v>Digi cont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'PPS graphs'!$A$2:$A$12</c:f>
              <c:numCache>
                <c:formatCode>General</c:formatCode>
                <c:ptCount val="11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</c:numCache>
            </c:numRef>
          </c:cat>
          <c:val>
            <c:numRef>
              <c:f>'PPS graphs'!$C$2:$C$12</c:f>
              <c:numCache>
                <c:formatCode>General</c:formatCode>
                <c:ptCount val="11"/>
                <c:pt idx="1">
                  <c:v>5.2631578947368416</c:v>
                </c:pt>
                <c:pt idx="2">
                  <c:v>15.789473684210526</c:v>
                </c:pt>
                <c:pt idx="3">
                  <c:v>21.052631578947366</c:v>
                </c:pt>
                <c:pt idx="4">
                  <c:v>36.84210526315789</c:v>
                </c:pt>
                <c:pt idx="5">
                  <c:v>15.789473684210526</c:v>
                </c:pt>
                <c:pt idx="6">
                  <c:v>0</c:v>
                </c:pt>
                <c:pt idx="7">
                  <c:v>5.2631578947368416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3-4C41-BF64-B4E728072D7A}"/>
            </c:ext>
          </c:extLst>
        </c:ser>
        <c:ser>
          <c:idx val="2"/>
          <c:order val="2"/>
          <c:tx>
            <c:strRef>
              <c:f>'PPS graphs'!$D$1</c:f>
              <c:strCache>
                <c:ptCount val="1"/>
                <c:pt idx="0">
                  <c:v>Teams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'PPS graphs'!$A$2:$A$12</c:f>
              <c:numCache>
                <c:formatCode>General</c:formatCode>
                <c:ptCount val="11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</c:numCache>
            </c:numRef>
          </c:cat>
          <c:val>
            <c:numRef>
              <c:f>'PPS graphs'!$D$2:$D$12</c:f>
              <c:numCache>
                <c:formatCode>General</c:formatCode>
                <c:ptCount val="11"/>
                <c:pt idx="1">
                  <c:v>5.2631578947368425</c:v>
                </c:pt>
                <c:pt idx="2">
                  <c:v>10.526315789473685</c:v>
                </c:pt>
                <c:pt idx="3">
                  <c:v>31.578947368421051</c:v>
                </c:pt>
                <c:pt idx="4">
                  <c:v>36.842105263157897</c:v>
                </c:pt>
                <c:pt idx="5">
                  <c:v>10.526315789473685</c:v>
                </c:pt>
                <c:pt idx="6">
                  <c:v>5.2631578947368425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3-4C41-BF64-B4E728072D7A}"/>
            </c:ext>
          </c:extLst>
        </c:ser>
        <c:ser>
          <c:idx val="3"/>
          <c:order val="3"/>
          <c:tx>
            <c:strRef>
              <c:f>'PPS graphs'!$E$1</c:f>
              <c:strCache>
                <c:ptCount val="1"/>
                <c:pt idx="0">
                  <c:v>Comment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'PPS graphs'!$A$2:$A$12</c:f>
              <c:numCache>
                <c:formatCode>General</c:formatCode>
                <c:ptCount val="11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</c:numCache>
            </c:numRef>
          </c:cat>
          <c:val>
            <c:numRef>
              <c:f>'PPS graphs'!$E$2:$E$12</c:f>
              <c:numCache>
                <c:formatCode>General</c:formatCode>
                <c:ptCount val="11"/>
                <c:pt idx="1">
                  <c:v>5.2631578947368425</c:v>
                </c:pt>
                <c:pt idx="2">
                  <c:v>21.05263157894737</c:v>
                </c:pt>
                <c:pt idx="3">
                  <c:v>15.789473684210526</c:v>
                </c:pt>
                <c:pt idx="4">
                  <c:v>21.05263157894737</c:v>
                </c:pt>
                <c:pt idx="5">
                  <c:v>10.526315789473685</c:v>
                </c:pt>
                <c:pt idx="6">
                  <c:v>15.789473684210526</c:v>
                </c:pt>
                <c:pt idx="7">
                  <c:v>5.2631578947368425</c:v>
                </c:pt>
                <c:pt idx="8">
                  <c:v>0</c:v>
                </c:pt>
                <c:pt idx="9">
                  <c:v>0</c:v>
                </c:pt>
                <c:pt idx="10">
                  <c:v>5.2631578947368425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73-4C41-BF64-B4E728072D7A}"/>
            </c:ext>
          </c:extLst>
        </c:ser>
        <c:ser>
          <c:idx val="4"/>
          <c:order val="4"/>
          <c:tx>
            <c:strRef>
              <c:f>'PPS graphs'!$F$1</c:f>
              <c:strCache>
                <c:ptCount val="1"/>
                <c:pt idx="0">
                  <c:v>Contribute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'PPS graphs'!$A$2:$A$12</c:f>
              <c:numCache>
                <c:formatCode>General</c:formatCode>
                <c:ptCount val="11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  <c:pt idx="10">
                  <c:v>8</c:v>
                </c:pt>
              </c:numCache>
            </c:numRef>
          </c:cat>
          <c:val>
            <c:numRef>
              <c:f>'PPS graphs'!$F$2:$F$12</c:f>
              <c:numCache>
                <c:formatCode>General</c:formatCode>
                <c:ptCount val="11"/>
                <c:pt idx="2">
                  <c:v>15.789473684210526</c:v>
                </c:pt>
                <c:pt idx="3">
                  <c:v>21.05263157894737</c:v>
                </c:pt>
                <c:pt idx="4">
                  <c:v>31.578947368421051</c:v>
                </c:pt>
                <c:pt idx="5">
                  <c:v>10.526315789473685</c:v>
                </c:pt>
                <c:pt idx="6">
                  <c:v>5.2631578947368425</c:v>
                </c:pt>
                <c:pt idx="7">
                  <c:v>0</c:v>
                </c:pt>
                <c:pt idx="8">
                  <c:v>10.526315789473685</c:v>
                </c:pt>
                <c:pt idx="9">
                  <c:v>0</c:v>
                </c:pt>
                <c:pt idx="10">
                  <c:v>5.2631578947368425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73-4C41-BF64-B4E728072D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187608"/>
        <c:axId val="300188000"/>
      </c:barChart>
      <c:catAx>
        <c:axId val="300187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188000"/>
        <c:crosses val="autoZero"/>
        <c:auto val="1"/>
        <c:lblAlgn val="ctr"/>
        <c:lblOffset val="100"/>
        <c:noMultiLvlLbl val="0"/>
      </c:catAx>
      <c:valAx>
        <c:axId val="30018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0187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Percentage</a:t>
            </a:r>
            <a:r>
              <a:rPr lang="en-GB" baseline="0" dirty="0"/>
              <a:t> frequencies of change in score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'PPS graphs'!$B$20</c:f>
              <c:strCache>
                <c:ptCount val="1"/>
                <c:pt idx="0">
                  <c:v>Ref Prac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'PPS graphs'!$A$21:$A$30</c:f>
              <c:numCache>
                <c:formatCode>General</c:formatCode>
                <c:ptCount val="10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</c:numCache>
            </c:numRef>
          </c:cat>
          <c:val>
            <c:numRef>
              <c:f>'PPS graphs'!$B$21:$B$30</c:f>
              <c:numCache>
                <c:formatCode>General</c:formatCode>
                <c:ptCount val="10"/>
                <c:pt idx="2">
                  <c:v>5.5555555555555554</c:v>
                </c:pt>
                <c:pt idx="3">
                  <c:v>16.666666666666664</c:v>
                </c:pt>
                <c:pt idx="4">
                  <c:v>61.111111111111114</c:v>
                </c:pt>
                <c:pt idx="5">
                  <c:v>5.5555555555555554</c:v>
                </c:pt>
                <c:pt idx="6">
                  <c:v>5.5555555555555554</c:v>
                </c:pt>
                <c:pt idx="7">
                  <c:v>5.5555555555555554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D2-4743-A130-D25EE36AD8FB}"/>
            </c:ext>
          </c:extLst>
        </c:ser>
        <c:ser>
          <c:idx val="1"/>
          <c:order val="1"/>
          <c:tx>
            <c:strRef>
              <c:f>'PPS graphs'!$C$20</c:f>
              <c:strCache>
                <c:ptCount val="1"/>
                <c:pt idx="0">
                  <c:v>Ref F/back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'PPS graphs'!$A$21:$A$30</c:f>
              <c:numCache>
                <c:formatCode>General</c:formatCode>
                <c:ptCount val="10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</c:numCache>
            </c:numRef>
          </c:cat>
          <c:val>
            <c:numRef>
              <c:f>'PPS graphs'!$C$21:$C$30</c:f>
              <c:numCache>
                <c:formatCode>General</c:formatCode>
                <c:ptCount val="10"/>
                <c:pt idx="3">
                  <c:v>22.222222222222221</c:v>
                </c:pt>
                <c:pt idx="4">
                  <c:v>44.444444444444443</c:v>
                </c:pt>
                <c:pt idx="5">
                  <c:v>27.777777777777779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D2-4743-A130-D25EE36AD8FB}"/>
            </c:ext>
          </c:extLst>
        </c:ser>
        <c:ser>
          <c:idx val="2"/>
          <c:order val="2"/>
          <c:tx>
            <c:strRef>
              <c:f>'PPS graphs'!$D$20</c:f>
              <c:strCache>
                <c:ptCount val="1"/>
                <c:pt idx="0">
                  <c:v>PDP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'PPS graphs'!$A$21:$A$30</c:f>
              <c:numCache>
                <c:formatCode>General</c:formatCode>
                <c:ptCount val="10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</c:numCache>
            </c:numRef>
          </c:cat>
          <c:val>
            <c:numRef>
              <c:f>'PPS graphs'!$D$21:$D$30</c:f>
              <c:numCache>
                <c:formatCode>General</c:formatCode>
                <c:ptCount val="10"/>
                <c:pt idx="3">
                  <c:v>33.333333333333336</c:v>
                </c:pt>
                <c:pt idx="4">
                  <c:v>22.222222222222221</c:v>
                </c:pt>
                <c:pt idx="5">
                  <c:v>27.777777777777779</c:v>
                </c:pt>
                <c:pt idx="6">
                  <c:v>11.111111111111111</c:v>
                </c:pt>
                <c:pt idx="7">
                  <c:v>0</c:v>
                </c:pt>
                <c:pt idx="8">
                  <c:v>5.5555555555555554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D2-4743-A130-D25EE36AD8FB}"/>
            </c:ext>
          </c:extLst>
        </c:ser>
        <c:ser>
          <c:idx val="3"/>
          <c:order val="3"/>
          <c:tx>
            <c:strRef>
              <c:f>'PPS graphs'!$E$20</c:f>
              <c:strCache>
                <c:ptCount val="1"/>
                <c:pt idx="0">
                  <c:v>Time man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'PPS graphs'!$A$21:$A$30</c:f>
              <c:numCache>
                <c:formatCode>General</c:formatCode>
                <c:ptCount val="10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</c:numCache>
            </c:numRef>
          </c:cat>
          <c:val>
            <c:numRef>
              <c:f>'PPS graphs'!$E$21:$E$30</c:f>
              <c:numCache>
                <c:formatCode>General</c:formatCode>
                <c:ptCount val="10"/>
                <c:pt idx="0">
                  <c:v>5.5555555555555554</c:v>
                </c:pt>
                <c:pt idx="1">
                  <c:v>0</c:v>
                </c:pt>
                <c:pt idx="2">
                  <c:v>11.111111111111111</c:v>
                </c:pt>
                <c:pt idx="3">
                  <c:v>22.222222222222221</c:v>
                </c:pt>
                <c:pt idx="4">
                  <c:v>27.777777777777779</c:v>
                </c:pt>
                <c:pt idx="5">
                  <c:v>16.666666666666668</c:v>
                </c:pt>
                <c:pt idx="6">
                  <c:v>5.5555555555555554</c:v>
                </c:pt>
                <c:pt idx="7">
                  <c:v>0</c:v>
                </c:pt>
                <c:pt idx="8">
                  <c:v>5.5555555555555554</c:v>
                </c:pt>
                <c:pt idx="9">
                  <c:v>5.5555555555555554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D2-4743-A130-D25EE36AD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7554720"/>
        <c:axId val="318994656"/>
      </c:barChart>
      <c:catAx>
        <c:axId val="29755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8994656"/>
        <c:crosses val="autoZero"/>
        <c:auto val="1"/>
        <c:lblAlgn val="ctr"/>
        <c:lblOffset val="100"/>
        <c:noMultiLvlLbl val="0"/>
      </c:catAx>
      <c:valAx>
        <c:axId val="318994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755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Percentage</a:t>
            </a:r>
            <a:r>
              <a:rPr lang="en-GB" baseline="0"/>
              <a:t> agreement  on radar diagram questions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Sheet1!$A$3:$A$9</c:f>
              <c:strCache>
                <c:ptCount val="7"/>
                <c:pt idx="0">
                  <c:v>Easy to understand</c:v>
                </c:pt>
                <c:pt idx="1">
                  <c:v>Easy to use</c:v>
                </c:pt>
                <c:pt idx="2">
                  <c:v>Easy to see progress</c:v>
                </c:pt>
                <c:pt idx="3">
                  <c:v>Focus on improvement</c:v>
                </c:pt>
                <c:pt idx="4">
                  <c:v>Assess skills</c:v>
                </c:pt>
                <c:pt idx="5">
                  <c:v>Develop skills</c:v>
                </c:pt>
                <c:pt idx="6">
                  <c:v>Used to get marks</c:v>
                </c:pt>
              </c:strCache>
            </c:strRef>
          </c:cat>
          <c:val>
            <c:numRef>
              <c:f>Sheet1!$B$3:$B$9</c:f>
              <c:numCache>
                <c:formatCode>General</c:formatCode>
                <c:ptCount val="7"/>
                <c:pt idx="0">
                  <c:v>74.8</c:v>
                </c:pt>
                <c:pt idx="1">
                  <c:v>72</c:v>
                </c:pt>
                <c:pt idx="2">
                  <c:v>52.3</c:v>
                </c:pt>
                <c:pt idx="3">
                  <c:v>44.8</c:v>
                </c:pt>
                <c:pt idx="4">
                  <c:v>45.8</c:v>
                </c:pt>
                <c:pt idx="5">
                  <c:v>33.6</c:v>
                </c:pt>
                <c:pt idx="6">
                  <c:v>88.8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BD-4386-ADFA-6693D58AF03F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Neither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Sheet1!$A$3:$A$9</c:f>
              <c:strCache>
                <c:ptCount val="7"/>
                <c:pt idx="0">
                  <c:v>Easy to understand</c:v>
                </c:pt>
                <c:pt idx="1">
                  <c:v>Easy to use</c:v>
                </c:pt>
                <c:pt idx="2">
                  <c:v>Easy to see progress</c:v>
                </c:pt>
                <c:pt idx="3">
                  <c:v>Focus on improvement</c:v>
                </c:pt>
                <c:pt idx="4">
                  <c:v>Assess skills</c:v>
                </c:pt>
                <c:pt idx="5">
                  <c:v>Develop skills</c:v>
                </c:pt>
                <c:pt idx="6">
                  <c:v>Used to get marks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11.2</c:v>
                </c:pt>
                <c:pt idx="1">
                  <c:v>13.1</c:v>
                </c:pt>
                <c:pt idx="2">
                  <c:v>15.9</c:v>
                </c:pt>
                <c:pt idx="3">
                  <c:v>19.600000000000001</c:v>
                </c:pt>
                <c:pt idx="4">
                  <c:v>19.600000000000001</c:v>
                </c:pt>
                <c:pt idx="5">
                  <c:v>29.9</c:v>
                </c:pt>
                <c:pt idx="6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BD-4386-ADFA-6693D58AF03F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Sheet1!$A$3:$A$9</c:f>
              <c:strCache>
                <c:ptCount val="7"/>
                <c:pt idx="0">
                  <c:v>Easy to understand</c:v>
                </c:pt>
                <c:pt idx="1">
                  <c:v>Easy to use</c:v>
                </c:pt>
                <c:pt idx="2">
                  <c:v>Easy to see progress</c:v>
                </c:pt>
                <c:pt idx="3">
                  <c:v>Focus on improvement</c:v>
                </c:pt>
                <c:pt idx="4">
                  <c:v>Assess skills</c:v>
                </c:pt>
                <c:pt idx="5">
                  <c:v>Develop skills</c:v>
                </c:pt>
                <c:pt idx="6">
                  <c:v>Used to get marks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0">
                  <c:v>14</c:v>
                </c:pt>
                <c:pt idx="1">
                  <c:v>14.9</c:v>
                </c:pt>
                <c:pt idx="2">
                  <c:v>31.8</c:v>
                </c:pt>
                <c:pt idx="3">
                  <c:v>35.6</c:v>
                </c:pt>
                <c:pt idx="4">
                  <c:v>34.6</c:v>
                </c:pt>
                <c:pt idx="5">
                  <c:v>36.5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BD-4386-ADFA-6693D58AF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9073648"/>
        <c:axId val="429073976"/>
      </c:barChart>
      <c:catAx>
        <c:axId val="42907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073976"/>
        <c:crosses val="autoZero"/>
        <c:auto val="1"/>
        <c:lblAlgn val="ctr"/>
        <c:lblOffset val="100"/>
        <c:noMultiLvlLbl val="0"/>
      </c:catAx>
      <c:valAx>
        <c:axId val="42907397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907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F494A3-D19F-4413-B9E1-4FD8B1C09EE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2ACD7C8-24DB-40FA-8761-9C32BD1B5967}">
      <dgm:prSet phldrT="[Text]"/>
      <dgm:spPr/>
      <dgm:t>
        <a:bodyPr/>
        <a:lstStyle/>
        <a:p>
          <a:r>
            <a:rPr lang="en-GB" b="1" dirty="0"/>
            <a:t>What are students’ perceptions of their employability skills development through S112? </a:t>
          </a:r>
        </a:p>
      </dgm:t>
    </dgm:pt>
    <dgm:pt modelId="{78E52539-864C-4ABE-9EAA-97DB7E410BB7}" type="parTrans" cxnId="{95D5F873-D8CD-47FB-9702-84806CD2E6A9}">
      <dgm:prSet/>
      <dgm:spPr/>
      <dgm:t>
        <a:bodyPr/>
        <a:lstStyle/>
        <a:p>
          <a:endParaRPr lang="en-GB"/>
        </a:p>
      </dgm:t>
    </dgm:pt>
    <dgm:pt modelId="{75C9CBBA-1DC0-47F7-9DBF-A40F36B2E2EB}" type="sibTrans" cxnId="{95D5F873-D8CD-47FB-9702-84806CD2E6A9}">
      <dgm:prSet/>
      <dgm:spPr/>
      <dgm:t>
        <a:bodyPr/>
        <a:lstStyle/>
        <a:p>
          <a:endParaRPr lang="en-GB"/>
        </a:p>
      </dgm:t>
    </dgm:pt>
    <dgm:pt modelId="{E108D7AA-578A-4BFD-8B70-8A852497DB87}">
      <dgm:prSet phldrT="[Text]"/>
      <dgm:spPr/>
      <dgm:t>
        <a:bodyPr/>
        <a:lstStyle/>
        <a:p>
          <a:r>
            <a:rPr lang="en-GB" dirty="0"/>
            <a:t>Student Questionnaire</a:t>
          </a:r>
        </a:p>
      </dgm:t>
    </dgm:pt>
    <dgm:pt modelId="{1B7094FA-9AB0-447A-9A25-2C94D968EF33}" type="parTrans" cxnId="{C20A492E-CB33-4E50-932B-2A0D3164C6E1}">
      <dgm:prSet/>
      <dgm:spPr/>
      <dgm:t>
        <a:bodyPr/>
        <a:lstStyle/>
        <a:p>
          <a:endParaRPr lang="en-GB"/>
        </a:p>
      </dgm:t>
    </dgm:pt>
    <dgm:pt modelId="{4CF8AB4C-F6D5-40BC-ADE5-B26A2F66CAE2}" type="sibTrans" cxnId="{C20A492E-CB33-4E50-932B-2A0D3164C6E1}">
      <dgm:prSet/>
      <dgm:spPr/>
      <dgm:t>
        <a:bodyPr/>
        <a:lstStyle/>
        <a:p>
          <a:endParaRPr lang="en-GB"/>
        </a:p>
      </dgm:t>
    </dgm:pt>
    <dgm:pt modelId="{8D37E8A2-93D7-4E53-8E94-B944E450BE06}">
      <dgm:prSet phldrT="[Text]" phldr="1"/>
      <dgm:spPr/>
      <dgm:t>
        <a:bodyPr/>
        <a:lstStyle/>
        <a:p>
          <a:endParaRPr lang="en-GB"/>
        </a:p>
      </dgm:t>
    </dgm:pt>
    <dgm:pt modelId="{08220FAD-9D14-4FC3-B88C-6FA1675B5749}" type="parTrans" cxnId="{D39DEFCE-1238-4644-9955-79849F404D38}">
      <dgm:prSet/>
      <dgm:spPr/>
      <dgm:t>
        <a:bodyPr/>
        <a:lstStyle/>
        <a:p>
          <a:endParaRPr lang="en-GB"/>
        </a:p>
      </dgm:t>
    </dgm:pt>
    <dgm:pt modelId="{0331C02A-24D6-4BAD-8F3B-C6BEBBE65D0A}" type="sibTrans" cxnId="{D39DEFCE-1238-4644-9955-79849F404D38}">
      <dgm:prSet/>
      <dgm:spPr/>
      <dgm:t>
        <a:bodyPr/>
        <a:lstStyle/>
        <a:p>
          <a:endParaRPr lang="en-GB"/>
        </a:p>
      </dgm:t>
    </dgm:pt>
    <dgm:pt modelId="{A3FA3495-E6E0-4DF4-AEA4-5C4E00C88AC7}">
      <dgm:prSet phldrT="[Text]"/>
      <dgm:spPr/>
      <dgm:t>
        <a:bodyPr/>
        <a:lstStyle/>
        <a:p>
          <a:r>
            <a:rPr lang="en-GB" dirty="0"/>
            <a:t>Tutor Focus Group</a:t>
          </a:r>
        </a:p>
      </dgm:t>
    </dgm:pt>
    <dgm:pt modelId="{7E840EA9-0FD2-4253-BD8E-5ACA02701DBC}" type="parTrans" cxnId="{3E1FC4D0-CB0F-4C3E-81B6-6556E93AC50F}">
      <dgm:prSet/>
      <dgm:spPr/>
      <dgm:t>
        <a:bodyPr/>
        <a:lstStyle/>
        <a:p>
          <a:endParaRPr lang="en-GB"/>
        </a:p>
      </dgm:t>
    </dgm:pt>
    <dgm:pt modelId="{BBAFEF9F-D4D6-4386-AD7F-0AC93EF6B0B1}" type="sibTrans" cxnId="{3E1FC4D0-CB0F-4C3E-81B6-6556E93AC50F}">
      <dgm:prSet/>
      <dgm:spPr/>
      <dgm:t>
        <a:bodyPr/>
        <a:lstStyle/>
        <a:p>
          <a:endParaRPr lang="en-GB"/>
        </a:p>
      </dgm:t>
    </dgm:pt>
    <dgm:pt modelId="{108CEDFF-2996-4DC7-B9F9-70BC6E47E463}" type="pres">
      <dgm:prSet presAssocID="{EDF494A3-D19F-4413-B9E1-4FD8B1C09EE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2C501FB-6939-479A-9193-58A5987BAC2B}" type="pres">
      <dgm:prSet presAssocID="{D2ACD7C8-24DB-40FA-8761-9C32BD1B5967}" presName="centerShape" presStyleLbl="node0" presStyleIdx="0" presStyleCnt="1"/>
      <dgm:spPr/>
    </dgm:pt>
    <dgm:pt modelId="{D9BD36C5-AF69-4651-A7A2-A7FE3EC9B8C8}" type="pres">
      <dgm:prSet presAssocID="{1B7094FA-9AB0-447A-9A25-2C94D968EF33}" presName="parTrans" presStyleLbl="bgSibTrans2D1" presStyleIdx="0" presStyleCnt="2" custScaleX="113794"/>
      <dgm:spPr/>
    </dgm:pt>
    <dgm:pt modelId="{8CBFAADD-E966-4DA1-98E5-585FDF6B803E}" type="pres">
      <dgm:prSet presAssocID="{E108D7AA-578A-4BFD-8B70-8A852497DB87}" presName="node" presStyleLbl="node1" presStyleIdx="0" presStyleCnt="2">
        <dgm:presLayoutVars>
          <dgm:bulletEnabled val="1"/>
        </dgm:presLayoutVars>
      </dgm:prSet>
      <dgm:spPr/>
    </dgm:pt>
    <dgm:pt modelId="{163E3B82-1A51-4750-BC55-5331ABB2B181}" type="pres">
      <dgm:prSet presAssocID="{7E840EA9-0FD2-4253-BD8E-5ACA02701DBC}" presName="parTrans" presStyleLbl="bgSibTrans2D1" presStyleIdx="1" presStyleCnt="2" custScaleX="109883"/>
      <dgm:spPr/>
    </dgm:pt>
    <dgm:pt modelId="{61C80559-D65A-46EA-B7B7-53F71584A74A}" type="pres">
      <dgm:prSet presAssocID="{A3FA3495-E6E0-4DF4-AEA4-5C4E00C88AC7}" presName="node" presStyleLbl="node1" presStyleIdx="1" presStyleCnt="2" custRadScaleRad="99518" custRadScaleInc="-233">
        <dgm:presLayoutVars>
          <dgm:bulletEnabled val="1"/>
        </dgm:presLayoutVars>
      </dgm:prSet>
      <dgm:spPr/>
    </dgm:pt>
  </dgm:ptLst>
  <dgm:cxnLst>
    <dgm:cxn modelId="{A8FD3125-15C8-48E6-AAF8-119BC11DFB6E}" type="presOf" srcId="{E108D7AA-578A-4BFD-8B70-8A852497DB87}" destId="{8CBFAADD-E966-4DA1-98E5-585FDF6B803E}" srcOrd="0" destOrd="0" presId="urn:microsoft.com/office/officeart/2005/8/layout/radial4"/>
    <dgm:cxn modelId="{C20A492E-CB33-4E50-932B-2A0D3164C6E1}" srcId="{D2ACD7C8-24DB-40FA-8761-9C32BD1B5967}" destId="{E108D7AA-578A-4BFD-8B70-8A852497DB87}" srcOrd="0" destOrd="0" parTransId="{1B7094FA-9AB0-447A-9A25-2C94D968EF33}" sibTransId="{4CF8AB4C-F6D5-40BC-ADE5-B26A2F66CAE2}"/>
    <dgm:cxn modelId="{5456C646-959C-41F2-819E-A1821F94A1CC}" type="presOf" srcId="{7E840EA9-0FD2-4253-BD8E-5ACA02701DBC}" destId="{163E3B82-1A51-4750-BC55-5331ABB2B181}" srcOrd="0" destOrd="0" presId="urn:microsoft.com/office/officeart/2005/8/layout/radial4"/>
    <dgm:cxn modelId="{44FF7549-E1FC-4AB2-A9CF-B77513C2151D}" type="presOf" srcId="{EDF494A3-D19F-4413-B9E1-4FD8B1C09EE1}" destId="{108CEDFF-2996-4DC7-B9F9-70BC6E47E463}" srcOrd="0" destOrd="0" presId="urn:microsoft.com/office/officeart/2005/8/layout/radial4"/>
    <dgm:cxn modelId="{22E76F71-F166-40C0-B0CF-B67B1E095ADB}" type="presOf" srcId="{1B7094FA-9AB0-447A-9A25-2C94D968EF33}" destId="{D9BD36C5-AF69-4651-A7A2-A7FE3EC9B8C8}" srcOrd="0" destOrd="0" presId="urn:microsoft.com/office/officeart/2005/8/layout/radial4"/>
    <dgm:cxn modelId="{95D5F873-D8CD-47FB-9702-84806CD2E6A9}" srcId="{EDF494A3-D19F-4413-B9E1-4FD8B1C09EE1}" destId="{D2ACD7C8-24DB-40FA-8761-9C32BD1B5967}" srcOrd="0" destOrd="0" parTransId="{78E52539-864C-4ABE-9EAA-97DB7E410BB7}" sibTransId="{75C9CBBA-1DC0-47F7-9DBF-A40F36B2E2EB}"/>
    <dgm:cxn modelId="{992FC076-D1E8-499D-B546-29B8B6872A18}" type="presOf" srcId="{D2ACD7C8-24DB-40FA-8761-9C32BD1B5967}" destId="{12C501FB-6939-479A-9193-58A5987BAC2B}" srcOrd="0" destOrd="0" presId="urn:microsoft.com/office/officeart/2005/8/layout/radial4"/>
    <dgm:cxn modelId="{D39DEFCE-1238-4644-9955-79849F404D38}" srcId="{EDF494A3-D19F-4413-B9E1-4FD8B1C09EE1}" destId="{8D37E8A2-93D7-4E53-8E94-B944E450BE06}" srcOrd="1" destOrd="0" parTransId="{08220FAD-9D14-4FC3-B88C-6FA1675B5749}" sibTransId="{0331C02A-24D6-4BAD-8F3B-C6BEBBE65D0A}"/>
    <dgm:cxn modelId="{3E1FC4D0-CB0F-4C3E-81B6-6556E93AC50F}" srcId="{D2ACD7C8-24DB-40FA-8761-9C32BD1B5967}" destId="{A3FA3495-E6E0-4DF4-AEA4-5C4E00C88AC7}" srcOrd="1" destOrd="0" parTransId="{7E840EA9-0FD2-4253-BD8E-5ACA02701DBC}" sibTransId="{BBAFEF9F-D4D6-4386-AD7F-0AC93EF6B0B1}"/>
    <dgm:cxn modelId="{851D8CF7-2EFE-4E78-887F-9C67719CA0C3}" type="presOf" srcId="{A3FA3495-E6E0-4DF4-AEA4-5C4E00C88AC7}" destId="{61C80559-D65A-46EA-B7B7-53F71584A74A}" srcOrd="0" destOrd="0" presId="urn:microsoft.com/office/officeart/2005/8/layout/radial4"/>
    <dgm:cxn modelId="{5E5C01DC-1588-4528-A331-8302027DF23F}" type="presParOf" srcId="{108CEDFF-2996-4DC7-B9F9-70BC6E47E463}" destId="{12C501FB-6939-479A-9193-58A5987BAC2B}" srcOrd="0" destOrd="0" presId="urn:microsoft.com/office/officeart/2005/8/layout/radial4"/>
    <dgm:cxn modelId="{E02D390D-1197-40C1-9987-A6B73626507E}" type="presParOf" srcId="{108CEDFF-2996-4DC7-B9F9-70BC6E47E463}" destId="{D9BD36C5-AF69-4651-A7A2-A7FE3EC9B8C8}" srcOrd="1" destOrd="0" presId="urn:microsoft.com/office/officeart/2005/8/layout/radial4"/>
    <dgm:cxn modelId="{267BC3E5-5792-4C47-87C7-33205F5BF063}" type="presParOf" srcId="{108CEDFF-2996-4DC7-B9F9-70BC6E47E463}" destId="{8CBFAADD-E966-4DA1-98E5-585FDF6B803E}" srcOrd="2" destOrd="0" presId="urn:microsoft.com/office/officeart/2005/8/layout/radial4"/>
    <dgm:cxn modelId="{145106A7-3036-4CE9-BDD4-8882857D5B5A}" type="presParOf" srcId="{108CEDFF-2996-4DC7-B9F9-70BC6E47E463}" destId="{163E3B82-1A51-4750-BC55-5331ABB2B181}" srcOrd="3" destOrd="0" presId="urn:microsoft.com/office/officeart/2005/8/layout/radial4"/>
    <dgm:cxn modelId="{B0CE6A24-1258-432B-8117-0C9145F42CF0}" type="presParOf" srcId="{108CEDFF-2996-4DC7-B9F9-70BC6E47E463}" destId="{61C80559-D65A-46EA-B7B7-53F71584A74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501FB-6939-479A-9193-58A5987BAC2B}">
      <dsp:nvSpPr>
        <dsp:cNvPr id="0" name=""/>
        <dsp:cNvSpPr/>
      </dsp:nvSpPr>
      <dsp:spPr>
        <a:xfrm>
          <a:off x="3724998" y="1697250"/>
          <a:ext cx="2682283" cy="26822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What are students’ perceptions of their employability skills development through S112? </a:t>
          </a:r>
        </a:p>
      </dsp:txBody>
      <dsp:txXfrm>
        <a:off x="4117809" y="2090061"/>
        <a:ext cx="1896661" cy="1896661"/>
      </dsp:txXfrm>
    </dsp:sp>
    <dsp:sp modelId="{D9BD36C5-AF69-4651-A7A2-A7FE3EC9B8C8}">
      <dsp:nvSpPr>
        <dsp:cNvPr id="0" name=""/>
        <dsp:cNvSpPr/>
      </dsp:nvSpPr>
      <dsp:spPr>
        <a:xfrm rot="12900000">
          <a:off x="1855538" y="1227995"/>
          <a:ext cx="2341923" cy="7644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FAADD-E966-4DA1-98E5-585FDF6B803E}">
      <dsp:nvSpPr>
        <dsp:cNvPr id="0" name=""/>
        <dsp:cNvSpPr/>
      </dsp:nvSpPr>
      <dsp:spPr>
        <a:xfrm>
          <a:off x="909492" y="731"/>
          <a:ext cx="2548169" cy="2038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Student Questionnaire</a:t>
          </a:r>
        </a:p>
      </dsp:txBody>
      <dsp:txXfrm>
        <a:off x="969199" y="60438"/>
        <a:ext cx="2428755" cy="1919121"/>
      </dsp:txXfrm>
    </dsp:sp>
    <dsp:sp modelId="{163E3B82-1A51-4750-BC55-5331ABB2B181}">
      <dsp:nvSpPr>
        <dsp:cNvPr id="0" name=""/>
        <dsp:cNvSpPr/>
      </dsp:nvSpPr>
      <dsp:spPr>
        <a:xfrm rot="19487438">
          <a:off x="5971328" y="1225714"/>
          <a:ext cx="2243806" cy="76445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80559-D65A-46EA-B7B7-53F71584A74A}">
      <dsp:nvSpPr>
        <dsp:cNvPr id="0" name=""/>
        <dsp:cNvSpPr/>
      </dsp:nvSpPr>
      <dsp:spPr>
        <a:xfrm>
          <a:off x="6653354" y="0"/>
          <a:ext cx="2548169" cy="20385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Tutor Focus Group</a:t>
          </a:r>
        </a:p>
      </dsp:txBody>
      <dsp:txXfrm>
        <a:off x="6713061" y="59707"/>
        <a:ext cx="2428755" cy="1919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CC80-CA36-F045-A58C-848932FB29C3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D1C1-F34B-8540-9015-CDD822028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2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204-7EB0-F245-AC16-FC44E91A7A65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12BEB-C874-A74C-8D0A-39AA16E8D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89E6F516-5A93-46CB-BD93-0AA757BC2E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6490" y="3520773"/>
            <a:ext cx="5279367" cy="39561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B4B5340-958A-450C-A8D9-EBE1007D2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66490" y="3916392"/>
            <a:ext cx="5279367" cy="6728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01/08/2018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V1.2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03EEA31-37FD-4C6A-A5B4-FAEB69A86C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66489" y="4741653"/>
            <a:ext cx="5279367" cy="37381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1st August 2017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898A98A-E192-4AAF-9C23-E1F9CFFAB1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87259" y="1923512"/>
            <a:ext cx="5158595" cy="112736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17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9" y="365722"/>
            <a:ext cx="7886682" cy="132466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9" y="1825729"/>
            <a:ext cx="7886682" cy="43512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F0704-8E1A-42D2-848C-DD427647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9" y="6356933"/>
            <a:ext cx="2058059" cy="3642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6B51F-7ADA-4716-8AC5-0E894DE558DC}" type="datetimeFigureOut">
              <a:rPr lang="en-GB"/>
              <a:pPr>
                <a:defRPr/>
              </a:pPr>
              <a:t>20/04/2020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AAE06-1797-4FA9-9019-E527BB33C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9497" y="6356933"/>
            <a:ext cx="3085007" cy="3642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169C7-5DC7-4DB3-90A4-45BDD4F0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282" y="6356933"/>
            <a:ext cx="2058059" cy="36428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B8F73-2EEE-42CA-9A66-13A655D82A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48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641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09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851B943-E6E1-48F6-B811-8D9A7977D85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1B6DA54-71CA-48A5-B3CD-D2321285AC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CE899DC-EEB7-4FE9-99EC-B6BA0FB345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77850" y="2243138"/>
            <a:ext cx="3916363" cy="402748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74507D58-4B62-42B4-946E-AC191B8C8E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2234782"/>
            <a:ext cx="3889375" cy="4027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548AB-1A41-4C06-B3F6-882FE01A82ED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20/04/2020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3FD19CB-E5DD-4EB0-A648-B1B63B8A7ED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9442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20/04/2020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5480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07B26-BD01-450F-BCEB-6428971C5C2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20/04/2020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C9049D-4664-4545-860B-8C408BE6F1C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413C705-D39D-4C04-9CCC-4AFABA7FBC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86325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2">
            <a:extLst>
              <a:ext uri="{FF2B5EF4-FFF2-40B4-BE49-F238E27FC236}">
                <a16:creationId xmlns:a16="http://schemas.microsoft.com/office/drawing/2014/main" id="{28E83104-D853-412E-9A06-D4E39CA8791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E277479-0CF8-4C04-B364-40BD0C0051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F8F6D2-1103-4D02-9B03-1CC825E2829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20/04/2020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D85516-2513-49C5-A0AA-FD92680150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7EFBFEF-F413-46E7-B616-D281BA0FC9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754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0F71322-76A3-413A-9064-BF459D5F6A5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BE17164-D1E9-448D-BC18-AEE6AA4A7D7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7A685-EBDC-431F-A3A3-25227F3094F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20/04/2020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76D3C7-DEA3-4E23-A018-40E4040193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74519E-60F3-4D94-B4D4-2BC52D3350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88317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FAC1F-8668-4411-BA45-03AE7F65EDF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20/04/2020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3FACDC6-C223-4AE1-82EF-479CD3486E2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2124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1CBB4E-7D7A-4F34-9192-75CFD9ED89EB}"/>
              </a:ext>
            </a:extLst>
          </p:cNvPr>
          <p:cNvSpPr/>
          <p:nvPr userDrawn="1"/>
        </p:nvSpPr>
        <p:spPr>
          <a:xfrm>
            <a:off x="0" y="6728603"/>
            <a:ext cx="9144000" cy="120770"/>
          </a:xfrm>
          <a:prstGeom prst="rect">
            <a:avLst/>
          </a:prstGeom>
          <a:solidFill>
            <a:srgbClr val="1E4B9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9" r:id="rId3"/>
    <p:sldLayoutId id="2147483727" r:id="rId4"/>
    <p:sldLayoutId id="2147483728" r:id="rId5"/>
    <p:sldLayoutId id="2147483730" r:id="rId6"/>
    <p:sldLayoutId id="2147483735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opher.Hutton@open.ac.uk" TargetMode="External"/><Relationship Id="rId2" Type="http://schemas.openxmlformats.org/officeDocument/2006/relationships/hyperlink" Target="mailto:F.J.Aiken@open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pi.ac.uk/2015/12/10/2928/" TargetMode="External"/><Relationship Id="rId2" Type="http://schemas.openxmlformats.org/officeDocument/2006/relationships/hyperlink" Target="https://aces.shu.ac.uk/employability/resources/0802Grademployability.pdf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heacademy.ac.uk/system/files/downloads/prof_sir_william_wakeham_hea_stem_conference_presentation.pdf" TargetMode="External"/><Relationship Id="rId5" Type="http://schemas.openxmlformats.org/officeDocument/2006/relationships/hyperlink" Target="https://www.gov.uk/government/uploads/system/uploads/attachment_data/file/518582/ind-16-6-wakeham-review-stem-graduate-employability.pdf" TargetMode="External"/><Relationship Id="rId4" Type="http://schemas.openxmlformats.org/officeDocument/2006/relationships/hyperlink" Target="https://aces.shu.ac.uk/support/staff/employability/resources/Edge_employability_skills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F.J.Aiken@open.ac.u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Christopher.Hutton@open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le.ac.uk/departments/doctoralcollege/training/eresources/teaching/theories/kolb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DDB60-90FF-48E3-AA2A-32015FFCD75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55607" y="4995206"/>
            <a:ext cx="5279367" cy="373811"/>
          </a:xfrm>
        </p:spPr>
        <p:txBody>
          <a:bodyPr/>
          <a:lstStyle/>
          <a:p>
            <a:r>
              <a:rPr lang="en-GB" dirty="0"/>
              <a:t>Dr Fiona Aiken FHEA – </a:t>
            </a:r>
            <a:r>
              <a:rPr lang="en-GB" dirty="0">
                <a:hlinkClick r:id="rId2"/>
              </a:rPr>
              <a:t>F.J.Aiken@open.ac.uk</a:t>
            </a:r>
            <a:r>
              <a:rPr lang="en-GB" dirty="0"/>
              <a:t> </a:t>
            </a:r>
          </a:p>
          <a:p>
            <a:r>
              <a:rPr lang="en-GB" dirty="0"/>
              <a:t>Dr Chris Hutton SFHEA – </a:t>
            </a:r>
            <a:r>
              <a:rPr lang="en-GB" dirty="0">
                <a:hlinkClick r:id="rId3"/>
              </a:rPr>
              <a:t>Christopher.Hutton@open.ac.uk</a:t>
            </a:r>
            <a:r>
              <a:rPr lang="en-GB" dirty="0"/>
              <a:t> </a:t>
            </a:r>
          </a:p>
          <a:p>
            <a:r>
              <a:rPr lang="en-GB" dirty="0"/>
              <a:t>Staff Tutors in Earth and Environmental Science</a:t>
            </a:r>
          </a:p>
          <a:p>
            <a:r>
              <a:rPr lang="en-GB" dirty="0"/>
              <a:t>The Open University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2503C-CCE7-4477-8652-32D946A35F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8741" y="2517870"/>
            <a:ext cx="7479102" cy="1127362"/>
          </a:xfrm>
        </p:spPr>
        <p:txBody>
          <a:bodyPr/>
          <a:lstStyle/>
          <a:p>
            <a:pPr algn="ctr"/>
            <a:r>
              <a:rPr lang="en-GB" sz="4000" dirty="0"/>
              <a:t>Student perceptions and development of employability skills in a multidisciplinary, level 4 science module</a:t>
            </a:r>
          </a:p>
        </p:txBody>
      </p:sp>
      <p:pic>
        <p:nvPicPr>
          <p:cNvPr id="6" name="Content Placeholder 7">
            <a:extLst>
              <a:ext uri="{FF2B5EF4-FFF2-40B4-BE49-F238E27FC236}">
                <a16:creationId xmlns:a16="http://schemas.microsoft.com/office/drawing/2014/main" id="{6E396908-3725-4B6B-993F-CF090D719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49" y="252663"/>
            <a:ext cx="6771566" cy="88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60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CA582D-1896-4C91-BDE2-2D877418B5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 and Discussion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806B4-5991-4FF8-9C98-C6F980F9DD0E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E4069-737A-45DE-A28B-9315822097B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998436"/>
            <a:ext cx="6883006" cy="542512"/>
          </a:xfrm>
        </p:spPr>
        <p:txBody>
          <a:bodyPr/>
          <a:lstStyle/>
          <a:p>
            <a:r>
              <a:rPr lang="en-GB" dirty="0"/>
              <a:t>Student assignments (n = 19) : Collaborating with others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636971"/>
              </p:ext>
            </p:extLst>
          </p:nvPr>
        </p:nvGraphicFramePr>
        <p:xfrm>
          <a:off x="1064058" y="1736297"/>
          <a:ext cx="6760671" cy="4657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262D0A1E-70E0-49C6-9262-BB02B7D5CD07}"/>
              </a:ext>
            </a:extLst>
          </p:cNvPr>
          <p:cNvSpPr/>
          <p:nvPr/>
        </p:nvSpPr>
        <p:spPr>
          <a:xfrm>
            <a:off x="2656114" y="2220686"/>
            <a:ext cx="493486" cy="711200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504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28DA26-BB8F-400A-9F1B-3E6EC87E377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 and Discussion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0E78F-0193-48FA-B378-075B6A08EADD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F8612-548E-4FF9-9ECE-1A3A7FC62EF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931834"/>
            <a:ext cx="6975771" cy="542512"/>
          </a:xfrm>
        </p:spPr>
        <p:txBody>
          <a:bodyPr/>
          <a:lstStyle/>
          <a:p>
            <a:r>
              <a:rPr lang="en-GB" dirty="0"/>
              <a:t>Student assignments (n = 18): Self reflection and planning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A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381579"/>
              </p:ext>
            </p:extLst>
          </p:nvPr>
        </p:nvGraphicFramePr>
        <p:xfrm>
          <a:off x="411062" y="1585520"/>
          <a:ext cx="7542768" cy="4597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A9B5AB7C-97E8-406D-9879-D7AAB9402361}"/>
              </a:ext>
            </a:extLst>
          </p:cNvPr>
          <p:cNvSpPr/>
          <p:nvPr/>
        </p:nvSpPr>
        <p:spPr>
          <a:xfrm>
            <a:off x="2902857" y="2351314"/>
            <a:ext cx="493486" cy="711200"/>
          </a:xfrm>
          <a:prstGeom prst="downArrow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83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EB1792-66D1-4999-9233-CE59022E0F1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 and Discussion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D89CC-53ED-4F70-AB90-458E88AC2E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sz="2000" dirty="0"/>
              <a:t>Of the skills we looked at:</a:t>
            </a:r>
          </a:p>
          <a:p>
            <a:pPr lvl="1"/>
            <a:r>
              <a:rPr lang="en-GB" sz="2000" dirty="0"/>
              <a:t>&gt; 80 – 85% thought they were “important” and “developed well by the module”, except…</a:t>
            </a:r>
          </a:p>
          <a:p>
            <a:pPr lvl="1"/>
            <a:r>
              <a:rPr lang="en-GB" sz="2000" dirty="0"/>
              <a:t>Business and Customer Awareness (31% and 37%)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000" dirty="0"/>
              <a:t>93% used the radar diagrams tool</a:t>
            </a:r>
          </a:p>
          <a:p>
            <a:pPr lvl="1"/>
            <a:r>
              <a:rPr lang="en-GB" sz="2000" dirty="0"/>
              <a:t>Of these, 65 % only used them to complete an assessment</a:t>
            </a:r>
          </a:p>
          <a:p>
            <a:endParaRPr lang="en-GB" sz="2000" dirty="0"/>
          </a:p>
          <a:p>
            <a:pPr lvl="1"/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71C23-02D9-4618-BEC0-363D14031066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1D479-250F-4399-9859-FE2FCEA4ADA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Student questionnaire (n = 115; 18% response rate)</a:t>
            </a:r>
          </a:p>
        </p:txBody>
      </p:sp>
    </p:spTree>
    <p:extLst>
      <p:ext uri="{BB962C8B-B14F-4D97-AF65-F5344CB8AC3E}">
        <p14:creationId xmlns:p14="http://schemas.microsoft.com/office/powerpoint/2010/main" val="275590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7E5B5F-9A33-4125-B5E0-DA7551E7B1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 and Discussion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481B2-D0EF-4AEC-BF1A-2B2FBC49EE02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9263F7-F415-48E6-AE09-18BB6D0326C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1074343"/>
            <a:ext cx="5960855" cy="542512"/>
          </a:xfrm>
        </p:spPr>
        <p:txBody>
          <a:bodyPr/>
          <a:lstStyle/>
          <a:p>
            <a:r>
              <a:rPr lang="en-GB" dirty="0"/>
              <a:t>Student Questionnaire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ABB6466-8B06-48E5-99E3-65F6118175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6800507"/>
              </p:ext>
            </p:extLst>
          </p:nvPr>
        </p:nvGraphicFramePr>
        <p:xfrm>
          <a:off x="341285" y="1694577"/>
          <a:ext cx="8461429" cy="469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6544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DB310D5-93A0-433D-9535-1AB7C959DE2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292A4-1858-4CC9-B2D9-B51948EB4D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7968" y="1607033"/>
            <a:ext cx="7883407" cy="4019131"/>
          </a:xfrm>
        </p:spPr>
        <p:txBody>
          <a:bodyPr/>
          <a:lstStyle/>
          <a:p>
            <a:r>
              <a:rPr lang="en-GB" sz="2000" dirty="0"/>
              <a:t>Students showed improvement in self-assessment scores, except Business and Customer Awareness</a:t>
            </a:r>
          </a:p>
          <a:p>
            <a:pPr lvl="1"/>
            <a:r>
              <a:rPr lang="en-GB" sz="2000" dirty="0"/>
              <a:t>Questionnaire supports this - least valued skill</a:t>
            </a:r>
          </a:p>
          <a:p>
            <a:pPr lvl="1"/>
            <a:r>
              <a:rPr lang="en-GB" sz="2000" dirty="0"/>
              <a:t>Embed at qualification level, not module</a:t>
            </a:r>
          </a:p>
          <a:p>
            <a:r>
              <a:rPr lang="en-GB" sz="2000" dirty="0"/>
              <a:t>Most engaged with radar diagrams to gain marks</a:t>
            </a:r>
          </a:p>
          <a:p>
            <a:r>
              <a:rPr lang="en-GB" sz="2000" dirty="0"/>
              <a:t>Majority found radar diagrams usable and understandable</a:t>
            </a:r>
          </a:p>
          <a:p>
            <a:r>
              <a:rPr lang="en-GB" sz="2000" dirty="0"/>
              <a:t>&lt; 50 % students found value in radar diagrams for PDP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Future work: qualitative data analysis on tutor focus groups and open questions from questionnaire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77D98-130F-47BF-9380-9CACDCB588B3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13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2DAEB75-4F64-4B31-837A-9EBCACB966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935" tIns="39968" rIns="79935" bIns="39968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en-US" b="1" dirty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864C292-A436-4E0F-8964-A9833015973D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935" tIns="39968" rIns="79935" bIns="39968" numCol="1" anchor="t" anchorCtr="0" compatLnSpc="1">
            <a:prstTxWarp prst="textNoShape">
              <a:avLst/>
            </a:prstTxWarp>
          </a:bodyPr>
          <a:lstStyle/>
          <a:p>
            <a:endParaRPr lang="en-GB" altLang="en-US" sz="1224"/>
          </a:p>
          <a:p>
            <a:r>
              <a:rPr lang="en-GB" altLang="en-US" sz="1224"/>
              <a:t>Archer, W. and Davison, J. (2008) </a:t>
            </a:r>
            <a:r>
              <a:rPr lang="en-GB" altLang="en-US" sz="1224" i="1"/>
              <a:t>Graduate Employability: What do employers think and want?</a:t>
            </a:r>
            <a:r>
              <a:rPr lang="en-GB" altLang="en-US" sz="1224"/>
              <a:t> [Online], The council for Industry and Higher Education </a:t>
            </a:r>
            <a:r>
              <a:rPr lang="en-GB" altLang="en-US" sz="1224" u="sng">
                <a:hlinkClick r:id="rId2"/>
              </a:rPr>
              <a:t>https://aces.shu.ac.uk/employability/resources/0802Grademployability.pdf</a:t>
            </a:r>
            <a:r>
              <a:rPr lang="en-GB" altLang="en-US" sz="1224"/>
              <a:t> (Accessed 26</a:t>
            </a:r>
            <a:r>
              <a:rPr lang="en-GB" altLang="en-US" sz="1224" baseline="30000"/>
              <a:t> </a:t>
            </a:r>
            <a:r>
              <a:rPr lang="en-GB" altLang="en-US" sz="1224"/>
              <a:t>Jan 2018)</a:t>
            </a:r>
          </a:p>
          <a:p>
            <a:r>
              <a:rPr lang="en-GB" altLang="en-US" sz="1224"/>
              <a:t>Higher Education Policy Unit (2015) Employability; </a:t>
            </a:r>
            <a:r>
              <a:rPr lang="en-GB" altLang="en-US" sz="1224" i="1"/>
              <a:t>Degrees of Value, [online] </a:t>
            </a:r>
            <a:r>
              <a:rPr lang="en-GB" altLang="en-US" sz="1224">
                <a:hlinkClick r:id="rId3"/>
              </a:rPr>
              <a:t>https://www.hepi.ac.uk/2015/12/10/2928/</a:t>
            </a:r>
            <a:r>
              <a:rPr lang="en-GB" altLang="en-US" sz="1224"/>
              <a:t> (accessed 18</a:t>
            </a:r>
            <a:r>
              <a:rPr lang="en-GB" altLang="en-US" sz="1224" baseline="30000"/>
              <a:t>th</a:t>
            </a:r>
            <a:r>
              <a:rPr lang="en-GB" altLang="en-US" sz="1224"/>
              <a:t> Apr 2019)</a:t>
            </a:r>
            <a:endParaRPr lang="en-GB" altLang="en-US" sz="1224" i="1"/>
          </a:p>
          <a:p>
            <a:r>
              <a:rPr lang="en-GB" altLang="en-US" sz="1224"/>
              <a:t>Lowden, K., Hall, S., Elliot, D. and Lewin, J. (2011) </a:t>
            </a:r>
            <a:r>
              <a:rPr lang="en-GB" altLang="en-US" sz="1224" i="1"/>
              <a:t>Employers’ perceptions of the employability skills of new graduates</a:t>
            </a:r>
            <a:r>
              <a:rPr lang="en-GB" altLang="en-US" sz="1224"/>
              <a:t> [Online], Edge Foundation. Available at </a:t>
            </a:r>
            <a:r>
              <a:rPr lang="en-GB" altLang="en-US" sz="1224" u="sng">
                <a:hlinkClick r:id="rId4"/>
              </a:rPr>
              <a:t>https://aces.shu.ac.uk/support/staff/employability/resources/Edge_employability_skills.pdf</a:t>
            </a:r>
            <a:r>
              <a:rPr lang="en-GB" altLang="en-US" sz="1224"/>
              <a:t> (Accessed 26th Jan 2018)</a:t>
            </a:r>
          </a:p>
          <a:p>
            <a:r>
              <a:rPr lang="en-GB" altLang="en-US" sz="1224"/>
              <a:t>Wakeham, W. (2016) </a:t>
            </a:r>
            <a:r>
              <a:rPr lang="en-GB" altLang="en-US" sz="1224" i="1"/>
              <a:t>Wakeham review of STEM degree provision and graduate employability</a:t>
            </a:r>
            <a:r>
              <a:rPr lang="en-GB" altLang="en-US" sz="1224"/>
              <a:t> [Online], HM UK Government. Available at: </a:t>
            </a:r>
            <a:r>
              <a:rPr lang="en-GB" altLang="en-US" sz="1224" u="sng">
                <a:hlinkClick r:id="rId5"/>
              </a:rPr>
              <a:t>https://www.gov.uk/government/uploads/system/uploads/attachment_data/file/518582/ind-16-6-wakeham-review-stem-graduate-employability.pdf</a:t>
            </a:r>
            <a:r>
              <a:rPr lang="en-GB" altLang="en-US" sz="1224"/>
              <a:t>  (Accessed 22 Feb 2017).</a:t>
            </a:r>
          </a:p>
          <a:p>
            <a:r>
              <a:rPr lang="en-GB" altLang="en-US" sz="1224"/>
              <a:t> Wakeham, W. (2017) Keynote presented at </a:t>
            </a:r>
            <a:r>
              <a:rPr lang="en-GB" altLang="en-US" sz="1224" i="1"/>
              <a:t>HEA STEM Conference 2017: Achieving Excellence in Teaching and Learning</a:t>
            </a:r>
            <a:r>
              <a:rPr lang="en-GB" altLang="en-US" sz="1224"/>
              <a:t>. Manchester, UK, 1-2 Feb [Online]. Available at </a:t>
            </a:r>
            <a:r>
              <a:rPr lang="en-GB" altLang="en-US" sz="1224" u="sng">
                <a:hlinkClick r:id="rId6"/>
              </a:rPr>
              <a:t>https://www.heacademy.ac.uk/system/files/downloads/prof_sir_william_wakeham_hea_stem_conference_presentation.pdf</a:t>
            </a:r>
            <a:r>
              <a:rPr lang="en-GB" altLang="en-US" sz="1224"/>
              <a:t> (Accessed 26 Jan 2018).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C55862-F59C-41ED-87EE-B475D651A4B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Any questions?...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A24E0A7-60CF-459A-B1F7-CF9DBA7DE9C6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/>
          <a:stretch>
            <a:fillRect/>
          </a:stretch>
        </p:blipFill>
        <p:spPr>
          <a:xfrm>
            <a:off x="577968" y="5399180"/>
            <a:ext cx="6771566" cy="881332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F4DB4-52AA-455F-BA62-67C4132499B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GB" dirty="0"/>
              <a:t>Thank-you for attending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189FEA6-2EF3-4581-A7F1-291BF1DE32AC}"/>
              </a:ext>
            </a:extLst>
          </p:cNvPr>
          <p:cNvSpPr txBox="1">
            <a:spLocks/>
          </p:cNvSpPr>
          <p:nvPr/>
        </p:nvSpPr>
        <p:spPr>
          <a:xfrm>
            <a:off x="577968" y="2587487"/>
            <a:ext cx="8314241" cy="3738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/>
              <a:t>Dr Fiona Aiken FHEA – </a:t>
            </a:r>
            <a:r>
              <a:rPr lang="en-GB" sz="1600" dirty="0">
                <a:hlinkClick r:id="rId3"/>
              </a:rPr>
              <a:t>F.J.Aiken@open.ac.uk</a:t>
            </a:r>
            <a:r>
              <a:rPr lang="en-GB" sz="1600" dirty="0"/>
              <a:t> </a:t>
            </a:r>
          </a:p>
          <a:p>
            <a:pPr marL="0" indent="0">
              <a:buNone/>
            </a:pPr>
            <a:r>
              <a:rPr lang="en-GB" sz="1600" dirty="0"/>
              <a:t>Dr Chris Hutton SFHEA – </a:t>
            </a:r>
            <a:r>
              <a:rPr lang="en-GB" sz="1600" dirty="0">
                <a:hlinkClick r:id="rId4"/>
              </a:rPr>
              <a:t>Christopher.Hutton@open.ac.uk</a:t>
            </a:r>
            <a:r>
              <a:rPr lang="en-GB" sz="1600" dirty="0"/>
              <a:t> </a:t>
            </a:r>
          </a:p>
          <a:p>
            <a:pPr marL="0" indent="0">
              <a:buNone/>
            </a:pPr>
            <a:r>
              <a:rPr lang="en-GB" sz="1600" dirty="0"/>
              <a:t>Staff Tutors in Earth and Environmental Science</a:t>
            </a:r>
          </a:p>
          <a:p>
            <a:pPr marL="0" indent="0">
              <a:buNone/>
            </a:pPr>
            <a:r>
              <a:rPr lang="en-GB" sz="1600" dirty="0"/>
              <a:t>The Open University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b="1" dirty="0"/>
              <a:t>Acknowledgements</a:t>
            </a:r>
            <a:r>
              <a:rPr lang="en-GB" sz="1600" dirty="0"/>
              <a:t>: Isabella Henman, Jane Kendall-Nicholas and </a:t>
            </a:r>
            <a:r>
              <a:rPr lang="en-GB" sz="1600" dirty="0" err="1"/>
              <a:t>Niusa</a:t>
            </a:r>
            <a:r>
              <a:rPr lang="en-GB" sz="1600" dirty="0"/>
              <a:t> </a:t>
            </a:r>
            <a:r>
              <a:rPr lang="en-GB" sz="1600" dirty="0" err="1"/>
              <a:t>Marigheto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955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D4BCA89-F751-4C6B-92C4-0629BD55EC4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95390E-4D22-4628-B652-C04B776695B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850" y="2301232"/>
            <a:ext cx="3889375" cy="4027487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en-GB" sz="2000" dirty="0"/>
              <a:t>Background</a:t>
            </a:r>
          </a:p>
          <a:p>
            <a:pPr marL="228600" indent="-228600">
              <a:buAutoNum type="arabicPeriod"/>
            </a:pPr>
            <a:r>
              <a:rPr lang="en-GB" sz="2000" dirty="0"/>
              <a:t>Context </a:t>
            </a:r>
          </a:p>
          <a:p>
            <a:pPr marL="228600" indent="-228600">
              <a:buAutoNum type="arabicPeriod"/>
            </a:pPr>
            <a:r>
              <a:rPr lang="en-GB" sz="2000" dirty="0"/>
              <a:t>Research questions and approach</a:t>
            </a:r>
          </a:p>
          <a:p>
            <a:pPr marL="228600" indent="-228600">
              <a:buAutoNum type="arabicPeriod"/>
            </a:pPr>
            <a:r>
              <a:rPr lang="en-GB" sz="2000" dirty="0"/>
              <a:t>Results and Discussion </a:t>
            </a:r>
          </a:p>
          <a:p>
            <a:pPr marL="228600" indent="-228600">
              <a:buAutoNum type="arabicPeriod"/>
            </a:pPr>
            <a:r>
              <a:rPr lang="en-GB" sz="2000" dirty="0"/>
              <a:t>Conclusions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AE1D47-F8A9-4303-8D8A-09E6C3082FD5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 descr="https://learn2.open.ac.uk/pluginfile.php/2242592/mod_oucontent/oucontent/803090/c10e498f/dce09b5d/s112_tma02_figure_2.jpg">
            <a:extLst>
              <a:ext uri="{FF2B5EF4-FFF2-40B4-BE49-F238E27FC236}">
                <a16:creationId xmlns:a16="http://schemas.microsoft.com/office/drawing/2014/main" id="{D88E2BF2-2EFE-407C-8F66-AB79FEB7873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952" y="2566452"/>
            <a:ext cx="2727742" cy="26593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02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B7C29C-357A-4E3A-BD47-32B114B9D8B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F9D04-B2AC-4675-8232-D57F0D39AF2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7967" y="1649730"/>
            <a:ext cx="7883407" cy="4019131"/>
          </a:xfrm>
        </p:spPr>
        <p:txBody>
          <a:bodyPr/>
          <a:lstStyle/>
          <a:p>
            <a:r>
              <a:rPr lang="en-GB" sz="2000" dirty="0"/>
              <a:t>Employability skills have to be embedded in all HE courses</a:t>
            </a:r>
          </a:p>
          <a:p>
            <a:r>
              <a:rPr lang="en-GB" sz="2000" dirty="0"/>
              <a:t>Key review – </a:t>
            </a:r>
            <a:r>
              <a:rPr lang="en-GB" sz="2000" dirty="0" err="1"/>
              <a:t>Wakenham</a:t>
            </a:r>
            <a:r>
              <a:rPr lang="en-GB" sz="2000" dirty="0"/>
              <a:t>, 2016</a:t>
            </a:r>
          </a:p>
          <a:p>
            <a:r>
              <a:rPr lang="en-GB" sz="2000" dirty="0"/>
              <a:t>Skills development is strongly liked to Personal Development Planning (PDP)</a:t>
            </a:r>
          </a:p>
          <a:p>
            <a:r>
              <a:rPr lang="en-GB" sz="2000" dirty="0"/>
              <a:t>Students are encouraged to self-assess skills, and then reflect to plan improvements. </a:t>
            </a:r>
          </a:p>
          <a:p>
            <a:pPr lvl="1"/>
            <a:r>
              <a:rPr lang="en-GB" sz="2000" dirty="0"/>
              <a:t>E.g. Kolb’s Learning Cycle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EF87AF-B0F5-4332-B08F-03F923468FB1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881A2-1B8C-4DD9-8378-13FD323F588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1034690"/>
            <a:ext cx="5960855" cy="542512"/>
          </a:xfrm>
        </p:spPr>
        <p:txBody>
          <a:bodyPr/>
          <a:lstStyle/>
          <a:p>
            <a:r>
              <a:rPr lang="en-GB" dirty="0"/>
              <a:t>The national picture</a:t>
            </a:r>
          </a:p>
        </p:txBody>
      </p:sp>
      <p:pic>
        <p:nvPicPr>
          <p:cNvPr id="1026" name="Picture 2" descr="Kolb">
            <a:extLst>
              <a:ext uri="{FF2B5EF4-FFF2-40B4-BE49-F238E27FC236}">
                <a16:creationId xmlns:a16="http://schemas.microsoft.com/office/drawing/2014/main" id="{EFF602DA-6E17-4D63-ACAD-7B04263664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10"/>
          <a:stretch/>
        </p:blipFill>
        <p:spPr bwMode="auto">
          <a:xfrm>
            <a:off x="5032374" y="4115394"/>
            <a:ext cx="3429000" cy="214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823D886-C0E7-46E1-9558-8F9EE3672380}"/>
              </a:ext>
            </a:extLst>
          </p:cNvPr>
          <p:cNvSpPr/>
          <p:nvPr/>
        </p:nvSpPr>
        <p:spPr>
          <a:xfrm>
            <a:off x="238539" y="633479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800" dirty="0">
                <a:hlinkClick r:id="rId3"/>
              </a:rPr>
              <a:t>Image credit: https://www2.le.ac.uk/departments/doctoralcollege/training/eresources/teaching/theories/kolb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90569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A95434-5E94-4E41-89AF-74276E550A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7969" y="172947"/>
            <a:ext cx="5960855" cy="881332"/>
          </a:xfrm>
        </p:spPr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A4385-359A-4CAD-B2C5-97EE1E55DF9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4249" y="1589754"/>
            <a:ext cx="7669334" cy="4019131"/>
          </a:xfrm>
        </p:spPr>
        <p:txBody>
          <a:bodyPr numCol="2"/>
          <a:lstStyle/>
          <a:p>
            <a:r>
              <a:rPr lang="en-GB" sz="2000" b="1" dirty="0"/>
              <a:t>Science: concepts and practice</a:t>
            </a:r>
          </a:p>
          <a:p>
            <a:pPr lvl="1"/>
            <a:r>
              <a:rPr lang="en-GB" sz="2000" dirty="0"/>
              <a:t>New, multidisciplinary module from Oct 2017</a:t>
            </a:r>
          </a:p>
          <a:p>
            <a:pPr lvl="1"/>
            <a:r>
              <a:rPr lang="en-GB" sz="2000" dirty="0"/>
              <a:t>60 credits</a:t>
            </a:r>
          </a:p>
          <a:p>
            <a:pPr lvl="1"/>
            <a:r>
              <a:rPr lang="en-GB" sz="2000" dirty="0"/>
              <a:t>FHEQ Level 4</a:t>
            </a:r>
          </a:p>
          <a:p>
            <a:pPr lvl="1"/>
            <a:r>
              <a:rPr lang="en-GB" sz="2000" dirty="0"/>
              <a:t>Focussed on </a:t>
            </a:r>
            <a:r>
              <a:rPr lang="en-GB" sz="2000" b="1" dirty="0"/>
              <a:t>skills</a:t>
            </a:r>
          </a:p>
          <a:p>
            <a:pPr lvl="1"/>
            <a:endParaRPr lang="en-GB" sz="2000" b="1" dirty="0"/>
          </a:p>
          <a:p>
            <a:pPr lvl="1"/>
            <a:endParaRPr lang="en-GB" sz="2000" b="1" dirty="0"/>
          </a:p>
          <a:p>
            <a:pPr lvl="1"/>
            <a:endParaRPr lang="en-GB" sz="2000" b="1" dirty="0"/>
          </a:p>
          <a:p>
            <a:pPr lvl="1"/>
            <a:endParaRPr lang="en-GB" sz="2000" b="1" dirty="0"/>
          </a:p>
          <a:p>
            <a:r>
              <a:rPr lang="en-GB" sz="2000" dirty="0"/>
              <a:t>Students regularly self-assess skills using a </a:t>
            </a:r>
            <a:r>
              <a:rPr lang="en-GB" sz="2000" b="1" dirty="0"/>
              <a:t>radar diagram</a:t>
            </a:r>
          </a:p>
          <a:p>
            <a:pPr lvl="1"/>
            <a:r>
              <a:rPr lang="en-GB" sz="2000" dirty="0"/>
              <a:t>Required in each of 6 assignments, with reflection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C250195-1D0C-42AB-AACA-BC4B31DEE697}"/>
              </a:ext>
            </a:extLst>
          </p:cNvPr>
          <p:cNvPicPr>
            <a:picLocks noGrp="1" noChangeAspect="1"/>
          </p:cNvPicPr>
          <p:nvPr>
            <p:ph sz="quarter" idx="27"/>
          </p:nvPr>
        </p:nvPicPr>
        <p:blipFill>
          <a:blip r:embed="rId2"/>
          <a:stretch>
            <a:fillRect/>
          </a:stretch>
        </p:blipFill>
        <p:spPr>
          <a:xfrm>
            <a:off x="737333" y="4655486"/>
            <a:ext cx="7669334" cy="1677667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6697E7-A701-4CB0-B67E-BDD4323F2B1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9" y="853379"/>
            <a:ext cx="5960855" cy="542512"/>
          </a:xfrm>
        </p:spPr>
        <p:txBody>
          <a:bodyPr/>
          <a:lstStyle/>
          <a:p>
            <a:r>
              <a:rPr lang="en-GB" dirty="0"/>
              <a:t>Skills development on S112</a:t>
            </a:r>
          </a:p>
        </p:txBody>
      </p:sp>
    </p:spTree>
    <p:extLst>
      <p:ext uri="{BB962C8B-B14F-4D97-AF65-F5344CB8AC3E}">
        <p14:creationId xmlns:p14="http://schemas.microsoft.com/office/powerpoint/2010/main" val="160295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FB2773-23DC-4165-A960-DC8DFCC642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D117E-3D2D-4750-873C-E505D075514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CEDD9E-5AE6-488B-B1FD-65D02639AF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383" t="24042" r="35073" b="25189"/>
          <a:stretch/>
        </p:blipFill>
        <p:spPr>
          <a:xfrm>
            <a:off x="3313043" y="1047522"/>
            <a:ext cx="5523691" cy="499830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30BE969-B10F-471A-AA70-C43E601E4127}"/>
              </a:ext>
            </a:extLst>
          </p:cNvPr>
          <p:cNvSpPr/>
          <p:nvPr/>
        </p:nvSpPr>
        <p:spPr>
          <a:xfrm>
            <a:off x="307266" y="1606721"/>
            <a:ext cx="27672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We looked at two groups of Learning Outcomes</a:t>
            </a:r>
          </a:p>
          <a:p>
            <a:pPr lvl="1"/>
            <a:r>
              <a:rPr lang="en-GB" sz="2000" dirty="0"/>
              <a:t>1</a:t>
            </a:r>
            <a:r>
              <a:rPr lang="en-GB" sz="2000" b="1" dirty="0"/>
              <a:t>. Collaborating with others …</a:t>
            </a:r>
          </a:p>
        </p:txBody>
      </p:sp>
    </p:spTree>
    <p:extLst>
      <p:ext uri="{BB962C8B-B14F-4D97-AF65-F5344CB8AC3E}">
        <p14:creationId xmlns:p14="http://schemas.microsoft.com/office/powerpoint/2010/main" val="3966016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CD6692-C4C2-47C2-B7E5-EEB65AD812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65D977-72C8-4372-A845-76E8BD141C5E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62EB781-1536-4CAF-AC7E-9C7931955B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8578" y="2001332"/>
            <a:ext cx="3722770" cy="4019131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/>
              <a:t>2. Self reflection and planning…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A5D4B0-D558-4785-8F8D-2774F91623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899" t="28718" r="34782" b="19004"/>
          <a:stretch/>
        </p:blipFill>
        <p:spPr>
          <a:xfrm>
            <a:off x="3455328" y="1345600"/>
            <a:ext cx="5437002" cy="494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31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66A83-7115-4677-826F-4EFE8DF557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7850" y="176103"/>
            <a:ext cx="5960855" cy="881332"/>
          </a:xfrm>
        </p:spPr>
        <p:txBody>
          <a:bodyPr/>
          <a:lstStyle/>
          <a:p>
            <a:r>
              <a:rPr lang="en-GB" dirty="0"/>
              <a:t>Research Question 1 and Approach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8B902-CA0A-459A-9DB0-6736BE6E6A00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1952105-91F7-42B4-B163-F25FAE9D917B}"/>
              </a:ext>
            </a:extLst>
          </p:cNvPr>
          <p:cNvSpPr/>
          <p:nvPr/>
        </p:nvSpPr>
        <p:spPr>
          <a:xfrm>
            <a:off x="3130127" y="4027722"/>
            <a:ext cx="2525917" cy="2525917"/>
          </a:xfrm>
          <a:custGeom>
            <a:avLst/>
            <a:gdLst>
              <a:gd name="connsiteX0" fmla="*/ 0 w 2525917"/>
              <a:gd name="connsiteY0" fmla="*/ 1262959 h 2525917"/>
              <a:gd name="connsiteX1" fmla="*/ 1262959 w 2525917"/>
              <a:gd name="connsiteY1" fmla="*/ 0 h 2525917"/>
              <a:gd name="connsiteX2" fmla="*/ 2525918 w 2525917"/>
              <a:gd name="connsiteY2" fmla="*/ 1262959 h 2525917"/>
              <a:gd name="connsiteX3" fmla="*/ 1262959 w 2525917"/>
              <a:gd name="connsiteY3" fmla="*/ 2525918 h 2525917"/>
              <a:gd name="connsiteX4" fmla="*/ 0 w 2525917"/>
              <a:gd name="connsiteY4" fmla="*/ 1262959 h 2525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917" h="2525917">
                <a:moveTo>
                  <a:pt x="0" y="1262959"/>
                </a:moveTo>
                <a:cubicBezTo>
                  <a:pt x="0" y="565446"/>
                  <a:pt x="565446" y="0"/>
                  <a:pt x="1262959" y="0"/>
                </a:cubicBezTo>
                <a:cubicBezTo>
                  <a:pt x="1960472" y="0"/>
                  <a:pt x="2525918" y="565446"/>
                  <a:pt x="2525918" y="1262959"/>
                </a:cubicBezTo>
                <a:cubicBezTo>
                  <a:pt x="2525918" y="1960472"/>
                  <a:pt x="1960472" y="2525918"/>
                  <a:pt x="1262959" y="2525918"/>
                </a:cubicBezTo>
                <a:cubicBezTo>
                  <a:pt x="565446" y="2525918"/>
                  <a:pt x="0" y="1960472"/>
                  <a:pt x="0" y="1262959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1342" tIns="381342" rIns="381342" bIns="381342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800" b="1" kern="1200" dirty="0"/>
              <a:t>To what extent do students demonstrate development of employability skills through S112?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23D4E08-930E-4438-BDF2-3FB42942965B}"/>
              </a:ext>
            </a:extLst>
          </p:cNvPr>
          <p:cNvSpPr/>
          <p:nvPr/>
        </p:nvSpPr>
        <p:spPr>
          <a:xfrm rot="11700000">
            <a:off x="1353478" y="4352407"/>
            <a:ext cx="1878193" cy="71988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D7347658-1F06-46F4-BE35-D601720A01E5}"/>
              </a:ext>
            </a:extLst>
          </p:cNvPr>
          <p:cNvSpPr/>
          <p:nvPr/>
        </p:nvSpPr>
        <p:spPr>
          <a:xfrm>
            <a:off x="53567" y="3489550"/>
            <a:ext cx="2399621" cy="1919697"/>
          </a:xfrm>
          <a:custGeom>
            <a:avLst/>
            <a:gdLst>
              <a:gd name="connsiteX0" fmla="*/ 0 w 2399621"/>
              <a:gd name="connsiteY0" fmla="*/ 191970 h 1919697"/>
              <a:gd name="connsiteX1" fmla="*/ 191970 w 2399621"/>
              <a:gd name="connsiteY1" fmla="*/ 0 h 1919697"/>
              <a:gd name="connsiteX2" fmla="*/ 2207651 w 2399621"/>
              <a:gd name="connsiteY2" fmla="*/ 0 h 1919697"/>
              <a:gd name="connsiteX3" fmla="*/ 2399621 w 2399621"/>
              <a:gd name="connsiteY3" fmla="*/ 191970 h 1919697"/>
              <a:gd name="connsiteX4" fmla="*/ 2399621 w 2399621"/>
              <a:gd name="connsiteY4" fmla="*/ 1727727 h 1919697"/>
              <a:gd name="connsiteX5" fmla="*/ 2207651 w 2399621"/>
              <a:gd name="connsiteY5" fmla="*/ 1919697 h 1919697"/>
              <a:gd name="connsiteX6" fmla="*/ 191970 w 2399621"/>
              <a:gd name="connsiteY6" fmla="*/ 1919697 h 1919697"/>
              <a:gd name="connsiteX7" fmla="*/ 0 w 2399621"/>
              <a:gd name="connsiteY7" fmla="*/ 1727727 h 1919697"/>
              <a:gd name="connsiteX8" fmla="*/ 0 w 2399621"/>
              <a:gd name="connsiteY8" fmla="*/ 191970 h 1919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9621" h="1919697">
                <a:moveTo>
                  <a:pt x="0" y="191970"/>
                </a:moveTo>
                <a:cubicBezTo>
                  <a:pt x="0" y="85948"/>
                  <a:pt x="85948" y="0"/>
                  <a:pt x="191970" y="0"/>
                </a:cubicBezTo>
                <a:lnTo>
                  <a:pt x="2207651" y="0"/>
                </a:lnTo>
                <a:cubicBezTo>
                  <a:pt x="2313673" y="0"/>
                  <a:pt x="2399621" y="85948"/>
                  <a:pt x="2399621" y="191970"/>
                </a:cubicBezTo>
                <a:lnTo>
                  <a:pt x="2399621" y="1727727"/>
                </a:lnTo>
                <a:cubicBezTo>
                  <a:pt x="2399621" y="1833749"/>
                  <a:pt x="2313673" y="1919697"/>
                  <a:pt x="2207651" y="1919697"/>
                </a:cubicBezTo>
                <a:lnTo>
                  <a:pt x="191970" y="1919697"/>
                </a:lnTo>
                <a:cubicBezTo>
                  <a:pt x="85948" y="1919697"/>
                  <a:pt x="0" y="1833749"/>
                  <a:pt x="0" y="1727727"/>
                </a:cubicBezTo>
                <a:lnTo>
                  <a:pt x="0" y="1919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661" tIns="107661" rIns="107661" bIns="107661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700" kern="1200" dirty="0"/>
              <a:t>Assignment submissions</a:t>
            </a: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4C8AB272-16C5-4839-928D-21A27BEFCB42}"/>
              </a:ext>
            </a:extLst>
          </p:cNvPr>
          <p:cNvSpPr/>
          <p:nvPr/>
        </p:nvSpPr>
        <p:spPr>
          <a:xfrm rot="16200000">
            <a:off x="3453989" y="2731933"/>
            <a:ext cx="1878193" cy="71988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2D1227-9BBB-435F-80D7-8C8F7284B9BB}"/>
              </a:ext>
            </a:extLst>
          </p:cNvPr>
          <p:cNvSpPr/>
          <p:nvPr/>
        </p:nvSpPr>
        <p:spPr>
          <a:xfrm>
            <a:off x="3256423" y="1227483"/>
            <a:ext cx="2399621" cy="1919697"/>
          </a:xfrm>
          <a:custGeom>
            <a:avLst/>
            <a:gdLst>
              <a:gd name="connsiteX0" fmla="*/ 0 w 2399621"/>
              <a:gd name="connsiteY0" fmla="*/ 191970 h 1919697"/>
              <a:gd name="connsiteX1" fmla="*/ 191970 w 2399621"/>
              <a:gd name="connsiteY1" fmla="*/ 0 h 1919697"/>
              <a:gd name="connsiteX2" fmla="*/ 2207651 w 2399621"/>
              <a:gd name="connsiteY2" fmla="*/ 0 h 1919697"/>
              <a:gd name="connsiteX3" fmla="*/ 2399621 w 2399621"/>
              <a:gd name="connsiteY3" fmla="*/ 191970 h 1919697"/>
              <a:gd name="connsiteX4" fmla="*/ 2399621 w 2399621"/>
              <a:gd name="connsiteY4" fmla="*/ 1727727 h 1919697"/>
              <a:gd name="connsiteX5" fmla="*/ 2207651 w 2399621"/>
              <a:gd name="connsiteY5" fmla="*/ 1919697 h 1919697"/>
              <a:gd name="connsiteX6" fmla="*/ 191970 w 2399621"/>
              <a:gd name="connsiteY6" fmla="*/ 1919697 h 1919697"/>
              <a:gd name="connsiteX7" fmla="*/ 0 w 2399621"/>
              <a:gd name="connsiteY7" fmla="*/ 1727727 h 1919697"/>
              <a:gd name="connsiteX8" fmla="*/ 0 w 2399621"/>
              <a:gd name="connsiteY8" fmla="*/ 191970 h 1919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9621" h="1919697">
                <a:moveTo>
                  <a:pt x="0" y="191970"/>
                </a:moveTo>
                <a:cubicBezTo>
                  <a:pt x="0" y="85948"/>
                  <a:pt x="85948" y="0"/>
                  <a:pt x="191970" y="0"/>
                </a:cubicBezTo>
                <a:lnTo>
                  <a:pt x="2207651" y="0"/>
                </a:lnTo>
                <a:cubicBezTo>
                  <a:pt x="2313673" y="0"/>
                  <a:pt x="2399621" y="85948"/>
                  <a:pt x="2399621" y="191970"/>
                </a:cubicBezTo>
                <a:lnTo>
                  <a:pt x="2399621" y="1727727"/>
                </a:lnTo>
                <a:cubicBezTo>
                  <a:pt x="2399621" y="1833749"/>
                  <a:pt x="2313673" y="1919697"/>
                  <a:pt x="2207651" y="1919697"/>
                </a:cubicBezTo>
                <a:lnTo>
                  <a:pt x="191970" y="1919697"/>
                </a:lnTo>
                <a:cubicBezTo>
                  <a:pt x="85948" y="1919697"/>
                  <a:pt x="0" y="1833749"/>
                  <a:pt x="0" y="1727727"/>
                </a:cubicBezTo>
                <a:lnTo>
                  <a:pt x="0" y="1919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661" tIns="107661" rIns="107661" bIns="107661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700" kern="1200" dirty="0"/>
              <a:t>Tutor Focus Group</a:t>
            </a: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E7D3166B-3D05-40BB-81EA-ED695CBBAC00}"/>
              </a:ext>
            </a:extLst>
          </p:cNvPr>
          <p:cNvSpPr/>
          <p:nvPr/>
        </p:nvSpPr>
        <p:spPr>
          <a:xfrm rot="20700000">
            <a:off x="5565539" y="4354396"/>
            <a:ext cx="1878193" cy="719886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A023C5F-BE53-4E9C-8E25-401B5B5F213E}"/>
              </a:ext>
            </a:extLst>
          </p:cNvPr>
          <p:cNvSpPr/>
          <p:nvPr/>
        </p:nvSpPr>
        <p:spPr>
          <a:xfrm>
            <a:off x="6332983" y="3489550"/>
            <a:ext cx="2399621" cy="1919697"/>
          </a:xfrm>
          <a:custGeom>
            <a:avLst/>
            <a:gdLst>
              <a:gd name="connsiteX0" fmla="*/ 0 w 2399621"/>
              <a:gd name="connsiteY0" fmla="*/ 191970 h 1919697"/>
              <a:gd name="connsiteX1" fmla="*/ 191970 w 2399621"/>
              <a:gd name="connsiteY1" fmla="*/ 0 h 1919697"/>
              <a:gd name="connsiteX2" fmla="*/ 2207651 w 2399621"/>
              <a:gd name="connsiteY2" fmla="*/ 0 h 1919697"/>
              <a:gd name="connsiteX3" fmla="*/ 2399621 w 2399621"/>
              <a:gd name="connsiteY3" fmla="*/ 191970 h 1919697"/>
              <a:gd name="connsiteX4" fmla="*/ 2399621 w 2399621"/>
              <a:gd name="connsiteY4" fmla="*/ 1727727 h 1919697"/>
              <a:gd name="connsiteX5" fmla="*/ 2207651 w 2399621"/>
              <a:gd name="connsiteY5" fmla="*/ 1919697 h 1919697"/>
              <a:gd name="connsiteX6" fmla="*/ 191970 w 2399621"/>
              <a:gd name="connsiteY6" fmla="*/ 1919697 h 1919697"/>
              <a:gd name="connsiteX7" fmla="*/ 0 w 2399621"/>
              <a:gd name="connsiteY7" fmla="*/ 1727727 h 1919697"/>
              <a:gd name="connsiteX8" fmla="*/ 0 w 2399621"/>
              <a:gd name="connsiteY8" fmla="*/ 191970 h 1919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9621" h="1919697">
                <a:moveTo>
                  <a:pt x="0" y="191970"/>
                </a:moveTo>
                <a:cubicBezTo>
                  <a:pt x="0" y="85948"/>
                  <a:pt x="85948" y="0"/>
                  <a:pt x="191970" y="0"/>
                </a:cubicBezTo>
                <a:lnTo>
                  <a:pt x="2207651" y="0"/>
                </a:lnTo>
                <a:cubicBezTo>
                  <a:pt x="2313673" y="0"/>
                  <a:pt x="2399621" y="85948"/>
                  <a:pt x="2399621" y="191970"/>
                </a:cubicBezTo>
                <a:lnTo>
                  <a:pt x="2399621" y="1727727"/>
                </a:lnTo>
                <a:cubicBezTo>
                  <a:pt x="2399621" y="1833749"/>
                  <a:pt x="2313673" y="1919697"/>
                  <a:pt x="2207651" y="1919697"/>
                </a:cubicBezTo>
                <a:lnTo>
                  <a:pt x="191970" y="1919697"/>
                </a:lnTo>
                <a:cubicBezTo>
                  <a:pt x="85948" y="1919697"/>
                  <a:pt x="0" y="1833749"/>
                  <a:pt x="0" y="1727727"/>
                </a:cubicBezTo>
                <a:lnTo>
                  <a:pt x="0" y="1919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661" tIns="107661" rIns="107661" bIns="107661" numCol="1" spcCol="1270" anchor="ctr" anchorCtr="0">
            <a:noAutofit/>
          </a:bodyPr>
          <a:lstStyle/>
          <a:p>
            <a:pPr marL="0" lvl="0" indent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700" kern="1200" dirty="0"/>
              <a:t>Student Questionnaire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63D8C3-C4AE-4C43-92C1-B58C968414DB}"/>
              </a:ext>
            </a:extLst>
          </p:cNvPr>
          <p:cNvSpPr/>
          <p:nvPr/>
        </p:nvSpPr>
        <p:spPr>
          <a:xfrm>
            <a:off x="1492356" y="4536105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latin typeface="Webdings" panose="05030102010509060703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GB" sz="4800" dirty="0">
              <a:solidFill>
                <a:srgbClr val="FFFF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648BC5-50B0-44CB-AB40-474A464F4A82}"/>
              </a:ext>
            </a:extLst>
          </p:cNvPr>
          <p:cNvSpPr/>
          <p:nvPr/>
        </p:nvSpPr>
        <p:spPr>
          <a:xfrm>
            <a:off x="4907223" y="2322406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latin typeface="Webdings" panose="05030102010509060703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GB" sz="4800" dirty="0">
              <a:solidFill>
                <a:srgbClr val="FFFF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6BD144-D774-4E0D-B962-4E684F1F691C}"/>
              </a:ext>
            </a:extLst>
          </p:cNvPr>
          <p:cNvSpPr/>
          <p:nvPr/>
        </p:nvSpPr>
        <p:spPr>
          <a:xfrm>
            <a:off x="7867590" y="4642092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latin typeface="Webdings" panose="05030102010509060703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GB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73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90EEC3D-1957-4C3D-8D36-0E2FD2A1BDE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7968" y="360652"/>
            <a:ext cx="5960855" cy="881332"/>
          </a:xfrm>
        </p:spPr>
        <p:txBody>
          <a:bodyPr/>
          <a:lstStyle/>
          <a:p>
            <a:r>
              <a:rPr lang="en-GB" dirty="0"/>
              <a:t>Research Question 2 and Approach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9C456D9-62A1-4691-AF06-C7539DF89C7C}"/>
              </a:ext>
            </a:extLst>
          </p:cNvPr>
          <p:cNvGraphicFramePr>
            <a:graphicFrameLocks noGrp="1"/>
          </p:cNvGraphicFramePr>
          <p:nvPr>
            <p:ph sz="quarter" idx="27"/>
            <p:extLst>
              <p:ext uri="{D42A27DB-BD31-4B8C-83A1-F6EECF244321}">
                <p14:modId xmlns:p14="http://schemas.microsoft.com/office/powerpoint/2010/main" val="3843232230"/>
              </p:ext>
            </p:extLst>
          </p:nvPr>
        </p:nvGraphicFramePr>
        <p:xfrm>
          <a:off x="-494141" y="1664587"/>
          <a:ext cx="10132281" cy="4380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B64BAF9-1BC8-42A0-B17B-C62DAAFFE403}"/>
              </a:ext>
            </a:extLst>
          </p:cNvPr>
          <p:cNvSpPr/>
          <p:nvPr/>
        </p:nvSpPr>
        <p:spPr>
          <a:xfrm>
            <a:off x="2078835" y="2920543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latin typeface="Webdings" panose="05030102010509060703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GB" sz="4800" dirty="0">
              <a:solidFill>
                <a:srgbClr val="FFFF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9AA6E5-144C-4DD7-BC36-11E06CEA9543}"/>
              </a:ext>
            </a:extLst>
          </p:cNvPr>
          <p:cNvSpPr/>
          <p:nvPr/>
        </p:nvSpPr>
        <p:spPr>
          <a:xfrm>
            <a:off x="7829698" y="2874111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800" dirty="0">
                <a:solidFill>
                  <a:srgbClr val="FFFF00"/>
                </a:solidFill>
                <a:latin typeface="Webdings" panose="05030102010509060703" pitchFamily="18" charset="2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GB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482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73943-8A03-428C-BFA9-CA6E05DFAA4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Results and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C7AFC-6895-4DA1-9374-A0C8963809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sz="2000" dirty="0"/>
              <a:t>Analysed student self assessment scores in assignments</a:t>
            </a:r>
          </a:p>
          <a:p>
            <a:r>
              <a:rPr lang="en-GB" sz="2000" dirty="0"/>
              <a:t>Analysed student opinions of radar diagrams using Likert scale</a:t>
            </a:r>
          </a:p>
          <a:p>
            <a:endParaRPr lang="en-GB" sz="2000" dirty="0"/>
          </a:p>
          <a:p>
            <a:pPr>
              <a:buAutoNum type="arabicPeriod"/>
            </a:pPr>
            <a:r>
              <a:rPr lang="en-GB" sz="2000" dirty="0"/>
              <a:t>These are interim results – to be enriched by qualitative data</a:t>
            </a:r>
          </a:p>
          <a:p>
            <a:pPr>
              <a:buAutoNum type="arabicPeriod"/>
            </a:pPr>
            <a:r>
              <a:rPr lang="en-GB" sz="2000" dirty="0"/>
              <a:t>Results from free text questions, and tutor focus group to be analysed (thematic analysis)</a:t>
            </a:r>
          </a:p>
          <a:p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1CD7A-6BF5-4F39-A553-882D1A18F499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8A5EB-801A-4A22-893C-784FB79B82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77968" y="1187564"/>
            <a:ext cx="5960855" cy="542512"/>
          </a:xfrm>
        </p:spPr>
        <p:txBody>
          <a:bodyPr/>
          <a:lstStyle/>
          <a:p>
            <a:r>
              <a:rPr lang="en-GB" dirty="0"/>
              <a:t>Initial quantitative results</a:t>
            </a:r>
          </a:p>
        </p:txBody>
      </p:sp>
    </p:spTree>
    <p:extLst>
      <p:ext uri="{BB962C8B-B14F-4D97-AF65-F5344CB8AC3E}">
        <p14:creationId xmlns:p14="http://schemas.microsoft.com/office/powerpoint/2010/main" val="147921962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140_OU_2017_PPT_Template (OU Blue)_v3.pptx" id="{EFDF0F10-6A24-485C-8C51-52860241500F}" vid="{49810D34-21FE-4E14-BF06-6583E2402B94}"/>
    </a:ext>
  </a:extLst>
</a:theme>
</file>

<file path=ppt/theme/theme2.xml><?xml version="1.0" encoding="utf-8"?>
<a:theme xmlns:a="http://schemas.openxmlformats.org/drawingml/2006/main" name="CONTENT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5007D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140_OU_2017_PPT_Template (OU Blue)_v3.pptx" id="{EFDF0F10-6A24-485C-8C51-52860241500F}" vid="{6D161B33-75E2-4380-B836-90EFB037CB5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 PowerPoint Blue</Template>
  <TotalTime>609</TotalTime>
  <Words>778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Webdings</vt:lpstr>
      <vt:lpstr>TITLES</vt:lpstr>
      <vt:lpstr>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Company>The Open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Christopher.Hutton</dc:creator>
  <cp:lastModifiedBy>Diane.Ford</cp:lastModifiedBy>
  <cp:revision>48</cp:revision>
  <dcterms:created xsi:type="dcterms:W3CDTF">2017-12-11T12:15:44Z</dcterms:created>
  <dcterms:modified xsi:type="dcterms:W3CDTF">2020-04-20T11:22:50Z</dcterms:modified>
</cp:coreProperties>
</file>