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6" r:id="rId5"/>
    <p:sldMasterId id="2147483672" r:id="rId6"/>
  </p:sldMasterIdLst>
  <p:notesMasterIdLst>
    <p:notesMasterId r:id="rId34"/>
  </p:notesMasterIdLst>
  <p:sldIdLst>
    <p:sldId id="274" r:id="rId7"/>
    <p:sldId id="287" r:id="rId8"/>
    <p:sldId id="288" r:id="rId9"/>
    <p:sldId id="292" r:id="rId10"/>
    <p:sldId id="294" r:id="rId11"/>
    <p:sldId id="293" r:id="rId12"/>
    <p:sldId id="295" r:id="rId13"/>
    <p:sldId id="290" r:id="rId14"/>
    <p:sldId id="291" r:id="rId15"/>
    <p:sldId id="267" r:id="rId16"/>
    <p:sldId id="264" r:id="rId17"/>
    <p:sldId id="296" r:id="rId18"/>
    <p:sldId id="275" r:id="rId19"/>
    <p:sldId id="297" r:id="rId20"/>
    <p:sldId id="277" r:id="rId21"/>
    <p:sldId id="279" r:id="rId22"/>
    <p:sldId id="280" r:id="rId23"/>
    <p:sldId id="282" r:id="rId24"/>
    <p:sldId id="283" r:id="rId25"/>
    <p:sldId id="286" r:id="rId26"/>
    <p:sldId id="300" r:id="rId27"/>
    <p:sldId id="298" r:id="rId28"/>
    <p:sldId id="299" r:id="rId29"/>
    <p:sldId id="273" r:id="rId30"/>
    <p:sldId id="259" r:id="rId31"/>
    <p:sldId id="281" r:id="rId32"/>
    <p:sldId id="276" r:id="rId33"/>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357" autoAdjust="0"/>
  </p:normalViewPr>
  <p:slideViewPr>
    <p:cSldViewPr snapToGrid="0" snapToObjects="1">
      <p:cViewPr varScale="1">
        <p:scale>
          <a:sx n="95" d="100"/>
          <a:sy n="95" d="100"/>
        </p:scale>
        <p:origin x="606"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b="1" dirty="0">
                <a:solidFill>
                  <a:schemeClr val="bg1"/>
                </a:solidFill>
              </a:rPr>
              <a:t>Numbers of 17J S112 'pass' students and subsequent behaviour on</a:t>
            </a:r>
            <a:r>
              <a:rPr lang="en-GB" b="1" baseline="0" dirty="0">
                <a:solidFill>
                  <a:schemeClr val="bg1"/>
                </a:solidFill>
              </a:rPr>
              <a:t> Stage 2  modules</a:t>
            </a:r>
            <a:endParaRPr lang="en-GB" b="1" dirty="0">
              <a:solidFill>
                <a:schemeClr val="bg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v>Withdrew before start</c:v>
          </c:tx>
          <c:spPr>
            <a:solidFill>
              <a:schemeClr val="accent1"/>
            </a:solidFill>
            <a:ln>
              <a:noFill/>
            </a:ln>
            <a:effectLst/>
          </c:spPr>
          <c:invertIfNegative val="0"/>
          <c:cat>
            <c:strRef>
              <c:f>Sheet1!$J$3:$J$8</c:f>
              <c:strCache>
                <c:ptCount val="6"/>
                <c:pt idx="0">
                  <c:v>S206</c:v>
                </c:pt>
                <c:pt idx="1">
                  <c:v>S209</c:v>
                </c:pt>
                <c:pt idx="2">
                  <c:v>S215</c:v>
                </c:pt>
                <c:pt idx="3">
                  <c:v>S294</c:v>
                </c:pt>
                <c:pt idx="4">
                  <c:v>S295</c:v>
                </c:pt>
                <c:pt idx="5">
                  <c:v>SK299</c:v>
                </c:pt>
              </c:strCache>
            </c:strRef>
          </c:cat>
          <c:val>
            <c:numRef>
              <c:f>Sheet1!$K$3:$K$8</c:f>
              <c:numCache>
                <c:formatCode>General</c:formatCode>
                <c:ptCount val="6"/>
                <c:pt idx="0">
                  <c:v>6</c:v>
                </c:pt>
                <c:pt idx="1">
                  <c:v>2</c:v>
                </c:pt>
                <c:pt idx="2">
                  <c:v>5</c:v>
                </c:pt>
                <c:pt idx="3">
                  <c:v>6</c:v>
                </c:pt>
                <c:pt idx="4">
                  <c:v>6</c:v>
                </c:pt>
                <c:pt idx="5">
                  <c:v>5</c:v>
                </c:pt>
              </c:numCache>
            </c:numRef>
          </c:val>
          <c:extLst>
            <c:ext xmlns:c16="http://schemas.microsoft.com/office/drawing/2014/chart" uri="{C3380CC4-5D6E-409C-BE32-E72D297353CC}">
              <c16:uniqueId val="{00000000-7A13-4E6B-B526-DF699EEC32E1}"/>
            </c:ext>
          </c:extLst>
        </c:ser>
        <c:ser>
          <c:idx val="1"/>
          <c:order val="1"/>
          <c:tx>
            <c:v>Withdrew after start</c:v>
          </c:tx>
          <c:spPr>
            <a:solidFill>
              <a:schemeClr val="accent2"/>
            </a:solidFill>
            <a:ln>
              <a:noFill/>
            </a:ln>
            <a:effectLst/>
          </c:spPr>
          <c:invertIfNegative val="0"/>
          <c:cat>
            <c:strRef>
              <c:f>Sheet1!$J$3:$J$8</c:f>
              <c:strCache>
                <c:ptCount val="6"/>
                <c:pt idx="0">
                  <c:v>S206</c:v>
                </c:pt>
                <c:pt idx="1">
                  <c:v>S209</c:v>
                </c:pt>
                <c:pt idx="2">
                  <c:v>S215</c:v>
                </c:pt>
                <c:pt idx="3">
                  <c:v>S294</c:v>
                </c:pt>
                <c:pt idx="4">
                  <c:v>S295</c:v>
                </c:pt>
                <c:pt idx="5">
                  <c:v>SK299</c:v>
                </c:pt>
              </c:strCache>
            </c:strRef>
          </c:cat>
          <c:val>
            <c:numRef>
              <c:f>Sheet1!$L$3:$L$8</c:f>
              <c:numCache>
                <c:formatCode>General</c:formatCode>
                <c:ptCount val="6"/>
                <c:pt idx="0">
                  <c:v>22</c:v>
                </c:pt>
                <c:pt idx="1">
                  <c:v>11</c:v>
                </c:pt>
                <c:pt idx="2">
                  <c:v>29</c:v>
                </c:pt>
                <c:pt idx="3">
                  <c:v>35</c:v>
                </c:pt>
                <c:pt idx="4">
                  <c:v>37</c:v>
                </c:pt>
                <c:pt idx="5">
                  <c:v>22</c:v>
                </c:pt>
              </c:numCache>
            </c:numRef>
          </c:val>
          <c:extLst>
            <c:ext xmlns:c16="http://schemas.microsoft.com/office/drawing/2014/chart" uri="{C3380CC4-5D6E-409C-BE32-E72D297353CC}">
              <c16:uniqueId val="{00000001-7A13-4E6B-B526-DF699EEC32E1}"/>
            </c:ext>
          </c:extLst>
        </c:ser>
        <c:ser>
          <c:idx val="2"/>
          <c:order val="2"/>
          <c:tx>
            <c:v>Completed Stage 2 module</c:v>
          </c:tx>
          <c:spPr>
            <a:solidFill>
              <a:schemeClr val="accent3"/>
            </a:solidFill>
            <a:ln>
              <a:noFill/>
            </a:ln>
            <a:effectLst/>
          </c:spPr>
          <c:invertIfNegative val="0"/>
          <c:cat>
            <c:strRef>
              <c:f>Sheet1!$J$3:$J$8</c:f>
              <c:strCache>
                <c:ptCount val="6"/>
                <c:pt idx="0">
                  <c:v>S206</c:v>
                </c:pt>
                <c:pt idx="1">
                  <c:v>S209</c:v>
                </c:pt>
                <c:pt idx="2">
                  <c:v>S215</c:v>
                </c:pt>
                <c:pt idx="3">
                  <c:v>S294</c:v>
                </c:pt>
                <c:pt idx="4">
                  <c:v>S295</c:v>
                </c:pt>
                <c:pt idx="5">
                  <c:v>SK299</c:v>
                </c:pt>
              </c:strCache>
            </c:strRef>
          </c:cat>
          <c:val>
            <c:numRef>
              <c:f>Sheet1!$M$3:$M$8</c:f>
              <c:numCache>
                <c:formatCode>General</c:formatCode>
                <c:ptCount val="6"/>
                <c:pt idx="0">
                  <c:v>42</c:v>
                </c:pt>
                <c:pt idx="1">
                  <c:v>28</c:v>
                </c:pt>
                <c:pt idx="2">
                  <c:v>22</c:v>
                </c:pt>
                <c:pt idx="3">
                  <c:v>104</c:v>
                </c:pt>
                <c:pt idx="4">
                  <c:v>90</c:v>
                </c:pt>
                <c:pt idx="5">
                  <c:v>67</c:v>
                </c:pt>
              </c:numCache>
            </c:numRef>
          </c:val>
          <c:extLst>
            <c:ext xmlns:c16="http://schemas.microsoft.com/office/drawing/2014/chart" uri="{C3380CC4-5D6E-409C-BE32-E72D297353CC}">
              <c16:uniqueId val="{00000002-7A13-4E6B-B526-DF699EEC32E1}"/>
            </c:ext>
          </c:extLst>
        </c:ser>
        <c:dLbls>
          <c:showLegendKey val="0"/>
          <c:showVal val="0"/>
          <c:showCatName val="0"/>
          <c:showSerName val="0"/>
          <c:showPercent val="0"/>
          <c:showBubbleSize val="0"/>
        </c:dLbls>
        <c:gapWidth val="150"/>
        <c:overlap val="100"/>
        <c:axId val="454086384"/>
        <c:axId val="454086712"/>
      </c:barChart>
      <c:catAx>
        <c:axId val="454086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crossAx val="454086712"/>
        <c:crosses val="autoZero"/>
        <c:auto val="1"/>
        <c:lblAlgn val="ctr"/>
        <c:lblOffset val="100"/>
        <c:noMultiLvlLbl val="0"/>
      </c:catAx>
      <c:valAx>
        <c:axId val="4540867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dirty="0">
                    <a:solidFill>
                      <a:schemeClr val="bg1"/>
                    </a:solidFill>
                  </a:rPr>
                  <a:t>Numbers of students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bg1"/>
                </a:solidFill>
                <a:latin typeface="+mn-lt"/>
                <a:ea typeface="+mn-ea"/>
                <a:cs typeface="+mn-cs"/>
              </a:defRPr>
            </a:pPr>
            <a:endParaRPr lang="en-US"/>
          </a:p>
        </c:txPr>
        <c:crossAx val="45408638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1"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900" b="1"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900" b="1" i="0" u="none" strike="noStrike" kern="1200" baseline="0">
                <a:solidFill>
                  <a:schemeClr val="bg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solidFill>
                  <a:sysClr val="windowText" lastClr="000000"/>
                </a:solidFill>
              </a:rPr>
              <a:t>Stage 2 performance  difference between students who had </a:t>
            </a:r>
            <a:r>
              <a:rPr lang="en-US" sz="1400" b="1" i="0" u="none" strike="noStrike" baseline="0">
                <a:solidFill>
                  <a:sysClr val="windowText" lastClr="000000"/>
                </a:solidFill>
                <a:effectLst/>
              </a:rPr>
              <a:t>and those that had not </a:t>
            </a:r>
            <a:r>
              <a:rPr lang="en-US" b="1">
                <a:solidFill>
                  <a:sysClr val="windowText" lastClr="000000"/>
                </a:solidFill>
              </a:rPr>
              <a:t>studied S112</a:t>
            </a:r>
            <a:r>
              <a:rPr lang="en-US" b="1" baseline="0">
                <a:solidFill>
                  <a:sysClr val="windowText" lastClr="000000"/>
                </a:solidFill>
              </a:rPr>
              <a:t> </a:t>
            </a:r>
            <a:endParaRPr lang="en-US" b="1">
              <a:solidFill>
                <a:sysClr val="windowText" lastClr="00000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5440303144513152E-2"/>
          <c:y val="0.21205780881163439"/>
          <c:w val="0.89006206856743164"/>
          <c:h val="0.72976782752902158"/>
        </c:manualLayout>
      </c:layout>
      <c:scatterChart>
        <c:scatterStyle val="lineMarker"/>
        <c:varyColors val="0"/>
        <c:ser>
          <c:idx val="0"/>
          <c:order val="0"/>
          <c:spPr>
            <a:ln w="19050" cap="rnd">
              <a:solidFill>
                <a:schemeClr val="accent4"/>
              </a:solidFill>
              <a:round/>
            </a:ln>
            <a:effectLst/>
          </c:spPr>
          <c:marker>
            <c:symbol val="none"/>
          </c:marker>
          <c:xVal>
            <c:strRef>
              <c:f>Sheet2!$B$4:$B$9</c:f>
              <c:strCache>
                <c:ptCount val="6"/>
                <c:pt idx="0">
                  <c:v>S206</c:v>
                </c:pt>
                <c:pt idx="1">
                  <c:v>S209</c:v>
                </c:pt>
                <c:pt idx="2">
                  <c:v>S215</c:v>
                </c:pt>
                <c:pt idx="3">
                  <c:v>S294</c:v>
                </c:pt>
                <c:pt idx="4">
                  <c:v>S295</c:v>
                </c:pt>
                <c:pt idx="5">
                  <c:v>SK299</c:v>
                </c:pt>
              </c:strCache>
            </c:strRef>
          </c:xVal>
          <c:yVal>
            <c:numRef>
              <c:f>Sheet2!$C$4:$C$9</c:f>
              <c:numCache>
                <c:formatCode>0.00%</c:formatCode>
                <c:ptCount val="6"/>
                <c:pt idx="0">
                  <c:v>-1.5E-3</c:v>
                </c:pt>
                <c:pt idx="1">
                  <c:v>3.9800000000000002E-2</c:v>
                </c:pt>
                <c:pt idx="2">
                  <c:v>-2.64E-2</c:v>
                </c:pt>
                <c:pt idx="3">
                  <c:v>1.0699999999999999E-2</c:v>
                </c:pt>
                <c:pt idx="4">
                  <c:v>-1.9E-2</c:v>
                </c:pt>
                <c:pt idx="5">
                  <c:v>-1.3100000000000001E-2</c:v>
                </c:pt>
              </c:numCache>
            </c:numRef>
          </c:yVal>
          <c:smooth val="0"/>
          <c:extLst>
            <c:ext xmlns:c16="http://schemas.microsoft.com/office/drawing/2014/chart" uri="{C3380CC4-5D6E-409C-BE32-E72D297353CC}">
              <c16:uniqueId val="{00000000-6651-402A-9A26-13873902632D}"/>
            </c:ext>
          </c:extLst>
        </c:ser>
        <c:ser>
          <c:idx val="2"/>
          <c:order val="2"/>
          <c:spPr>
            <a:ln w="19050" cap="rnd">
              <a:solidFill>
                <a:srgbClr val="FF0000"/>
              </a:solidFill>
              <a:round/>
            </a:ln>
            <a:effectLst/>
          </c:spPr>
          <c:marker>
            <c:symbol val="none"/>
          </c:marker>
          <c:xVal>
            <c:strRef>
              <c:f>Sheet2!$B$4:$B$9</c:f>
              <c:strCache>
                <c:ptCount val="6"/>
                <c:pt idx="0">
                  <c:v>S206</c:v>
                </c:pt>
                <c:pt idx="1">
                  <c:v>S209</c:v>
                </c:pt>
                <c:pt idx="2">
                  <c:v>S215</c:v>
                </c:pt>
                <c:pt idx="3">
                  <c:v>S294</c:v>
                </c:pt>
                <c:pt idx="4">
                  <c:v>S295</c:v>
                </c:pt>
                <c:pt idx="5">
                  <c:v>SK299</c:v>
                </c:pt>
              </c:strCache>
            </c:strRef>
          </c:xVal>
          <c:yVal>
            <c:numRef>
              <c:f>Sheet2!$E$4:$E$9</c:f>
              <c:numCache>
                <c:formatCode>0.00%</c:formatCode>
                <c:ptCount val="6"/>
                <c:pt idx="0">
                  <c:v>1.26E-2</c:v>
                </c:pt>
                <c:pt idx="1">
                  <c:v>5.8799999999999998E-2</c:v>
                </c:pt>
                <c:pt idx="2">
                  <c:v>-3.5299999999999998E-2</c:v>
                </c:pt>
                <c:pt idx="3">
                  <c:v>1.8E-3</c:v>
                </c:pt>
                <c:pt idx="4">
                  <c:v>-1.21E-2</c:v>
                </c:pt>
                <c:pt idx="5">
                  <c:v>-1.9599999999999999E-2</c:v>
                </c:pt>
              </c:numCache>
            </c:numRef>
          </c:yVal>
          <c:smooth val="0"/>
          <c:extLst>
            <c:ext xmlns:c16="http://schemas.microsoft.com/office/drawing/2014/chart" uri="{C3380CC4-5D6E-409C-BE32-E72D297353CC}">
              <c16:uniqueId val="{00000001-6651-402A-9A26-13873902632D}"/>
            </c:ext>
          </c:extLst>
        </c:ser>
        <c:ser>
          <c:idx val="3"/>
          <c:order val="3"/>
          <c:spPr>
            <a:ln w="19050" cap="rnd">
              <a:solidFill>
                <a:srgbClr val="00B050"/>
              </a:solidFill>
              <a:round/>
            </a:ln>
            <a:effectLst/>
          </c:spPr>
          <c:marker>
            <c:symbol val="none"/>
          </c:marker>
          <c:xVal>
            <c:strRef>
              <c:f>Sheet2!$B$4:$B$9</c:f>
              <c:strCache>
                <c:ptCount val="6"/>
                <c:pt idx="0">
                  <c:v>S206</c:v>
                </c:pt>
                <c:pt idx="1">
                  <c:v>S209</c:v>
                </c:pt>
                <c:pt idx="2">
                  <c:v>S215</c:v>
                </c:pt>
                <c:pt idx="3">
                  <c:v>S294</c:v>
                </c:pt>
                <c:pt idx="4">
                  <c:v>S295</c:v>
                </c:pt>
                <c:pt idx="5">
                  <c:v>SK299</c:v>
                </c:pt>
              </c:strCache>
            </c:strRef>
          </c:xVal>
          <c:yVal>
            <c:numRef>
              <c:f>Sheet2!$F$4:$F$9</c:f>
              <c:numCache>
                <c:formatCode>0.00%</c:formatCode>
                <c:ptCount val="6"/>
                <c:pt idx="0">
                  <c:v>0</c:v>
                </c:pt>
                <c:pt idx="1">
                  <c:v>0</c:v>
                </c:pt>
                <c:pt idx="2">
                  <c:v>0</c:v>
                </c:pt>
                <c:pt idx="3">
                  <c:v>0</c:v>
                </c:pt>
                <c:pt idx="4">
                  <c:v>0</c:v>
                </c:pt>
                <c:pt idx="5">
                  <c:v>0</c:v>
                </c:pt>
              </c:numCache>
            </c:numRef>
          </c:yVal>
          <c:smooth val="0"/>
          <c:extLst>
            <c:ext xmlns:c16="http://schemas.microsoft.com/office/drawing/2014/chart" uri="{C3380CC4-5D6E-409C-BE32-E72D297353CC}">
              <c16:uniqueId val="{00000002-6651-402A-9A26-13873902632D}"/>
            </c:ext>
          </c:extLst>
        </c:ser>
        <c:dLbls>
          <c:showLegendKey val="0"/>
          <c:showVal val="0"/>
          <c:showCatName val="0"/>
          <c:showSerName val="0"/>
          <c:showPercent val="0"/>
          <c:showBubbleSize val="0"/>
        </c:dLbls>
        <c:axId val="618686296"/>
        <c:axId val="618684328"/>
        <c:extLst>
          <c:ext xmlns:c15="http://schemas.microsoft.com/office/drawing/2012/chart" uri="{02D57815-91ED-43cb-92C2-25804820EDAC}">
            <c15:filteredScatterSeries>
              <c15:ser>
                <c:idx val="1"/>
                <c:order val="1"/>
                <c:spPr>
                  <a:ln w="19050" cap="rnd">
                    <a:solidFill>
                      <a:schemeClr val="accent2"/>
                    </a:solidFill>
                    <a:round/>
                  </a:ln>
                  <a:effectLst/>
                </c:spPr>
                <c:marker>
                  <c:symbol val="none"/>
                </c:marker>
                <c:xVal>
                  <c:strRef>
                    <c:extLst>
                      <c:ext uri="{02D57815-91ED-43cb-92C2-25804820EDAC}">
                        <c15:formulaRef>
                          <c15:sqref>Sheet2!$B$4:$B$9</c15:sqref>
                        </c15:formulaRef>
                      </c:ext>
                    </c:extLst>
                    <c:strCache>
                      <c:ptCount val="6"/>
                      <c:pt idx="0">
                        <c:v>S206</c:v>
                      </c:pt>
                      <c:pt idx="1">
                        <c:v>S209</c:v>
                      </c:pt>
                      <c:pt idx="2">
                        <c:v>S215</c:v>
                      </c:pt>
                      <c:pt idx="3">
                        <c:v>S294</c:v>
                      </c:pt>
                      <c:pt idx="4">
                        <c:v>S295</c:v>
                      </c:pt>
                      <c:pt idx="5">
                        <c:v>SK299</c:v>
                      </c:pt>
                    </c:strCache>
                  </c:strRef>
                </c:xVal>
                <c:yVal>
                  <c:numRef>
                    <c:extLst>
                      <c:ext uri="{02D57815-91ED-43cb-92C2-25804820EDAC}">
                        <c15:formulaRef>
                          <c15:sqref>Sheet2!$D$4:$D$9</c15:sqref>
                        </c15:formulaRef>
                      </c:ext>
                    </c:extLst>
                    <c:numCache>
                      <c:formatCode>0.00%</c:formatCode>
                      <c:ptCount val="6"/>
                      <c:pt idx="0">
                        <c:v>1.26E-2</c:v>
                      </c:pt>
                      <c:pt idx="1">
                        <c:v>5.8799999999999998E-2</c:v>
                      </c:pt>
                      <c:pt idx="2">
                        <c:v>-3.5299999999999998E-2</c:v>
                      </c:pt>
                      <c:pt idx="3">
                        <c:v>1.8E-3</c:v>
                      </c:pt>
                      <c:pt idx="4">
                        <c:v>-1.21E-2</c:v>
                      </c:pt>
                      <c:pt idx="5">
                        <c:v>-1.9599999999999999E-2</c:v>
                      </c:pt>
                    </c:numCache>
                  </c:numRef>
                </c:yVal>
                <c:smooth val="0"/>
                <c:extLst>
                  <c:ext xmlns:c16="http://schemas.microsoft.com/office/drawing/2014/chart" uri="{C3380CC4-5D6E-409C-BE32-E72D297353CC}">
                    <c16:uniqueId val="{00000003-6651-402A-9A26-13873902632D}"/>
                  </c:ext>
                </c:extLst>
              </c15:ser>
            </c15:filteredScatterSeries>
          </c:ext>
        </c:extLst>
      </c:scatterChart>
      <c:valAx>
        <c:axId val="618686296"/>
        <c:scaling>
          <c:orientation val="minMax"/>
        </c:scaling>
        <c:delete val="1"/>
        <c:axPos val="b"/>
        <c:majorGridlines>
          <c:spPr>
            <a:ln w="9525" cap="flat" cmpd="sng" algn="ctr">
              <a:solidFill>
                <a:schemeClr val="tx1">
                  <a:lumMod val="15000"/>
                  <a:lumOff val="85000"/>
                </a:schemeClr>
              </a:solidFill>
              <a:round/>
            </a:ln>
            <a:effectLst/>
          </c:spPr>
        </c:majorGridlines>
        <c:majorTickMark val="none"/>
        <c:minorTickMark val="none"/>
        <c:tickLblPos val="nextTo"/>
        <c:crossAx val="618684328"/>
        <c:crosses val="autoZero"/>
        <c:crossBetween val="midCat"/>
      </c:valAx>
      <c:valAx>
        <c:axId val="618684328"/>
        <c:scaling>
          <c:orientation val="minMax"/>
          <c:max val="6.0000000000000012E-2"/>
          <c:min val="-4.0000000000000008E-2"/>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1" i="0" u="none" strike="noStrike" kern="1200" baseline="0">
                <a:solidFill>
                  <a:schemeClr val="tx1">
                    <a:lumMod val="85000"/>
                    <a:lumOff val="15000"/>
                  </a:schemeClr>
                </a:solidFill>
                <a:latin typeface="+mn-lt"/>
                <a:ea typeface="+mn-ea"/>
                <a:cs typeface="+mn-cs"/>
              </a:defRPr>
            </a:pPr>
            <a:endParaRPr lang="en-US"/>
          </a:p>
        </c:txPr>
        <c:crossAx val="618686296"/>
        <c:crosses val="autoZero"/>
        <c:crossBetween val="midCat"/>
      </c:valAx>
      <c:spPr>
        <a:gradFill>
          <a:gsLst>
            <a:gs pos="25000">
              <a:schemeClr val="accent1">
                <a:lumMod val="5000"/>
                <a:lumOff val="95000"/>
              </a:schemeClr>
            </a:gs>
            <a:gs pos="100000">
              <a:schemeClr val="accent1">
                <a:lumMod val="45000"/>
                <a:lumOff val="55000"/>
              </a:schemeClr>
            </a:gs>
            <a:gs pos="100000">
              <a:schemeClr val="accent1">
                <a:lumMod val="45000"/>
                <a:lumOff val="55000"/>
              </a:schemeClr>
            </a:gs>
            <a:gs pos="71000">
              <a:schemeClr val="accent1">
                <a:lumMod val="20000"/>
                <a:lumOff val="80000"/>
              </a:schemeClr>
            </a:gs>
          </a:gsLst>
          <a:lin ang="5400000" scaled="1"/>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0.15136</cdr:x>
      <cdr:y>0.66411</cdr:y>
    </cdr:from>
    <cdr:to>
      <cdr:x>0.25485</cdr:x>
      <cdr:y>0.75615</cdr:y>
    </cdr:to>
    <cdr:sp macro="" textlink="">
      <cdr:nvSpPr>
        <cdr:cNvPr id="2" name="TextBox 1">
          <a:extLst xmlns:a="http://schemas.openxmlformats.org/drawingml/2006/main">
            <a:ext uri="{FF2B5EF4-FFF2-40B4-BE49-F238E27FC236}">
              <a16:creationId xmlns:a16="http://schemas.microsoft.com/office/drawing/2014/main" id="{BF150D76-023C-4183-9089-EFAC9081D09E}"/>
            </a:ext>
          </a:extLst>
        </cdr:cNvPr>
        <cdr:cNvSpPr txBox="1"/>
      </cdr:nvSpPr>
      <cdr:spPr>
        <a:xfrm xmlns:a="http://schemas.openxmlformats.org/drawingml/2006/main">
          <a:off x="891540" y="2262060"/>
          <a:ext cx="609600" cy="3135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400" b="1">
              <a:solidFill>
                <a:schemeClr val="accent1">
                  <a:lumMod val="75000"/>
                </a:schemeClr>
              </a:solidFill>
            </a:rPr>
            <a:t>S206</a:t>
          </a:r>
        </a:p>
      </cdr:txBody>
    </cdr:sp>
  </cdr:relSizeAnchor>
  <cdr:relSizeAnchor xmlns:cdr="http://schemas.openxmlformats.org/drawingml/2006/chartDrawing">
    <cdr:from>
      <cdr:x>0.00862</cdr:x>
      <cdr:y>0.01491</cdr:y>
    </cdr:from>
    <cdr:to>
      <cdr:x>0.11212</cdr:x>
      <cdr:y>0.10695</cdr:y>
    </cdr:to>
    <cdr:sp macro="" textlink="">
      <cdr:nvSpPr>
        <cdr:cNvPr id="3" name="TextBox 1">
          <a:extLst xmlns:a="http://schemas.openxmlformats.org/drawingml/2006/main">
            <a:ext uri="{FF2B5EF4-FFF2-40B4-BE49-F238E27FC236}">
              <a16:creationId xmlns:a16="http://schemas.microsoft.com/office/drawing/2014/main" id="{74B164F2-21C0-49A2-86A9-7E52D8A15F69}"/>
            </a:ext>
          </a:extLst>
        </cdr:cNvPr>
        <cdr:cNvSpPr txBox="1"/>
      </cdr:nvSpPr>
      <cdr:spPr>
        <a:xfrm xmlns:a="http://schemas.openxmlformats.org/drawingml/2006/main">
          <a:off x="50800" y="50800"/>
          <a:ext cx="609600" cy="3135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GB" sz="1400" b="1">
            <a:solidFill>
              <a:schemeClr val="accent1">
                <a:lumMod val="75000"/>
              </a:schemeClr>
            </a:solidFill>
          </a:endParaRPr>
        </a:p>
      </cdr:txBody>
    </cdr:sp>
  </cdr:relSizeAnchor>
  <cdr:relSizeAnchor xmlns:cdr="http://schemas.openxmlformats.org/drawingml/2006/chartDrawing">
    <cdr:from>
      <cdr:x>0.00862</cdr:x>
      <cdr:y>0.01491</cdr:y>
    </cdr:from>
    <cdr:to>
      <cdr:x>0.11212</cdr:x>
      <cdr:y>0.10695</cdr:y>
    </cdr:to>
    <cdr:sp macro="" textlink="">
      <cdr:nvSpPr>
        <cdr:cNvPr id="4" name="TextBox 1">
          <a:extLst xmlns:a="http://schemas.openxmlformats.org/drawingml/2006/main">
            <a:ext uri="{FF2B5EF4-FFF2-40B4-BE49-F238E27FC236}">
              <a16:creationId xmlns:a16="http://schemas.microsoft.com/office/drawing/2014/main" id="{C08C0F57-056B-4242-9D86-E04CD9D377E5}"/>
            </a:ext>
          </a:extLst>
        </cdr:cNvPr>
        <cdr:cNvSpPr txBox="1"/>
      </cdr:nvSpPr>
      <cdr:spPr>
        <a:xfrm xmlns:a="http://schemas.openxmlformats.org/drawingml/2006/main">
          <a:off x="50800" y="50800"/>
          <a:ext cx="609600" cy="3135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GB" sz="1400" b="1">
            <a:solidFill>
              <a:schemeClr val="accent1">
                <a:lumMod val="75000"/>
              </a:schemeClr>
            </a:solidFill>
          </a:endParaRPr>
        </a:p>
      </cdr:txBody>
    </cdr:sp>
  </cdr:relSizeAnchor>
  <cdr:relSizeAnchor xmlns:cdr="http://schemas.openxmlformats.org/drawingml/2006/chartDrawing">
    <cdr:from>
      <cdr:x>0.27684</cdr:x>
      <cdr:y>0.66613</cdr:y>
    </cdr:from>
    <cdr:to>
      <cdr:x>0.3674</cdr:x>
      <cdr:y>0.75562</cdr:y>
    </cdr:to>
    <cdr:sp macro="" textlink="">
      <cdr:nvSpPr>
        <cdr:cNvPr id="5" name="TextBox 4">
          <a:extLst xmlns:a="http://schemas.openxmlformats.org/drawingml/2006/main">
            <a:ext uri="{FF2B5EF4-FFF2-40B4-BE49-F238E27FC236}">
              <a16:creationId xmlns:a16="http://schemas.microsoft.com/office/drawing/2014/main" id="{549AB212-580A-4B58-88D1-88FDD7CDE6C8}"/>
            </a:ext>
          </a:extLst>
        </cdr:cNvPr>
        <cdr:cNvSpPr txBox="1"/>
      </cdr:nvSpPr>
      <cdr:spPr>
        <a:xfrm xmlns:a="http://schemas.openxmlformats.org/drawingml/2006/main">
          <a:off x="1630680" y="2421217"/>
          <a:ext cx="533400" cy="3252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400" b="1" dirty="0">
              <a:solidFill>
                <a:schemeClr val="accent1">
                  <a:lumMod val="75000"/>
                </a:schemeClr>
              </a:solidFill>
            </a:rPr>
            <a:t>S209</a:t>
          </a:r>
        </a:p>
      </cdr:txBody>
    </cdr:sp>
  </cdr:relSizeAnchor>
  <cdr:relSizeAnchor xmlns:cdr="http://schemas.openxmlformats.org/drawingml/2006/chartDrawing">
    <cdr:from>
      <cdr:x>0.00862</cdr:x>
      <cdr:y>0.01398</cdr:y>
    </cdr:from>
    <cdr:to>
      <cdr:x>0.09918</cdr:x>
      <cdr:y>0.10346</cdr:y>
    </cdr:to>
    <cdr:sp macro="" textlink="">
      <cdr:nvSpPr>
        <cdr:cNvPr id="6" name="TextBox 1">
          <a:extLst xmlns:a="http://schemas.openxmlformats.org/drawingml/2006/main">
            <a:ext uri="{FF2B5EF4-FFF2-40B4-BE49-F238E27FC236}">
              <a16:creationId xmlns:a16="http://schemas.microsoft.com/office/drawing/2014/main" id="{9FF59EE3-C257-48D6-8FBC-905BC04569C9}"/>
            </a:ext>
          </a:extLst>
        </cdr:cNvPr>
        <cdr:cNvSpPr txBox="1"/>
      </cdr:nvSpPr>
      <cdr:spPr>
        <a:xfrm xmlns:a="http://schemas.openxmlformats.org/drawingml/2006/main">
          <a:off x="50800" y="50800"/>
          <a:ext cx="533400" cy="32525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GB" sz="1400" b="1">
            <a:solidFill>
              <a:schemeClr val="accent1">
                <a:lumMod val="75000"/>
              </a:schemeClr>
            </a:solidFill>
          </a:endParaRPr>
        </a:p>
      </cdr:txBody>
    </cdr:sp>
  </cdr:relSizeAnchor>
  <cdr:relSizeAnchor xmlns:cdr="http://schemas.openxmlformats.org/drawingml/2006/chartDrawing">
    <cdr:from>
      <cdr:x>0.44631</cdr:x>
      <cdr:y>0.7065</cdr:y>
    </cdr:from>
    <cdr:to>
      <cdr:x>0.58732</cdr:x>
      <cdr:y>0.77987</cdr:y>
    </cdr:to>
    <cdr:sp macro="" textlink="">
      <cdr:nvSpPr>
        <cdr:cNvPr id="7" name="TextBox 6">
          <a:extLst xmlns:a="http://schemas.openxmlformats.org/drawingml/2006/main">
            <a:ext uri="{FF2B5EF4-FFF2-40B4-BE49-F238E27FC236}">
              <a16:creationId xmlns:a16="http://schemas.microsoft.com/office/drawing/2014/main" id="{6D649D2F-3EA0-433F-8A45-D7BF9E214110}"/>
            </a:ext>
          </a:extLst>
        </cdr:cNvPr>
        <cdr:cNvSpPr txBox="1"/>
      </cdr:nvSpPr>
      <cdr:spPr>
        <a:xfrm xmlns:a="http://schemas.openxmlformats.org/drawingml/2006/main">
          <a:off x="2628900" y="2567940"/>
          <a:ext cx="830580" cy="2667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0.41138</cdr:x>
      <cdr:y>0.66876</cdr:y>
    </cdr:from>
    <cdr:to>
      <cdr:x>0.50323</cdr:x>
      <cdr:y>0.75262</cdr:y>
    </cdr:to>
    <cdr:sp macro="" textlink="">
      <cdr:nvSpPr>
        <cdr:cNvPr id="8" name="TextBox 7">
          <a:extLst xmlns:a="http://schemas.openxmlformats.org/drawingml/2006/main">
            <a:ext uri="{FF2B5EF4-FFF2-40B4-BE49-F238E27FC236}">
              <a16:creationId xmlns:a16="http://schemas.microsoft.com/office/drawing/2014/main" id="{AC8800A9-975F-4880-8664-FEA40295AAA6}"/>
            </a:ext>
          </a:extLst>
        </cdr:cNvPr>
        <cdr:cNvSpPr txBox="1"/>
      </cdr:nvSpPr>
      <cdr:spPr>
        <a:xfrm xmlns:a="http://schemas.openxmlformats.org/drawingml/2006/main">
          <a:off x="2423160" y="2430780"/>
          <a:ext cx="54102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400" b="1">
              <a:solidFill>
                <a:schemeClr val="accent1">
                  <a:lumMod val="75000"/>
                </a:schemeClr>
              </a:solidFill>
            </a:rPr>
            <a:t>S215</a:t>
          </a:r>
        </a:p>
      </cdr:txBody>
    </cdr:sp>
  </cdr:relSizeAnchor>
  <cdr:relSizeAnchor xmlns:cdr="http://schemas.openxmlformats.org/drawingml/2006/chartDrawing">
    <cdr:from>
      <cdr:x>0.53558</cdr:x>
      <cdr:y>0.66876</cdr:y>
    </cdr:from>
    <cdr:to>
      <cdr:x>0.6326</cdr:x>
      <cdr:y>0.75681</cdr:y>
    </cdr:to>
    <cdr:sp macro="" textlink="">
      <cdr:nvSpPr>
        <cdr:cNvPr id="9" name="TextBox 8">
          <a:extLst xmlns:a="http://schemas.openxmlformats.org/drawingml/2006/main">
            <a:ext uri="{FF2B5EF4-FFF2-40B4-BE49-F238E27FC236}">
              <a16:creationId xmlns:a16="http://schemas.microsoft.com/office/drawing/2014/main" id="{50ABBD78-BA33-40F4-B04E-E335E07AC1CD}"/>
            </a:ext>
          </a:extLst>
        </cdr:cNvPr>
        <cdr:cNvSpPr txBox="1"/>
      </cdr:nvSpPr>
      <cdr:spPr>
        <a:xfrm xmlns:a="http://schemas.openxmlformats.org/drawingml/2006/main">
          <a:off x="3154680" y="2430780"/>
          <a:ext cx="571500" cy="3200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400" b="1">
              <a:solidFill>
                <a:schemeClr val="accent1">
                  <a:lumMod val="75000"/>
                </a:schemeClr>
              </a:solidFill>
            </a:rPr>
            <a:t>S294</a:t>
          </a:r>
        </a:p>
      </cdr:txBody>
    </cdr:sp>
  </cdr:relSizeAnchor>
  <cdr:relSizeAnchor xmlns:cdr="http://schemas.openxmlformats.org/drawingml/2006/chartDrawing">
    <cdr:from>
      <cdr:x>0.66365</cdr:x>
      <cdr:y>0.66876</cdr:y>
    </cdr:from>
    <cdr:to>
      <cdr:x>0.7542</cdr:x>
      <cdr:y>0.74843</cdr:y>
    </cdr:to>
    <cdr:sp macro="" textlink="">
      <cdr:nvSpPr>
        <cdr:cNvPr id="10" name="TextBox 9">
          <a:extLst xmlns:a="http://schemas.openxmlformats.org/drawingml/2006/main">
            <a:ext uri="{FF2B5EF4-FFF2-40B4-BE49-F238E27FC236}">
              <a16:creationId xmlns:a16="http://schemas.microsoft.com/office/drawing/2014/main" id="{8D750511-2086-4110-BEDE-9EAC145BBAC5}"/>
            </a:ext>
          </a:extLst>
        </cdr:cNvPr>
        <cdr:cNvSpPr txBox="1"/>
      </cdr:nvSpPr>
      <cdr:spPr>
        <a:xfrm xmlns:a="http://schemas.openxmlformats.org/drawingml/2006/main">
          <a:off x="3909060" y="2430780"/>
          <a:ext cx="533400" cy="28956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400" b="1">
              <a:solidFill>
                <a:schemeClr val="accent1">
                  <a:lumMod val="75000"/>
                </a:schemeClr>
              </a:solidFill>
              <a:effectLst/>
              <a:latin typeface="+mn-lt"/>
              <a:ea typeface="+mn-ea"/>
              <a:cs typeface="+mn-cs"/>
            </a:rPr>
            <a:t>S295</a:t>
          </a:r>
          <a:endParaRPr lang="en-GB" sz="1400">
            <a:solidFill>
              <a:schemeClr val="accent1">
                <a:lumMod val="75000"/>
              </a:schemeClr>
            </a:solidFill>
          </a:endParaRPr>
        </a:p>
      </cdr:txBody>
    </cdr:sp>
  </cdr:relSizeAnchor>
  <cdr:relSizeAnchor xmlns:cdr="http://schemas.openxmlformats.org/drawingml/2006/chartDrawing">
    <cdr:from>
      <cdr:x>0.78008</cdr:x>
      <cdr:y>0.67086</cdr:y>
    </cdr:from>
    <cdr:to>
      <cdr:x>0.93532</cdr:x>
      <cdr:y>0.75052</cdr:y>
    </cdr:to>
    <cdr:sp macro="" textlink="">
      <cdr:nvSpPr>
        <cdr:cNvPr id="11" name="TextBox 10">
          <a:extLst xmlns:a="http://schemas.openxmlformats.org/drawingml/2006/main">
            <a:ext uri="{FF2B5EF4-FFF2-40B4-BE49-F238E27FC236}">
              <a16:creationId xmlns:a16="http://schemas.microsoft.com/office/drawing/2014/main" id="{7C818064-D440-4BED-8B38-6F2A03821E97}"/>
            </a:ext>
          </a:extLst>
        </cdr:cNvPr>
        <cdr:cNvSpPr txBox="1"/>
      </cdr:nvSpPr>
      <cdr:spPr>
        <a:xfrm xmlns:a="http://schemas.openxmlformats.org/drawingml/2006/main">
          <a:off x="4594860" y="2438400"/>
          <a:ext cx="914400" cy="28956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400" b="1">
              <a:solidFill>
                <a:schemeClr val="accent1">
                  <a:lumMod val="75000"/>
                </a:schemeClr>
              </a:solidFill>
              <a:effectLst/>
              <a:latin typeface="+mn-lt"/>
              <a:ea typeface="+mn-ea"/>
              <a:cs typeface="+mn-cs"/>
            </a:rPr>
            <a:t>SK299</a:t>
          </a:r>
          <a:endParaRPr lang="en-GB" sz="1400">
            <a:solidFill>
              <a:schemeClr val="accent1">
                <a:lumMod val="75000"/>
              </a:schemeClr>
            </a:solidFill>
          </a:endParaRPr>
        </a:p>
      </cdr:txBody>
    </cdr:sp>
  </cdr:relSizeAnchor>
  <cdr:relSizeAnchor xmlns:cdr="http://schemas.openxmlformats.org/drawingml/2006/chartDrawing">
    <cdr:from>
      <cdr:x>0.11254</cdr:x>
      <cdr:y>0.57836</cdr:y>
    </cdr:from>
    <cdr:to>
      <cdr:x>0.21492</cdr:x>
      <cdr:y>0.65456</cdr:y>
    </cdr:to>
    <cdr:sp macro="" textlink="">
      <cdr:nvSpPr>
        <cdr:cNvPr id="12" name="TextBox 11">
          <a:extLst xmlns:a="http://schemas.openxmlformats.org/drawingml/2006/main">
            <a:ext uri="{FF2B5EF4-FFF2-40B4-BE49-F238E27FC236}">
              <a16:creationId xmlns:a16="http://schemas.microsoft.com/office/drawing/2014/main" id="{FE42089F-870A-4217-B68D-36C94AFD889D}"/>
            </a:ext>
          </a:extLst>
        </cdr:cNvPr>
        <cdr:cNvSpPr txBox="1"/>
      </cdr:nvSpPr>
      <cdr:spPr>
        <a:xfrm xmlns:a="http://schemas.openxmlformats.org/drawingml/2006/main">
          <a:off x="662875" y="2102172"/>
          <a:ext cx="603050" cy="276999"/>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lang="en-GB" sz="1200" b="1" dirty="0">
              <a:solidFill>
                <a:schemeClr val="accent4">
                  <a:lumMod val="75000"/>
                </a:schemeClr>
              </a:solidFill>
            </a:rPr>
            <a:t>TMAs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ADE5F2-41C7-6244-B6BE-0DE86CAF42DC}" type="datetimeFigureOut">
              <a:rPr lang="en-US" smtClean="0"/>
              <a:t>4/30/2020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519EDF-32DA-2B40-A28B-2067B9A173AA}" type="slidenum">
              <a:rPr lang="en-US" smtClean="0"/>
              <a:t>‹#›</a:t>
            </a:fld>
            <a:endParaRPr lang="en-US"/>
          </a:p>
        </p:txBody>
      </p:sp>
    </p:spTree>
    <p:extLst>
      <p:ext uri="{BB962C8B-B14F-4D97-AF65-F5344CB8AC3E}">
        <p14:creationId xmlns:p14="http://schemas.microsoft.com/office/powerpoint/2010/main" val="111322494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519EDF-32DA-2B40-A28B-2067B9A173AA}" type="slidenum">
              <a:rPr lang="en-US" smtClean="0"/>
              <a:t>1</a:t>
            </a:fld>
            <a:endParaRPr lang="en-US"/>
          </a:p>
        </p:txBody>
      </p:sp>
    </p:spTree>
    <p:extLst>
      <p:ext uri="{BB962C8B-B14F-4D97-AF65-F5344CB8AC3E}">
        <p14:creationId xmlns:p14="http://schemas.microsoft.com/office/powerpoint/2010/main" val="1922426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519EDF-32DA-2B40-A28B-2067B9A173AA}" type="slidenum">
              <a:rPr lang="en-US" smtClean="0"/>
              <a:t>12</a:t>
            </a:fld>
            <a:endParaRPr lang="en-US"/>
          </a:p>
        </p:txBody>
      </p:sp>
    </p:spTree>
    <p:extLst>
      <p:ext uri="{BB962C8B-B14F-4D97-AF65-F5344CB8AC3E}">
        <p14:creationId xmlns:p14="http://schemas.microsoft.com/office/powerpoint/2010/main" val="1922426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dirty="0"/>
              <a:t>Approach to feedback left open to participating module teams – we had the freedom to decide on an approach using, say, a more tailored, bespoke system for providing feedback to students, or using more ‘canned’ approaches, like set phrases/generic feedback statements that markers could use.</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GB" sz="900" dirty="0"/>
          </a:p>
          <a:p>
            <a:pPr marL="171450" indent="-171450">
              <a:buFont typeface="Arial" panose="020B0604020202020204" pitchFamily="34" charset="0"/>
              <a:buChar char="•"/>
            </a:pPr>
            <a:r>
              <a:rPr lang="en-GB" sz="2000" dirty="0"/>
              <a:t>S112 approach: fully automated using an Excel ‘form’ template</a:t>
            </a:r>
          </a:p>
          <a:p>
            <a:pPr marL="628639" lvl="1" indent="-171450">
              <a:buFont typeface="Arial" panose="020B0604020202020204" pitchFamily="34" charset="0"/>
              <a:buChar char="•"/>
            </a:pPr>
            <a:r>
              <a:rPr lang="en-GB" sz="2000" dirty="0"/>
              <a:t>algorithmic, programmable – </a:t>
            </a:r>
            <a:r>
              <a:rPr lang="en-GB" sz="2000" b="1" dirty="0"/>
              <a:t>we could take an academic ‘script’ and translate it into logic that would result in a comment</a:t>
            </a:r>
          </a:p>
          <a:p>
            <a:pPr marL="628639" lvl="1" indent="-171450">
              <a:buFont typeface="Arial" panose="020B0604020202020204" pitchFamily="34" charset="0"/>
              <a:buChar char="•"/>
            </a:pPr>
            <a:r>
              <a:rPr lang="en-GB" sz="2000" dirty="0"/>
              <a:t>some level of consistency across markers/feedback providers – </a:t>
            </a:r>
            <a:r>
              <a:rPr lang="en-GB" sz="2000" b="1" dirty="0"/>
              <a:t>there were c. 13 markers and exam feedback is not normally provided. So we needed a system that would ensure some consistency in the feedback being given to students, especially as the comments could otherwise be ‘open’</a:t>
            </a:r>
          </a:p>
          <a:p>
            <a:pPr marL="628639"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a:t>gave customised feedback based on input/student answers – </a:t>
            </a:r>
            <a:r>
              <a:rPr lang="en-GB" sz="2000" b="1" dirty="0"/>
              <a:t>canned, hopefully without it appearing or actually being too canned or generic, so that it was useful to students</a:t>
            </a:r>
          </a:p>
          <a:p>
            <a:pPr marL="628639" marR="0" lvl="1"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a:t>challenging to setup but easy to operate at scale (c. 700 scripts) – </a:t>
            </a:r>
            <a:r>
              <a:rPr lang="en-GB" sz="2000" b="1" dirty="0"/>
              <a:t>investment in the setup given that marking periods are tight; dealing with c. 700 scripts so we needed something that could provide feedback quickly and easily.</a:t>
            </a:r>
          </a:p>
          <a:p>
            <a:pPr marL="628639" lvl="1" indent="-171450">
              <a:buFont typeface="Arial" panose="020B0604020202020204" pitchFamily="34" charset="0"/>
              <a:buChar char="•"/>
            </a:pPr>
            <a:r>
              <a:rPr lang="en-GB" sz="2000" dirty="0"/>
              <a:t>quick for markers to produce custom feedback that can simply be copied and pasted– </a:t>
            </a:r>
            <a:r>
              <a:rPr lang="en-GB" sz="2000" b="1" dirty="0"/>
              <a:t>markers have limited time, often marking 60+ scripts during a short marking window. They were only being paid £2 per script to produce feedback (in addition to their marking fee), so the expectation was that markers would have, on average,  five mins per script to produce feedback. The system needed to be quick for markers to produce consistent feedback</a:t>
            </a:r>
          </a:p>
          <a:p>
            <a:pPr marL="114289" lvl="0" indent="0">
              <a:buFont typeface="Arial" panose="020B0604020202020204" pitchFamily="34" charset="0"/>
              <a:buNone/>
            </a:pPr>
            <a:endParaRPr lang="en-GB" sz="2000" b="1" dirty="0"/>
          </a:p>
          <a:p>
            <a:pPr marL="114289" lvl="0" indent="0">
              <a:buFont typeface="Arial" panose="020B0604020202020204" pitchFamily="34" charset="0"/>
              <a:buNone/>
            </a:pPr>
            <a:r>
              <a:rPr lang="en-GB" sz="2000" b="1" dirty="0"/>
              <a:t>We had previously tried using automated feedback approaches on TMAs, which received a mixed (but largely negative) reception – ideas of removing professional identity / students not finding generic feedback helpful:</a:t>
            </a:r>
          </a:p>
          <a:p>
            <a:pPr marL="114289" lvl="0" indent="0">
              <a:buFont typeface="Arial" panose="020B0604020202020204" pitchFamily="34" charset="0"/>
              <a:buNone/>
            </a:pPr>
            <a:endParaRPr lang="en-GB" sz="2000" b="1" dirty="0"/>
          </a:p>
          <a:p>
            <a:r>
              <a:rPr lang="en-GB" sz="900" kern="1200" dirty="0">
                <a:solidFill>
                  <a:schemeClr val="tx1"/>
                </a:solidFill>
                <a:effectLst/>
                <a:latin typeface="+mn-lt"/>
                <a:ea typeface="+mn-ea"/>
                <a:cs typeface="+mn-cs"/>
              </a:rPr>
              <a:t>comments from the S112 tutor de-briefing (5 July 2018):</a:t>
            </a:r>
          </a:p>
          <a:p>
            <a:r>
              <a:rPr lang="en-GB" sz="900" kern="1200" dirty="0">
                <a:solidFill>
                  <a:schemeClr val="tx1"/>
                </a:solidFill>
                <a:effectLst/>
                <a:latin typeface="+mn-lt"/>
                <a:ea typeface="+mn-ea"/>
                <a:cs typeface="+mn-cs"/>
              </a:rPr>
              <a:t>“I thought the generic feedback for TMA06 was much better than TMA02 - I'm happy to use it with my own”</a:t>
            </a:r>
          </a:p>
          <a:p>
            <a:r>
              <a:rPr lang="en-GB" sz="900" kern="1200" dirty="0">
                <a:solidFill>
                  <a:schemeClr val="tx1"/>
                </a:solidFill>
                <a:effectLst/>
                <a:latin typeface="+mn-lt"/>
                <a:ea typeface="+mn-ea"/>
                <a:cs typeface="+mn-cs"/>
              </a:rPr>
              <a:t>“I quite liked the generic feedback for TMA06, with the addition of a tailored chunk at the start of the PT3”</a:t>
            </a:r>
          </a:p>
          <a:p>
            <a:r>
              <a:rPr lang="en-GB" sz="900" kern="1200" dirty="0">
                <a:solidFill>
                  <a:schemeClr val="tx1"/>
                </a:solidFill>
                <a:effectLst/>
                <a:latin typeface="+mn-lt"/>
                <a:ea typeface="+mn-ea"/>
                <a:cs typeface="+mn-cs"/>
              </a:rPr>
              <a:t>“Feedback from my students was they felt the feedback was 'cold and impersonal' didn't really help with the tutor/student relationship”</a:t>
            </a:r>
          </a:p>
          <a:p>
            <a:r>
              <a:rPr lang="en-GB" sz="900" kern="1200" dirty="0">
                <a:solidFill>
                  <a:schemeClr val="tx1"/>
                </a:solidFill>
                <a:effectLst/>
                <a:latin typeface="+mn-lt"/>
                <a:ea typeface="+mn-ea"/>
                <a:cs typeface="+mn-cs"/>
              </a:rPr>
              <a:t>“I'm sorry but I really don't think generic feedback on TMAs for level 1 students is not helpful to them”</a:t>
            </a:r>
          </a:p>
          <a:p>
            <a:r>
              <a:rPr lang="en-GB" sz="900" kern="1200" dirty="0">
                <a:solidFill>
                  <a:schemeClr val="tx1"/>
                </a:solidFill>
                <a:effectLst/>
                <a:latin typeface="+mn-lt"/>
                <a:ea typeface="+mn-ea"/>
                <a:cs typeface="+mn-cs"/>
              </a:rPr>
              <a:t>“With the generic feedback I just wonder how new students will feel about this compared to competing institutes (</a:t>
            </a:r>
            <a:r>
              <a:rPr lang="en-GB" sz="900" i="1" kern="1200" dirty="0">
                <a:solidFill>
                  <a:schemeClr val="tx1"/>
                </a:solidFill>
                <a:effectLst/>
                <a:latin typeface="+mn-lt"/>
                <a:ea typeface="+mn-ea"/>
                <a:cs typeface="+mn-cs"/>
              </a:rPr>
              <a:t>sic</a:t>
            </a:r>
            <a:r>
              <a:rPr lang="en-GB" sz="900" kern="1200" dirty="0">
                <a:solidFill>
                  <a:schemeClr val="tx1"/>
                </a:solidFill>
                <a:effectLst/>
                <a:latin typeface="+mn-lt"/>
                <a:ea typeface="+mn-ea"/>
                <a:cs typeface="+mn-cs"/>
              </a:rPr>
              <a:t>) that do provided (</a:t>
            </a:r>
            <a:r>
              <a:rPr lang="en-GB" sz="900" i="1" kern="1200" dirty="0">
                <a:solidFill>
                  <a:schemeClr val="tx1"/>
                </a:solidFill>
                <a:effectLst/>
                <a:latin typeface="+mn-lt"/>
                <a:ea typeface="+mn-ea"/>
                <a:cs typeface="+mn-cs"/>
              </a:rPr>
              <a:t>sic</a:t>
            </a:r>
            <a:r>
              <a:rPr lang="en-GB" sz="900" kern="1200" dirty="0">
                <a:solidFill>
                  <a:schemeClr val="tx1"/>
                </a:solidFill>
                <a:effectLst/>
                <a:latin typeface="+mn-lt"/>
                <a:ea typeface="+mn-ea"/>
                <a:cs typeface="+mn-cs"/>
              </a:rPr>
              <a:t>) personalised feedback”</a:t>
            </a:r>
          </a:p>
          <a:p>
            <a:pPr marL="114289" lvl="0" indent="0">
              <a:buFont typeface="Arial" panose="020B0604020202020204" pitchFamily="34" charset="0"/>
              <a:buNone/>
            </a:pPr>
            <a:endParaRPr lang="en-GB" sz="2000" b="1" dirty="0"/>
          </a:p>
        </p:txBody>
      </p:sp>
      <p:sp>
        <p:nvSpPr>
          <p:cNvPr id="4" name="Slide Number Placeholder 3"/>
          <p:cNvSpPr>
            <a:spLocks noGrp="1"/>
          </p:cNvSpPr>
          <p:nvPr>
            <p:ph type="sldNum" sz="quarter" idx="5"/>
          </p:nvPr>
        </p:nvSpPr>
        <p:spPr/>
        <p:txBody>
          <a:bodyPr/>
          <a:lstStyle/>
          <a:p>
            <a:fld id="{78519EDF-32DA-2B40-A28B-2067B9A173AA}" type="slidenum">
              <a:rPr lang="en-US" smtClean="0"/>
              <a:t>13</a:t>
            </a:fld>
            <a:endParaRPr lang="en-US"/>
          </a:p>
        </p:txBody>
      </p:sp>
    </p:spTree>
    <p:extLst>
      <p:ext uri="{BB962C8B-B14F-4D97-AF65-F5344CB8AC3E}">
        <p14:creationId xmlns:p14="http://schemas.microsoft.com/office/powerpoint/2010/main" val="810281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Here are some further thoughts / considerations for the approach S112 took.</a:t>
            </a:r>
          </a:p>
          <a:p>
            <a:endParaRPr lang="en-US" dirty="0"/>
          </a:p>
          <a:p>
            <a:r>
              <a:rPr lang="en-US" dirty="0"/>
              <a:t>5000 characters as a limit sounds like a lot but actually became a practical constraint – once you include headings, spaces, punctuation </a:t>
            </a:r>
            <a:r>
              <a:rPr lang="en-US" dirty="0" err="1"/>
              <a:t>etc</a:t>
            </a:r>
            <a:r>
              <a:rPr lang="en-US" dirty="0"/>
              <a:t> c. 750 words = around 4,500 characters. We wanted to avoid markers having to do any editing of the output.</a:t>
            </a:r>
          </a:p>
          <a:p>
            <a:endParaRPr lang="en-US" dirty="0"/>
          </a:p>
          <a:p>
            <a:r>
              <a:rPr lang="en-US" dirty="0"/>
              <a:t>By far the most common comment from students, across all modules in the pilot, was that the feedback is only really useful when they also have sight of what they wrote, and  the OU does not return original or marked exam scripts to students. </a:t>
            </a:r>
          </a:p>
          <a:p>
            <a:endParaRPr lang="en-US" dirty="0"/>
          </a:p>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14</a:t>
            </a:fld>
            <a:endParaRPr lang="en-US"/>
          </a:p>
        </p:txBody>
      </p:sp>
    </p:spTree>
    <p:extLst>
      <p:ext uri="{BB962C8B-B14F-4D97-AF65-F5344CB8AC3E}">
        <p14:creationId xmlns:p14="http://schemas.microsoft.com/office/powerpoint/2010/main" val="3189217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kern="1200" dirty="0">
                <a:solidFill>
                  <a:schemeClr val="tx1"/>
                </a:solidFill>
                <a:effectLst/>
                <a:latin typeface="+mn-lt"/>
                <a:ea typeface="+mn-ea"/>
                <a:cs typeface="+mn-cs"/>
              </a:rPr>
              <a:t>Figure 1  </a:t>
            </a:r>
            <a:r>
              <a:rPr lang="en-GB" sz="900" kern="1200" dirty="0">
                <a:solidFill>
                  <a:schemeClr val="tx1"/>
                </a:solidFill>
                <a:effectLst/>
                <a:latin typeface="+mn-lt"/>
                <a:ea typeface="+mn-ea"/>
                <a:cs typeface="+mn-cs"/>
              </a:rPr>
              <a:t>A screenshot showing an example of the feedback ‘coded’ in Word by Dr Dan Berwick for the S112 examination feedback pilot (covering Questions 1a and 1b). The colours indicate where particular statements are needed on the basis of a characteristic, for instance overall score for the Part, a score for an individual question or a combination of the two.</a:t>
            </a:r>
          </a:p>
          <a:p>
            <a:endParaRPr lang="en-GB" dirty="0"/>
          </a:p>
          <a:p>
            <a:r>
              <a:rPr lang="en-GB" b="1" dirty="0"/>
              <a:t>Dan focused on the student experience, leaving the translation to me (Nick)</a:t>
            </a:r>
          </a:p>
        </p:txBody>
      </p:sp>
      <p:sp>
        <p:nvSpPr>
          <p:cNvPr id="4" name="Slide Number Placeholder 3"/>
          <p:cNvSpPr>
            <a:spLocks noGrp="1"/>
          </p:cNvSpPr>
          <p:nvPr>
            <p:ph type="sldNum" sz="quarter" idx="5"/>
          </p:nvPr>
        </p:nvSpPr>
        <p:spPr/>
        <p:txBody>
          <a:bodyPr/>
          <a:lstStyle/>
          <a:p>
            <a:fld id="{78519EDF-32DA-2B40-A28B-2067B9A173AA}" type="slidenum">
              <a:rPr lang="en-US" smtClean="0"/>
              <a:t>15</a:t>
            </a:fld>
            <a:endParaRPr lang="en-US"/>
          </a:p>
        </p:txBody>
      </p:sp>
    </p:spTree>
    <p:extLst>
      <p:ext uri="{BB962C8B-B14F-4D97-AF65-F5344CB8AC3E}">
        <p14:creationId xmlns:p14="http://schemas.microsoft.com/office/powerpoint/2010/main" val="4050870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kern="1200" dirty="0">
                <a:solidFill>
                  <a:schemeClr val="tx1"/>
                </a:solidFill>
                <a:effectLst/>
                <a:latin typeface="+mn-lt"/>
                <a:ea typeface="+mn-ea"/>
                <a:cs typeface="+mn-cs"/>
              </a:rPr>
              <a:t>Figure 2</a:t>
            </a:r>
            <a:r>
              <a:rPr lang="en-GB" sz="900" kern="1200" dirty="0">
                <a:solidFill>
                  <a:schemeClr val="tx1"/>
                </a:solidFill>
                <a:effectLst/>
                <a:latin typeface="+mn-lt"/>
                <a:ea typeface="+mn-ea"/>
                <a:cs typeface="+mn-cs"/>
              </a:rPr>
              <a:t>  A screenshot of part of the Excel spreadsheet feedback generator. This view covers the same feedback shown in Figure 1 (i.e. Question 1a and Question 1b). Cell H12 is selected in this view to show the logic statement (in the formula box towards the top) that was used to output the necessary key phrase for Question 1b in the resulting feedback. The larger box in column J used a concatenate statement to combine all of the key phrases and standard text into the appropriate order.</a:t>
            </a:r>
          </a:p>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16</a:t>
            </a:fld>
            <a:endParaRPr lang="en-US"/>
          </a:p>
        </p:txBody>
      </p:sp>
    </p:spTree>
    <p:extLst>
      <p:ext uri="{BB962C8B-B14F-4D97-AF65-F5344CB8AC3E}">
        <p14:creationId xmlns:p14="http://schemas.microsoft.com/office/powerpoint/2010/main" val="1453302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kern="1200" dirty="0">
                <a:solidFill>
                  <a:schemeClr val="tx1"/>
                </a:solidFill>
                <a:effectLst/>
                <a:latin typeface="+mn-lt"/>
                <a:ea typeface="+mn-ea"/>
                <a:cs typeface="+mn-cs"/>
              </a:rPr>
              <a:t>We produced step-by-step guidance to markers on how to use the feedback system and to add the feedback comments into OSCAR</a:t>
            </a:r>
            <a:endParaRPr lang="en-GB" sz="900" kern="1200" dirty="0">
              <a:solidFill>
                <a:schemeClr val="tx1"/>
              </a:solidFill>
              <a:effectLst/>
              <a:latin typeface="+mn-lt"/>
              <a:ea typeface="+mn-ea"/>
              <a:cs typeface="+mn-cs"/>
            </a:endParaRPr>
          </a:p>
          <a:p>
            <a:endParaRPr lang="en-GB" dirty="0"/>
          </a:p>
          <a:p>
            <a:pPr marL="0" marR="0" lvl="0" indent="0" algn="l" defTabSz="6858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ea typeface="+mn-ea"/>
                <a:cs typeface="+mn-cs"/>
              </a:rPr>
              <a:t>The marker simply needed to fill in all of the marks for the script and answer a few basic questions in order to generate an extensive feedback comment that could then be copied and pasted directly into to the ‘Feedback on Your Answers’ box from the ‘Comments to Student’ tab on OSCAR when returning their marking. </a:t>
            </a:r>
          </a:p>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17</a:t>
            </a:fld>
            <a:endParaRPr lang="en-US"/>
          </a:p>
        </p:txBody>
      </p:sp>
    </p:spTree>
    <p:extLst>
      <p:ext uri="{BB962C8B-B14F-4D97-AF65-F5344CB8AC3E}">
        <p14:creationId xmlns:p14="http://schemas.microsoft.com/office/powerpoint/2010/main" val="3440293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sz="900" b="0" i="0" u="none" strike="noStrike" kern="1200" baseline="0" dirty="0">
              <a:solidFill>
                <a:schemeClr val="tx1"/>
              </a:solidFill>
              <a:latin typeface="+mn-lt"/>
              <a:ea typeface="+mn-ea"/>
              <a:cs typeface="+mn-cs"/>
            </a:endParaRPr>
          </a:p>
          <a:p>
            <a:r>
              <a:rPr lang="en-GB" sz="900" b="1" i="0" u="none" strike="noStrike" kern="1200" baseline="0" dirty="0">
                <a:solidFill>
                  <a:schemeClr val="tx1"/>
                </a:solidFill>
                <a:latin typeface="+mn-lt"/>
                <a:ea typeface="+mn-ea"/>
                <a:cs typeface="+mn-cs"/>
              </a:rPr>
              <a:t>From Pilot report: </a:t>
            </a:r>
            <a:r>
              <a:rPr lang="en-GB" sz="900" b="0" i="0" u="none" strike="noStrike" kern="1200" baseline="0" dirty="0">
                <a:solidFill>
                  <a:schemeClr val="tx1"/>
                </a:solidFill>
                <a:latin typeface="+mn-lt"/>
                <a:ea typeface="+mn-ea"/>
                <a:cs typeface="+mn-cs"/>
              </a:rPr>
              <a:t>“Based on the informal markers’ feedback received by the module team, each module was assigned a ‘positivity rating’ for how positive the markers felt about the process of providing exam feedback (see Appendix D). This positivity rating significantly correlated with the level of canned feedback provided, suggesting that script markers were happier to be involved in the feedback process when they were given illustrative text to adapt, in comparison to when asked to create tailored comments from scratch.” – this is likely to be a factor of marker workload and recompense for the work (markers were only paid £2 per script to produce feedback, so it needed to be done in a short period of time to be financially viable. S112 had highly ‘canned’ feedback.</a:t>
            </a:r>
          </a:p>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18</a:t>
            </a:fld>
            <a:endParaRPr lang="en-US"/>
          </a:p>
        </p:txBody>
      </p:sp>
    </p:spTree>
    <p:extLst>
      <p:ext uri="{BB962C8B-B14F-4D97-AF65-F5344CB8AC3E}">
        <p14:creationId xmlns:p14="http://schemas.microsoft.com/office/powerpoint/2010/main" val="2669964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sz="900" b="0" i="0" u="none" strike="noStrike" kern="1200" baseline="0" dirty="0">
                <a:solidFill>
                  <a:schemeClr val="tx1"/>
                </a:solidFill>
                <a:latin typeface="+mn-lt"/>
                <a:ea typeface="+mn-ea"/>
                <a:cs typeface="+mn-cs"/>
              </a:rPr>
              <a:t>These numbers are tabulated from responses to the student survey (Likert scale) as part of the exam feedback pilot project</a:t>
            </a:r>
          </a:p>
          <a:p>
            <a:r>
              <a:rPr lang="en-GB" sz="900" b="0" i="0" u="none" strike="noStrike" kern="1200" baseline="0" dirty="0">
                <a:solidFill>
                  <a:schemeClr val="tx1"/>
                </a:solidFill>
                <a:latin typeface="+mn-lt"/>
                <a:ea typeface="+mn-ea"/>
                <a:cs typeface="+mn-cs"/>
              </a:rPr>
              <a:t>Agreement here includes those who said they ‘Agree’ and ‘Strongly agree’</a:t>
            </a:r>
          </a:p>
          <a:p>
            <a:endParaRPr lang="en-US" dirty="0"/>
          </a:p>
          <a:p>
            <a:r>
              <a:rPr lang="en-US" b="1" dirty="0"/>
              <a:t>Take home points:</a:t>
            </a:r>
          </a:p>
          <a:p>
            <a:r>
              <a:rPr lang="en-US" dirty="0"/>
              <a:t>S112 performed well across the board in the measures, often placing second/third out of the nine modules in the pilot (number of responses from each group roughly the name n ~100)</a:t>
            </a:r>
          </a:p>
          <a:p>
            <a:r>
              <a:rPr lang="en-US" dirty="0"/>
              <a:t>Despite S112 being highly ‘canned’ (the only module </a:t>
            </a:r>
            <a:r>
              <a:rPr lang="en-US" dirty="0" err="1"/>
              <a:t>trialling</a:t>
            </a:r>
            <a:r>
              <a:rPr lang="en-US" dirty="0"/>
              <a:t> fully automated feedback), students indicated high levels of feedback utility and satisfaction.</a:t>
            </a:r>
          </a:p>
        </p:txBody>
      </p:sp>
      <p:sp>
        <p:nvSpPr>
          <p:cNvPr id="4" name="Slide Number Placeholder 3"/>
          <p:cNvSpPr>
            <a:spLocks noGrp="1"/>
          </p:cNvSpPr>
          <p:nvPr>
            <p:ph type="sldNum" sz="quarter" idx="10"/>
          </p:nvPr>
        </p:nvSpPr>
        <p:spPr/>
        <p:txBody>
          <a:bodyPr/>
          <a:lstStyle/>
          <a:p>
            <a:fld id="{78519EDF-32DA-2B40-A28B-2067B9A173AA}" type="slidenum">
              <a:rPr lang="en-US" smtClean="0"/>
              <a:t>19</a:t>
            </a:fld>
            <a:endParaRPr lang="en-US"/>
          </a:p>
        </p:txBody>
      </p:sp>
    </p:spTree>
    <p:extLst>
      <p:ext uri="{BB962C8B-B14F-4D97-AF65-F5344CB8AC3E}">
        <p14:creationId xmlns:p14="http://schemas.microsoft.com/office/powerpoint/2010/main" val="4259687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900" dirty="0"/>
              <a:t>More detail on marker/module team experience – module team was used as a proxy in exam feedback pilot but this was limited and it’s important to include direct marker perspectives in future studies</a:t>
            </a:r>
          </a:p>
          <a:p>
            <a:pPr marL="0" indent="0">
              <a:buFont typeface="Arial" panose="020B0604020202020204" pitchFamily="34" charset="0"/>
              <a:buNone/>
            </a:pPr>
            <a:endParaRPr lang="en-US" sz="900" dirty="0"/>
          </a:p>
          <a:p>
            <a:pPr marL="171450" indent="-171450">
              <a:buFont typeface="Arial" panose="020B0604020202020204" pitchFamily="34" charset="0"/>
              <a:buChar char="•"/>
            </a:pPr>
            <a:r>
              <a:rPr lang="en-US" sz="900" dirty="0"/>
              <a:t>Repeat for future S112 exam, perhaps in conjunction with trial of making scripts available to students – it has been a couple of years now since the pilot ran but it has not been repeated owing to resource time to support it. Further repeats of providing exam feedback should </a:t>
            </a:r>
            <a:r>
              <a:rPr lang="en-US" sz="900" b="1" i="1" u="sng" dirty="0">
                <a:highlight>
                  <a:srgbClr val="FFFF00"/>
                </a:highlight>
              </a:rPr>
              <a:t>consider</a:t>
            </a:r>
            <a:r>
              <a:rPr lang="en-US" sz="900" b="1" i="1" dirty="0">
                <a:highlight>
                  <a:srgbClr val="FFFF00"/>
                </a:highlight>
              </a:rPr>
              <a:t> the </a:t>
            </a:r>
            <a:r>
              <a:rPr lang="en-US" sz="900" b="1" i="1" u="sng" dirty="0">
                <a:highlight>
                  <a:srgbClr val="FFFF00"/>
                </a:highlight>
              </a:rPr>
              <a:t>feasibility</a:t>
            </a:r>
            <a:r>
              <a:rPr lang="en-US" sz="900" b="1" i="1" dirty="0">
                <a:highlight>
                  <a:srgbClr val="FFFF00"/>
                </a:highlight>
              </a:rPr>
              <a:t> </a:t>
            </a:r>
            <a:r>
              <a:rPr lang="en-US" sz="900" dirty="0"/>
              <a:t>of making feedback available alongside a student’s original script, as a common point emerging from the first pilot. This </a:t>
            </a:r>
            <a:r>
              <a:rPr lang="en-US" sz="900" i="0" u="sng" dirty="0"/>
              <a:t>has other potential implications</a:t>
            </a:r>
            <a:r>
              <a:rPr lang="en-US" sz="900" dirty="0"/>
              <a:t> (e.g. the prospect of more module results queries/challenges) and </a:t>
            </a:r>
            <a:r>
              <a:rPr lang="en-US" sz="900" u="sng" dirty="0"/>
              <a:t>requires careful thought</a:t>
            </a:r>
            <a:r>
              <a:rPr lang="en-US" sz="900" dirty="0"/>
              <a:t>.</a:t>
            </a:r>
          </a:p>
          <a:p>
            <a:pPr marL="0" indent="0">
              <a:buFont typeface="Arial" panose="020B0604020202020204" pitchFamily="34" charset="0"/>
              <a:buNone/>
            </a:pPr>
            <a:endParaRPr lang="en-US" sz="900" dirty="0"/>
          </a:p>
          <a:p>
            <a:pPr marL="171450" indent="-171450">
              <a:buFont typeface="Arial" panose="020B0604020202020204" pitchFamily="34" charset="0"/>
              <a:buChar char="•"/>
            </a:pPr>
            <a:r>
              <a:rPr lang="en-US" sz="900" dirty="0"/>
              <a:t>Quantitative analysis of S112 specific open comment data – the pilot was considering a range of different modules, taking different approaches, to evaluate the feasibility, overall, of providing examination feedback. So it necessarily took an holistic overview. </a:t>
            </a:r>
            <a:endParaRPr lang="en-US" sz="800" dirty="0"/>
          </a:p>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20</a:t>
            </a:fld>
            <a:endParaRPr lang="en-US"/>
          </a:p>
        </p:txBody>
      </p:sp>
    </p:spTree>
    <p:extLst>
      <p:ext uri="{BB962C8B-B14F-4D97-AF65-F5344CB8AC3E}">
        <p14:creationId xmlns:p14="http://schemas.microsoft.com/office/powerpoint/2010/main" val="547940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23</a:t>
            </a:fld>
            <a:endParaRPr lang="en-US"/>
          </a:p>
        </p:txBody>
      </p:sp>
    </p:spTree>
    <p:extLst>
      <p:ext uri="{BB962C8B-B14F-4D97-AF65-F5344CB8AC3E}">
        <p14:creationId xmlns:p14="http://schemas.microsoft.com/office/powerpoint/2010/main" val="2667571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sz="900" b="1" i="0" u="none" strike="noStrike" kern="1200" baseline="0" dirty="0">
                <a:solidFill>
                  <a:schemeClr val="tx1"/>
                </a:solidFill>
                <a:latin typeface="+mn-lt"/>
                <a:ea typeface="+mn-ea"/>
                <a:cs typeface="+mn-cs"/>
              </a:rPr>
              <a:t>S112 linked to multiple quals – main ones being Q52, Q64, Q71, Q72, and new single hons quals R58 (biology), R59 (chemistry)</a:t>
            </a:r>
          </a:p>
          <a:p>
            <a:r>
              <a:rPr lang="en-GB" sz="900" b="1" i="0" u="none" strike="noStrike" kern="1200" baseline="0" dirty="0">
                <a:solidFill>
                  <a:schemeClr val="tx1"/>
                </a:solidFill>
                <a:latin typeface="+mn-lt"/>
                <a:ea typeface="+mn-ea"/>
                <a:cs typeface="+mn-cs"/>
              </a:rPr>
              <a:t>LOs – ideas/concepts; gather/analyse/interpret; basic maths solving; scientific method; communication; practical; collaboration; PDP</a:t>
            </a:r>
          </a:p>
          <a:p>
            <a:r>
              <a:rPr lang="en-GB" sz="900" b="1" i="0" u="none" strike="noStrike" kern="1200" baseline="0" dirty="0">
                <a:solidFill>
                  <a:schemeClr val="tx1"/>
                </a:solidFill>
                <a:latin typeface="+mn-lt"/>
                <a:ea typeface="+mn-ea"/>
                <a:cs typeface="+mn-cs"/>
              </a:rPr>
              <a:t>Exam strategy chosen to provide students with a ‘formative’ (in that it doesn’t count towards degree classification) learning experience of an exam</a:t>
            </a:r>
          </a:p>
          <a:p>
            <a:r>
              <a:rPr lang="en-GB" sz="900" b="1" i="0" u="none" strike="noStrike" kern="1200" baseline="0" dirty="0">
                <a:solidFill>
                  <a:schemeClr val="tx1"/>
                </a:solidFill>
                <a:latin typeface="+mn-lt"/>
                <a:ea typeface="+mn-ea"/>
                <a:cs typeface="+mn-cs"/>
              </a:rPr>
              <a:t>Students must take the exam to pass the module</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i="0" u="none" strike="noStrike" kern="1200" baseline="0" dirty="0">
                <a:solidFill>
                  <a:schemeClr val="tx1"/>
                </a:solidFill>
                <a:latin typeface="+mn-lt"/>
                <a:ea typeface="+mn-ea"/>
                <a:cs typeface="+mn-cs"/>
              </a:rPr>
              <a:t>TMAs 01/03/04 are built up from activities students undertake during topic learning</a:t>
            </a:r>
          </a:p>
          <a:p>
            <a:r>
              <a:rPr lang="en-GB" sz="900" b="1" i="0" u="none" strike="noStrike" kern="1200" baseline="0" dirty="0">
                <a:solidFill>
                  <a:schemeClr val="tx1"/>
                </a:solidFill>
                <a:latin typeface="+mn-lt"/>
                <a:ea typeface="+mn-ea"/>
                <a:cs typeface="+mn-cs"/>
              </a:rPr>
              <a:t>TMAs 02/05/06 assess LOs not easily assessed in the exam</a:t>
            </a:r>
          </a:p>
          <a:p>
            <a:r>
              <a:rPr lang="en-GB" sz="900" b="1" i="0" u="none" strike="noStrike" kern="1200" baseline="0" dirty="0">
                <a:solidFill>
                  <a:schemeClr val="tx1"/>
                </a:solidFill>
                <a:latin typeface="+mn-lt"/>
                <a:ea typeface="+mn-ea"/>
                <a:cs typeface="+mn-cs"/>
              </a:rPr>
              <a:t>Exam comprises five questions, one per learning outcome. Each is focused in one of the five S112 disciplines. Subject matter for each question varies by discipline each year</a:t>
            </a:r>
          </a:p>
          <a:p>
            <a:r>
              <a:rPr lang="en-GB" sz="900" b="1" i="0" u="none" strike="noStrike" kern="1200" baseline="0" dirty="0">
                <a:solidFill>
                  <a:schemeClr val="tx1"/>
                </a:solidFill>
                <a:latin typeface="+mn-lt"/>
                <a:ea typeface="+mn-ea"/>
                <a:cs typeface="+mn-cs"/>
              </a:rPr>
              <a:t>All data, figures, tables, extracts that students will work with in the exam are provided as seen material BEFORE the exam</a:t>
            </a:r>
          </a:p>
          <a:p>
            <a:r>
              <a:rPr lang="en-GB" sz="900" b="1" i="0" u="none" strike="noStrike" kern="1200" baseline="0" dirty="0">
                <a:solidFill>
                  <a:schemeClr val="tx1"/>
                </a:solidFill>
                <a:latin typeface="+mn-lt"/>
                <a:ea typeface="+mn-ea"/>
                <a:cs typeface="+mn-cs"/>
              </a:rPr>
              <a:t>Students can pass the module by gaining 66% on the exam</a:t>
            </a:r>
          </a:p>
          <a:p>
            <a:endParaRPr lang="en-GB" sz="900" b="1"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8519EDF-32DA-2B40-A28B-2067B9A173AA}" type="slidenum">
              <a:rPr lang="en-US" smtClean="0"/>
              <a:t>2</a:t>
            </a:fld>
            <a:endParaRPr lang="en-US"/>
          </a:p>
        </p:txBody>
      </p:sp>
    </p:spTree>
    <p:extLst>
      <p:ext uri="{BB962C8B-B14F-4D97-AF65-F5344CB8AC3E}">
        <p14:creationId xmlns:p14="http://schemas.microsoft.com/office/powerpoint/2010/main" val="2828294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sz="900" b="0" i="0" u="none" strike="noStrike" kern="1200" baseline="0" dirty="0">
              <a:solidFill>
                <a:schemeClr val="tx1"/>
              </a:solidFill>
              <a:latin typeface="+mn-lt"/>
              <a:ea typeface="+mn-ea"/>
              <a:cs typeface="+mn-cs"/>
            </a:endParaRPr>
          </a:p>
          <a:p>
            <a:r>
              <a:rPr lang="en-GB" sz="900" b="0" i="0" u="none" strike="noStrike" kern="1200" baseline="0" dirty="0">
                <a:solidFill>
                  <a:schemeClr val="tx1"/>
                </a:solidFill>
                <a:latin typeface="+mn-lt"/>
                <a:ea typeface="+mn-ea"/>
                <a:cs typeface="+mn-cs"/>
              </a:rPr>
              <a:t> </a:t>
            </a:r>
            <a:r>
              <a:rPr lang="en-GB" sz="900" b="1" i="0" u="none" strike="noStrike" kern="1200" baseline="0" dirty="0">
                <a:solidFill>
                  <a:schemeClr val="tx1"/>
                </a:solidFill>
                <a:latin typeface="+mn-lt"/>
                <a:ea typeface="+mn-ea"/>
                <a:cs typeface="+mn-cs"/>
              </a:rPr>
              <a:t>Introduction (from Exam feedback pilot report)</a:t>
            </a:r>
            <a:endParaRPr lang="en-GB" sz="900" b="0" i="0" u="none" strike="noStrike" kern="1200" baseline="0" dirty="0">
              <a:solidFill>
                <a:schemeClr val="tx1"/>
              </a:solidFill>
              <a:latin typeface="+mn-lt"/>
              <a:ea typeface="+mn-ea"/>
              <a:cs typeface="+mn-cs"/>
            </a:endParaRPr>
          </a:p>
          <a:p>
            <a:r>
              <a:rPr lang="en-GB" sz="900" b="0" i="0" u="none" strike="noStrike" kern="1200" baseline="0" dirty="0">
                <a:solidFill>
                  <a:schemeClr val="tx1"/>
                </a:solidFill>
                <a:latin typeface="+mn-lt"/>
                <a:ea typeface="+mn-ea"/>
                <a:cs typeface="+mn-cs"/>
              </a:rPr>
              <a:t>This project was conceived in support of one of the objectives of the Students First Transformation – ‘More Students Qualifying’, and as a direct result of student feedback in the 2015 Student Experience of Feedback, Assessment and Revision (SEFAR) student survey (Cross, </a:t>
            </a:r>
            <a:r>
              <a:rPr lang="en-GB" sz="900" b="0" i="0" u="none" strike="noStrike" kern="1200" baseline="0" dirty="0" err="1">
                <a:solidFill>
                  <a:schemeClr val="tx1"/>
                </a:solidFill>
                <a:latin typeface="+mn-lt"/>
                <a:ea typeface="+mn-ea"/>
                <a:cs typeface="+mn-cs"/>
              </a:rPr>
              <a:t>Whitelock</a:t>
            </a:r>
            <a:r>
              <a:rPr lang="en-GB" sz="900" b="0" i="0" u="none" strike="noStrike" kern="1200" baseline="0" dirty="0">
                <a:solidFill>
                  <a:schemeClr val="tx1"/>
                </a:solidFill>
                <a:latin typeface="+mn-lt"/>
                <a:ea typeface="+mn-ea"/>
                <a:cs typeface="+mn-cs"/>
              </a:rPr>
              <a:t> and &amp; </a:t>
            </a:r>
            <a:r>
              <a:rPr lang="en-GB" sz="900" b="0" i="0" u="none" strike="noStrike" kern="1200" baseline="0" dirty="0" err="1">
                <a:solidFill>
                  <a:schemeClr val="tx1"/>
                </a:solidFill>
                <a:latin typeface="+mn-lt"/>
                <a:ea typeface="+mn-ea"/>
                <a:cs typeface="+mn-cs"/>
              </a:rPr>
              <a:t>Mittelmeier</a:t>
            </a:r>
            <a:r>
              <a:rPr lang="en-GB" sz="900" b="0" i="0" u="none" strike="noStrike" kern="1200" baseline="0" dirty="0">
                <a:solidFill>
                  <a:schemeClr val="tx1"/>
                </a:solidFill>
                <a:latin typeface="+mn-lt"/>
                <a:ea typeface="+mn-ea"/>
                <a:cs typeface="+mn-cs"/>
              </a:rPr>
              <a:t>). This report highlighted that “most students (70.6%) did not receive or were not satisfied with feedback from their examination”. There is also a requirement to address the need to meet </a:t>
            </a:r>
            <a:r>
              <a:rPr lang="en-GB" sz="900" b="1" i="0" u="none" strike="noStrike" kern="1200" baseline="0" dirty="0">
                <a:solidFill>
                  <a:schemeClr val="tx1"/>
                </a:solidFill>
                <a:latin typeface="+mn-lt"/>
                <a:ea typeface="+mn-ea"/>
                <a:cs typeface="+mn-cs"/>
              </a:rPr>
              <a:t>Principle 5 of the OU Principles for Assessment Practice </a:t>
            </a:r>
            <a:r>
              <a:rPr lang="en-GB" sz="900" b="0" i="0" u="none" strike="noStrike" kern="1200" baseline="0" dirty="0">
                <a:solidFill>
                  <a:schemeClr val="tx1"/>
                </a:solidFill>
                <a:latin typeface="+mn-lt"/>
                <a:ea typeface="+mn-ea"/>
                <a:cs typeface="+mn-cs"/>
              </a:rPr>
              <a:t>namely “feedback should be given on all assessments to support students in moving forwards to their next assessment of module” (APC-2013-03-01). </a:t>
            </a:r>
          </a:p>
          <a:p>
            <a:r>
              <a:rPr lang="en-GB" sz="900" b="0" i="0" u="none" strike="noStrike" kern="1200" baseline="0" dirty="0">
                <a:solidFill>
                  <a:schemeClr val="tx1"/>
                </a:solidFill>
                <a:latin typeface="+mn-lt"/>
                <a:ea typeface="+mn-ea"/>
                <a:cs typeface="+mn-cs"/>
              </a:rPr>
              <a:t>As a principle objective is to achieve ‘More Students Qualifying’, the project aims to support students more effectively in achieving a qualification at the OU and progressing to further modules. Feedback on exams is generally limited across faculties, with only a few cases where module teams have put a solution in place. Many other higher education institutions offer exam feedback to students, yet its feasibility at the OU has not previously been systematically explored. Data on the feasibility of providing exam feedback will shape OU priorities and policies. Here we explore staff and student experiences of an exam feedback pilot, with a ‘test and learn’ evaluation approach. </a:t>
            </a:r>
          </a:p>
          <a:p>
            <a:r>
              <a:rPr lang="en-GB" sz="900" b="0" i="0" u="none" strike="noStrike" kern="1200" baseline="0" dirty="0">
                <a:solidFill>
                  <a:schemeClr val="tx1"/>
                </a:solidFill>
                <a:latin typeface="+mn-lt"/>
                <a:ea typeface="+mn-ea"/>
                <a:cs typeface="+mn-cs"/>
              </a:rPr>
              <a:t>In particular, we were interested in whether providing feedback on exams: </a:t>
            </a:r>
          </a:p>
          <a:p>
            <a:r>
              <a:rPr lang="en-GB" sz="900" b="0" i="0" u="none" strike="noStrike" kern="1200" baseline="0" dirty="0">
                <a:solidFill>
                  <a:schemeClr val="tx1"/>
                </a:solidFill>
                <a:latin typeface="+mn-lt"/>
                <a:ea typeface="+mn-ea"/>
                <a:cs typeface="+mn-cs"/>
              </a:rPr>
              <a:t>a) is financially viable </a:t>
            </a:r>
          </a:p>
          <a:p>
            <a:r>
              <a:rPr lang="en-GB" sz="900" b="0" i="0" u="none" strike="noStrike" kern="1200" baseline="0" dirty="0">
                <a:solidFill>
                  <a:schemeClr val="tx1"/>
                </a:solidFill>
                <a:latin typeface="+mn-lt"/>
                <a:ea typeface="+mn-ea"/>
                <a:cs typeface="+mn-cs"/>
              </a:rPr>
              <a:t>b) is repeatable and scalable </a:t>
            </a:r>
          </a:p>
          <a:p>
            <a:r>
              <a:rPr lang="en-GB" sz="900" b="0" i="0" u="none" strike="noStrike" kern="1200" baseline="0" dirty="0">
                <a:solidFill>
                  <a:schemeClr val="tx1"/>
                </a:solidFill>
                <a:latin typeface="+mn-lt"/>
                <a:ea typeface="+mn-ea"/>
                <a:cs typeface="+mn-cs"/>
              </a:rPr>
              <a:t>c) makes positive contributions to Learning and Teaching </a:t>
            </a:r>
          </a:p>
          <a:p>
            <a:r>
              <a:rPr lang="en-GB" sz="900" b="0" i="0" u="none" strike="noStrike" kern="1200" baseline="0" dirty="0">
                <a:solidFill>
                  <a:schemeClr val="tx1"/>
                </a:solidFill>
                <a:latin typeface="+mn-lt"/>
                <a:ea typeface="+mn-ea"/>
                <a:cs typeface="+mn-cs"/>
              </a:rPr>
              <a:t>d) results in an improved student experience </a:t>
            </a:r>
          </a:p>
          <a:p>
            <a:endParaRPr lang="en-GB" sz="900" b="0" i="0" u="none" strike="noStrike" kern="1200" baseline="0" dirty="0">
              <a:solidFill>
                <a:schemeClr val="tx1"/>
              </a:solidFill>
              <a:latin typeface="+mn-lt"/>
              <a:ea typeface="+mn-ea"/>
              <a:cs typeface="+mn-cs"/>
            </a:endParaRPr>
          </a:p>
          <a:p>
            <a:r>
              <a:rPr lang="en-GB" sz="900" b="0" i="0" u="none" strike="noStrike" kern="1200" baseline="0" dirty="0">
                <a:solidFill>
                  <a:schemeClr val="tx1"/>
                </a:solidFill>
                <a:latin typeface="+mn-lt"/>
                <a:ea typeface="+mn-ea"/>
                <a:cs typeface="+mn-cs"/>
              </a:rPr>
              <a:t>We are also interested in finding out whether there is a ‘best practice’ method for providing exam feedback (e.g. are students more satisfied with tailored or canned/generic feedback?). We will explore this through analysis of the various feedback approaches adopted by the module teams participating in this project. </a:t>
            </a:r>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25</a:t>
            </a:fld>
            <a:endParaRPr lang="en-US"/>
          </a:p>
        </p:txBody>
      </p:sp>
    </p:spTree>
    <p:extLst>
      <p:ext uri="{BB962C8B-B14F-4D97-AF65-F5344CB8AC3E}">
        <p14:creationId xmlns:p14="http://schemas.microsoft.com/office/powerpoint/2010/main" val="19426344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kern="1200" dirty="0">
                <a:solidFill>
                  <a:schemeClr val="tx1"/>
                </a:solidFill>
                <a:effectLst/>
                <a:latin typeface="+mn-lt"/>
                <a:ea typeface="+mn-ea"/>
                <a:cs typeface="+mn-cs"/>
              </a:rPr>
              <a:t>We produced step-by-step guidance to markers on how to use the feedback system and to add the feedback comments into OSCAR. This slide shows an annotated screenshot of the guidance produced.</a:t>
            </a:r>
            <a:endParaRPr lang="en-GB" sz="900" kern="1200" dirty="0">
              <a:solidFill>
                <a:schemeClr val="tx1"/>
              </a:solidFill>
              <a:effectLst/>
              <a:latin typeface="+mn-lt"/>
              <a:ea typeface="+mn-ea"/>
              <a:cs typeface="+mn-cs"/>
            </a:endParaRPr>
          </a:p>
          <a:p>
            <a:endParaRPr lang="en-GB" dirty="0"/>
          </a:p>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26</a:t>
            </a:fld>
            <a:endParaRPr lang="en-US"/>
          </a:p>
        </p:txBody>
      </p:sp>
    </p:spTree>
    <p:extLst>
      <p:ext uri="{BB962C8B-B14F-4D97-AF65-F5344CB8AC3E}">
        <p14:creationId xmlns:p14="http://schemas.microsoft.com/office/powerpoint/2010/main" val="115784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GB" sz="2000" b="1" dirty="0"/>
          </a:p>
        </p:txBody>
      </p:sp>
      <p:sp>
        <p:nvSpPr>
          <p:cNvPr id="4" name="Slide Number Placeholder 3"/>
          <p:cNvSpPr>
            <a:spLocks noGrp="1"/>
          </p:cNvSpPr>
          <p:nvPr>
            <p:ph type="sldNum" sz="quarter" idx="5"/>
          </p:nvPr>
        </p:nvSpPr>
        <p:spPr/>
        <p:txBody>
          <a:bodyPr/>
          <a:lstStyle/>
          <a:p>
            <a:fld id="{78519EDF-32DA-2B40-A28B-2067B9A173AA}" type="slidenum">
              <a:rPr lang="en-US" smtClean="0"/>
              <a:t>3</a:t>
            </a:fld>
            <a:endParaRPr lang="en-US"/>
          </a:p>
        </p:txBody>
      </p:sp>
    </p:spTree>
    <p:extLst>
      <p:ext uri="{BB962C8B-B14F-4D97-AF65-F5344CB8AC3E}">
        <p14:creationId xmlns:p14="http://schemas.microsoft.com/office/powerpoint/2010/main" val="432938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t>Most students submit all assignments</a:t>
            </a:r>
          </a:p>
        </p:txBody>
      </p:sp>
      <p:sp>
        <p:nvSpPr>
          <p:cNvPr id="4" name="Slide Number Placeholder 3"/>
          <p:cNvSpPr>
            <a:spLocks noGrp="1"/>
          </p:cNvSpPr>
          <p:nvPr>
            <p:ph type="sldNum" sz="quarter" idx="5"/>
          </p:nvPr>
        </p:nvSpPr>
        <p:spPr/>
        <p:txBody>
          <a:bodyPr/>
          <a:lstStyle/>
          <a:p>
            <a:fld id="{78519EDF-32DA-2B40-A28B-2067B9A173AA}" type="slidenum">
              <a:rPr lang="en-US" smtClean="0"/>
              <a:t>4</a:t>
            </a:fld>
            <a:endParaRPr lang="en-US"/>
          </a:p>
        </p:txBody>
      </p:sp>
    </p:spTree>
    <p:extLst>
      <p:ext uri="{BB962C8B-B14F-4D97-AF65-F5344CB8AC3E}">
        <p14:creationId xmlns:p14="http://schemas.microsoft.com/office/powerpoint/2010/main" val="1426689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GB" sz="2000" b="1" dirty="0"/>
          </a:p>
        </p:txBody>
      </p:sp>
      <p:sp>
        <p:nvSpPr>
          <p:cNvPr id="4" name="Slide Number Placeholder 3"/>
          <p:cNvSpPr>
            <a:spLocks noGrp="1"/>
          </p:cNvSpPr>
          <p:nvPr>
            <p:ph type="sldNum" sz="quarter" idx="5"/>
          </p:nvPr>
        </p:nvSpPr>
        <p:spPr/>
        <p:txBody>
          <a:bodyPr/>
          <a:lstStyle/>
          <a:p>
            <a:fld id="{78519EDF-32DA-2B40-A28B-2067B9A173AA}" type="slidenum">
              <a:rPr lang="en-US" smtClean="0"/>
              <a:t>5</a:t>
            </a:fld>
            <a:endParaRPr lang="en-US"/>
          </a:p>
        </p:txBody>
      </p:sp>
    </p:spTree>
    <p:extLst>
      <p:ext uri="{BB962C8B-B14F-4D97-AF65-F5344CB8AC3E}">
        <p14:creationId xmlns:p14="http://schemas.microsoft.com/office/powerpoint/2010/main" val="1347792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900" b="1" kern="1200" dirty="0">
                <a:solidFill>
                  <a:schemeClr val="tx1"/>
                </a:solidFill>
                <a:effectLst/>
                <a:latin typeface="+mn-lt"/>
                <a:ea typeface="+mn-ea"/>
                <a:cs typeface="+mn-cs"/>
              </a:rPr>
              <a:t>Most S112 students who get to the exam are studying the module on its own (73.2% of 17J; 78.8% of 18J).</a:t>
            </a:r>
          </a:p>
          <a:p>
            <a:pPr lvl="0"/>
            <a:r>
              <a:rPr lang="en-GB" sz="900" b="1" kern="1200" dirty="0">
                <a:solidFill>
                  <a:schemeClr val="tx1"/>
                </a:solidFill>
                <a:effectLst/>
                <a:latin typeface="+mn-lt"/>
                <a:ea typeface="+mn-ea"/>
                <a:cs typeface="+mn-cs"/>
              </a:rPr>
              <a:t>Performance highly consistent between presentations.</a:t>
            </a:r>
          </a:p>
          <a:p>
            <a:pPr lvl="0"/>
            <a:r>
              <a:rPr lang="en-GB" sz="900" b="1" kern="1200" dirty="0">
                <a:solidFill>
                  <a:schemeClr val="tx1"/>
                </a:solidFill>
                <a:effectLst/>
                <a:latin typeface="+mn-lt"/>
                <a:ea typeface="+mn-ea"/>
                <a:cs typeface="+mn-cs"/>
              </a:rPr>
              <a:t>Studying a module alongside S112 appears to correlate with slightly reduced ‘traditional OCAS’ and OES scores. </a:t>
            </a:r>
            <a:endParaRPr lang="en-GB" sz="2000" b="1" dirty="0"/>
          </a:p>
        </p:txBody>
      </p:sp>
      <p:sp>
        <p:nvSpPr>
          <p:cNvPr id="4" name="Slide Number Placeholder 3"/>
          <p:cNvSpPr>
            <a:spLocks noGrp="1"/>
          </p:cNvSpPr>
          <p:nvPr>
            <p:ph type="sldNum" sz="quarter" idx="5"/>
          </p:nvPr>
        </p:nvSpPr>
        <p:spPr/>
        <p:txBody>
          <a:bodyPr/>
          <a:lstStyle/>
          <a:p>
            <a:fld id="{78519EDF-32DA-2B40-A28B-2067B9A173AA}" type="slidenum">
              <a:rPr lang="en-US" smtClean="0"/>
              <a:t>6</a:t>
            </a:fld>
            <a:endParaRPr lang="en-US"/>
          </a:p>
        </p:txBody>
      </p:sp>
    </p:spTree>
    <p:extLst>
      <p:ext uri="{BB962C8B-B14F-4D97-AF65-F5344CB8AC3E}">
        <p14:creationId xmlns:p14="http://schemas.microsoft.com/office/powerpoint/2010/main" val="2400761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900" b="1" kern="1200" dirty="0">
                <a:solidFill>
                  <a:schemeClr val="tx1"/>
                </a:solidFill>
                <a:effectLst/>
                <a:latin typeface="+mn-lt"/>
                <a:ea typeface="+mn-ea"/>
                <a:cs typeface="+mn-cs"/>
              </a:rPr>
              <a:t>S111 prepares students better than U116 which is better than SDK100</a:t>
            </a:r>
            <a:endParaRPr lang="en-GB" sz="2000" b="1" dirty="0"/>
          </a:p>
        </p:txBody>
      </p:sp>
      <p:sp>
        <p:nvSpPr>
          <p:cNvPr id="4" name="Slide Number Placeholder 3"/>
          <p:cNvSpPr>
            <a:spLocks noGrp="1"/>
          </p:cNvSpPr>
          <p:nvPr>
            <p:ph type="sldNum" sz="quarter" idx="5"/>
          </p:nvPr>
        </p:nvSpPr>
        <p:spPr/>
        <p:txBody>
          <a:bodyPr/>
          <a:lstStyle/>
          <a:p>
            <a:fld id="{78519EDF-32DA-2B40-A28B-2067B9A173AA}" type="slidenum">
              <a:rPr lang="en-US" smtClean="0"/>
              <a:t>7</a:t>
            </a:fld>
            <a:endParaRPr lang="en-US"/>
          </a:p>
        </p:txBody>
      </p:sp>
    </p:spTree>
    <p:extLst>
      <p:ext uri="{BB962C8B-B14F-4D97-AF65-F5344CB8AC3E}">
        <p14:creationId xmlns:p14="http://schemas.microsoft.com/office/powerpoint/2010/main" val="375364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dirty="0"/>
              <a:t>Pattern of withdrawals suggests it is not associated with specific topics/subjects</a:t>
            </a:r>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9</a:t>
            </a:fld>
            <a:endParaRPr lang="en-US"/>
          </a:p>
        </p:txBody>
      </p:sp>
    </p:spTree>
    <p:extLst>
      <p:ext uri="{BB962C8B-B14F-4D97-AF65-F5344CB8AC3E}">
        <p14:creationId xmlns:p14="http://schemas.microsoft.com/office/powerpoint/2010/main" val="294492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519EDF-32DA-2B40-A28B-2067B9A173AA}" type="slidenum">
              <a:rPr lang="en-US" smtClean="0"/>
              <a:t>10</a:t>
            </a:fld>
            <a:endParaRPr lang="en-US"/>
          </a:p>
        </p:txBody>
      </p:sp>
    </p:spTree>
    <p:extLst>
      <p:ext uri="{BB962C8B-B14F-4D97-AF65-F5344CB8AC3E}">
        <p14:creationId xmlns:p14="http://schemas.microsoft.com/office/powerpoint/2010/main" val="24056573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4321" y="2160001"/>
            <a:ext cx="8614700"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3" name="Subtitle 2"/>
          <p:cNvSpPr>
            <a:spLocks noGrp="1"/>
          </p:cNvSpPr>
          <p:nvPr>
            <p:ph type="subTitle" idx="1" hasCustomPrompt="1"/>
          </p:nvPr>
        </p:nvSpPr>
        <p:spPr>
          <a:xfrm>
            <a:off x="274320" y="3166992"/>
            <a:ext cx="8614701"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4" name="Date Placeholder 3"/>
          <p:cNvSpPr>
            <a:spLocks noGrp="1"/>
          </p:cNvSpPr>
          <p:nvPr>
            <p:ph type="dt" sz="half" idx="10"/>
          </p:nvPr>
        </p:nvSpPr>
        <p:spPr>
          <a:xfrm>
            <a:off x="274319" y="4741183"/>
            <a:ext cx="2057400" cy="138499"/>
          </a:xfrm>
          <a:prstGeom prst="rect">
            <a:avLst/>
          </a:prstGeom>
        </p:spPr>
        <p:txBody>
          <a:bodyPr lIns="0" tIns="0" rIns="0" bIns="0" anchor="t" anchorCtr="0">
            <a:noAutofit/>
          </a:bodyPr>
          <a:lstStyle>
            <a:lvl1pPr>
              <a:defRPr sz="1000">
                <a:solidFill>
                  <a:schemeClr val="bg1"/>
                </a:solidFill>
              </a:defRPr>
            </a:lvl1pPr>
          </a:lstStyle>
          <a:p>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93607" y="4130270"/>
            <a:ext cx="1095415" cy="7494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8" name="Content Placeholder 2"/>
          <p:cNvSpPr>
            <a:spLocks noGrp="1"/>
          </p:cNvSpPr>
          <p:nvPr>
            <p:ph idx="1" hasCustomPrompt="1"/>
          </p:nvPr>
        </p:nvSpPr>
        <p:spPr>
          <a:xfrm>
            <a:off x="432000" y="1080000"/>
            <a:ext cx="8352000" cy="3703500"/>
          </a:xfrm>
          <a:prstGeom prst="rect">
            <a:avLst/>
          </a:prstGeom>
        </p:spPr>
        <p:txBody>
          <a:bodyPr lIns="0" tIns="0" rIns="0" bIns="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
        <p:nvSpPr>
          <p:cNvPr id="12"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a:p>
        </p:txBody>
      </p:sp>
      <p:sp>
        <p:nvSpPr>
          <p:cNvPr id="4" name="Text Placeholder 3"/>
          <p:cNvSpPr>
            <a:spLocks noGrp="1"/>
          </p:cNvSpPr>
          <p:nvPr>
            <p:ph type="body" sz="quarter" idx="10"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909545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10" name="Picture Placeholder 12"/>
          <p:cNvSpPr>
            <a:spLocks noGrp="1"/>
          </p:cNvSpPr>
          <p:nvPr>
            <p:ph type="pic" sz="quarter" idx="12" hasCustomPrompt="1"/>
          </p:nvPr>
        </p:nvSpPr>
        <p:spPr>
          <a:xfrm>
            <a:off x="432000" y="1080000"/>
            <a:ext cx="8352000" cy="3703138"/>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
        <p:nvSpPr>
          <p:cNvPr id="8"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9"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86767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6" name="Text Placeholder 9"/>
          <p:cNvSpPr>
            <a:spLocks noGrp="1"/>
          </p:cNvSpPr>
          <p:nvPr>
            <p:ph type="body" sz="quarter" idx="11" hasCustomPrompt="1"/>
          </p:nvPr>
        </p:nvSpPr>
        <p:spPr>
          <a:xfrm>
            <a:off x="432000" y="1080000"/>
            <a:ext cx="1800000" cy="3703500"/>
          </a:xfrm>
          <a:prstGeom prst="rect">
            <a:avLst/>
          </a:prstGeom>
        </p:spPr>
        <p:txBody>
          <a:bodyPr lIns="0" tIns="0" rIns="0" bIns="0"/>
          <a:lstStyle>
            <a:lvl1pPr marL="0" indent="0" algn="l">
              <a:buNone/>
              <a:defRPr sz="1200"/>
            </a:lvl1pPr>
            <a:lvl2pPr algn="l">
              <a:defRPr/>
            </a:lvl2pPr>
            <a:lvl3pPr algn="l">
              <a:defRPr/>
            </a:lvl3pPr>
            <a:lvl4pPr algn="l">
              <a:defRPr/>
            </a:lvl4pPr>
            <a:lvl5pPr algn="l">
              <a:defRPr/>
            </a:lvl5pPr>
          </a:lstStyle>
          <a:p>
            <a:pPr lvl="0"/>
            <a:r>
              <a:rPr lang="en-US" dirty="0"/>
              <a:t>Body text</a:t>
            </a:r>
            <a:br>
              <a:rPr lang="en-US" dirty="0"/>
            </a:br>
            <a:br>
              <a:rPr lang="en-US" dirty="0"/>
            </a:br>
            <a:r>
              <a:rPr lang="en-US" dirty="0"/>
              <a:t>Graphs and graphics can be positioned over the grey box</a:t>
            </a:r>
          </a:p>
        </p:txBody>
      </p:sp>
      <p:sp>
        <p:nvSpPr>
          <p:cNvPr id="9" name="Rectangle 8"/>
          <p:cNvSpPr/>
          <p:nvPr userDrawn="1"/>
        </p:nvSpPr>
        <p:spPr>
          <a:xfrm>
            <a:off x="2592001" y="1080362"/>
            <a:ext cx="6192000" cy="3703138"/>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0"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1" name="Text Placeholder 3"/>
          <p:cNvSpPr>
            <a:spLocks noGrp="1"/>
          </p:cNvSpPr>
          <p:nvPr>
            <p:ph type="body" sz="quarter" idx="12"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94664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10" name="Text Placeholder 9"/>
          <p:cNvSpPr>
            <a:spLocks noGrp="1"/>
          </p:cNvSpPr>
          <p:nvPr>
            <p:ph type="body" sz="quarter" idx="11" hasCustomPrompt="1"/>
          </p:nvPr>
        </p:nvSpPr>
        <p:spPr>
          <a:xfrm>
            <a:off x="432001" y="1080000"/>
            <a:ext cx="3395663" cy="3703500"/>
          </a:xfrm>
          <a:prstGeom prst="rect">
            <a:avLst/>
          </a:prstGeom>
        </p:spPr>
        <p:txBody>
          <a:bodyPr lIns="0" tIns="0" rIns="0" bIns="0"/>
          <a:lstStyle>
            <a:lvl1pPr marL="0" indent="0" algn="l">
              <a:buNone/>
              <a:defRPr sz="1200"/>
            </a:lvl1pPr>
            <a:lvl2pPr algn="l">
              <a:defRPr/>
            </a:lvl2pPr>
            <a:lvl3pPr algn="l">
              <a:defRPr/>
            </a:lvl3pPr>
            <a:lvl4pPr algn="l">
              <a:defRPr/>
            </a:lvl4pPr>
            <a:lvl5pPr algn="l">
              <a:defRPr/>
            </a:lvl5pPr>
          </a:lstStyle>
          <a:p>
            <a:pPr lvl="0"/>
            <a:r>
              <a:rPr lang="en-US" dirty="0"/>
              <a:t>Body text</a:t>
            </a:r>
          </a:p>
        </p:txBody>
      </p:sp>
      <p:sp>
        <p:nvSpPr>
          <p:cNvPr id="13" name="Picture Placeholder 12"/>
          <p:cNvSpPr>
            <a:spLocks noGrp="1"/>
          </p:cNvSpPr>
          <p:nvPr>
            <p:ph type="pic" sz="quarter" idx="12" hasCustomPrompt="1"/>
          </p:nvPr>
        </p:nvSpPr>
        <p:spPr>
          <a:xfrm>
            <a:off x="4176000" y="1080000"/>
            <a:ext cx="4608000" cy="3703138"/>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
        <p:nvSpPr>
          <p:cNvPr id="11"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2"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024141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6" name="Text Placeholder 9"/>
          <p:cNvSpPr>
            <a:spLocks noGrp="1"/>
          </p:cNvSpPr>
          <p:nvPr>
            <p:ph type="body" sz="quarter" idx="11" hasCustomPrompt="1"/>
          </p:nvPr>
        </p:nvSpPr>
        <p:spPr>
          <a:xfrm>
            <a:off x="432001" y="3136922"/>
            <a:ext cx="3395663" cy="1646578"/>
          </a:xfrm>
          <a:prstGeom prst="rect">
            <a:avLst/>
          </a:prstGeom>
        </p:spPr>
        <p:txBody>
          <a:bodyPr lIns="0" tIns="0" rIns="0" bIns="0"/>
          <a:lstStyle>
            <a:lvl1pPr marL="171446" indent="-171446" algn="l">
              <a:buClr>
                <a:schemeClr val="accent2"/>
              </a:buClr>
              <a:buFont typeface="Arial" charset="0"/>
              <a:buChar char="•"/>
              <a:defRPr sz="1200" baseline="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0" name="Rectangle 9"/>
          <p:cNvSpPr/>
          <p:nvPr userDrawn="1"/>
        </p:nvSpPr>
        <p:spPr>
          <a:xfrm>
            <a:off x="4186802" y="1080362"/>
            <a:ext cx="4597199" cy="3703138"/>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1" name="Text Placeholder 9"/>
          <p:cNvSpPr>
            <a:spLocks noGrp="1"/>
          </p:cNvSpPr>
          <p:nvPr>
            <p:ph type="body" sz="quarter" idx="12" hasCustomPrompt="1"/>
          </p:nvPr>
        </p:nvSpPr>
        <p:spPr>
          <a:xfrm>
            <a:off x="432001" y="1080000"/>
            <a:ext cx="3395663" cy="1840920"/>
          </a:xfrm>
          <a:prstGeom prst="rect">
            <a:avLst/>
          </a:prstGeom>
        </p:spPr>
        <p:txBody>
          <a:bodyPr lIns="0" tIns="0" rIns="0" bIns="0" numCol="2" spcCol="288000"/>
          <a:lstStyle>
            <a:lvl1pPr marL="0" indent="0" algn="l">
              <a:buNone/>
              <a:defRPr sz="1200" baseline="0"/>
            </a:lvl1pPr>
            <a:lvl2pPr algn="l">
              <a:defRPr/>
            </a:lvl2pPr>
            <a:lvl3pPr algn="l">
              <a:defRPr/>
            </a:lvl3pPr>
            <a:lvl4pPr algn="l">
              <a:defRPr/>
            </a:lvl4pPr>
            <a:lvl5pPr algn="l">
              <a:defRPr/>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dirty="0"/>
              <a:t>Body text</a:t>
            </a:r>
          </a:p>
        </p:txBody>
      </p:sp>
      <p:sp>
        <p:nvSpPr>
          <p:cNvPr id="12"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3"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3791360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5" name="Text Placeholder 9"/>
          <p:cNvSpPr>
            <a:spLocks noGrp="1"/>
          </p:cNvSpPr>
          <p:nvPr>
            <p:ph type="body" sz="quarter" idx="11" hasCustomPrompt="1"/>
          </p:nvPr>
        </p:nvSpPr>
        <p:spPr>
          <a:xfrm>
            <a:off x="431999" y="1080000"/>
            <a:ext cx="2160000" cy="3703500"/>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11" name="Text Placeholder 9"/>
          <p:cNvSpPr>
            <a:spLocks noGrp="1"/>
          </p:cNvSpPr>
          <p:nvPr>
            <p:ph type="body" sz="quarter" idx="12" hasCustomPrompt="1"/>
          </p:nvPr>
        </p:nvSpPr>
        <p:spPr>
          <a:xfrm>
            <a:off x="2880000" y="1080000"/>
            <a:ext cx="2160000" cy="3703500"/>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12" name="Text Placeholder 9"/>
          <p:cNvSpPr>
            <a:spLocks noGrp="1"/>
          </p:cNvSpPr>
          <p:nvPr>
            <p:ph type="body" sz="quarter" idx="13" hasCustomPrompt="1"/>
          </p:nvPr>
        </p:nvSpPr>
        <p:spPr>
          <a:xfrm>
            <a:off x="5328002" y="1080000"/>
            <a:ext cx="3455999" cy="3703500"/>
          </a:xfrm>
          <a:prstGeom prst="rect">
            <a:avLst/>
          </a:prstGeom>
        </p:spPr>
        <p:txBody>
          <a:bodyPr lIns="0" tIns="0" rIns="0" bIns="0" numCol="1" spcCol="360000"/>
          <a:lstStyle>
            <a:lvl1pPr marL="171446" indent="-171446" algn="l">
              <a:buClr>
                <a:schemeClr val="accent2"/>
              </a:buClr>
              <a:buFont typeface="Arial" charset="0"/>
              <a:buChar char="•"/>
              <a:defRPr sz="120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3"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4" name="Text Placeholder 3"/>
          <p:cNvSpPr>
            <a:spLocks noGrp="1"/>
          </p:cNvSpPr>
          <p:nvPr>
            <p:ph type="body" sz="quarter" idx="14"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1452818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5" name="Text Placeholder 9"/>
          <p:cNvSpPr>
            <a:spLocks noGrp="1"/>
          </p:cNvSpPr>
          <p:nvPr>
            <p:ph type="body" sz="quarter" idx="11" hasCustomPrompt="1"/>
          </p:nvPr>
        </p:nvSpPr>
        <p:spPr>
          <a:xfrm>
            <a:off x="431999" y="1080002"/>
            <a:ext cx="8352000" cy="1670075"/>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7" name="Text Placeholder 9"/>
          <p:cNvSpPr>
            <a:spLocks noGrp="1"/>
          </p:cNvSpPr>
          <p:nvPr>
            <p:ph type="body" sz="quarter" idx="13" hasCustomPrompt="1"/>
          </p:nvPr>
        </p:nvSpPr>
        <p:spPr>
          <a:xfrm>
            <a:off x="432000" y="2966078"/>
            <a:ext cx="8352000" cy="1817423"/>
          </a:xfrm>
          <a:prstGeom prst="rect">
            <a:avLst/>
          </a:prstGeom>
        </p:spPr>
        <p:txBody>
          <a:bodyPr lIns="0" tIns="0" rIns="0" bIns="0" numCol="1" spcCol="360000"/>
          <a:lstStyle>
            <a:lvl1pPr marL="171446" indent="-171446" algn="l">
              <a:buClr>
                <a:schemeClr val="accent2"/>
              </a:buClr>
              <a:buFont typeface="Arial" charset="0"/>
              <a:buChar char="•"/>
              <a:defRPr sz="120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1"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2" name="Text Placeholder 3"/>
          <p:cNvSpPr>
            <a:spLocks noGrp="1"/>
          </p:cNvSpPr>
          <p:nvPr>
            <p:ph type="body" sz="quarter" idx="14"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530366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900" smtClean="0"/>
              <a:pPr/>
              <a:t>‹#›</a:t>
            </a:fld>
            <a:endParaRPr lang="en-US" sz="90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05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862964"/>
            <a:ext cx="6007954" cy="3910760"/>
          </a:xfrm>
          <a:prstGeom prst="rect">
            <a:avLst/>
          </a:prstGeom>
          <a:solidFill>
            <a:schemeClr val="bg1">
              <a:lumMod val="95000"/>
            </a:schemeClr>
          </a:solidFill>
        </p:spPr>
        <p:txBody>
          <a:bodyPr anchor="ctr" anchorCtr="0"/>
          <a:lstStyle>
            <a:lvl1pPr marL="0" indent="0" algn="ctr">
              <a:buNone/>
              <a:defRPr sz="9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2" y="862965"/>
            <a:ext cx="2072459" cy="3910760"/>
          </a:xfrm>
          <a:prstGeom prst="rect">
            <a:avLst/>
          </a:prstGeom>
        </p:spPr>
        <p:txBody>
          <a:bodyPr lIns="36000" tIns="36000" rIns="36000" bIns="36000"/>
          <a:lstStyle>
            <a:lvl1pPr marL="0" indent="0">
              <a:buNone/>
              <a:defRPr sz="900" b="0"/>
            </a:lvl1pPr>
            <a:lvl2pPr marL="342900" indent="0">
              <a:buNone/>
              <a:defRPr sz="900" b="0"/>
            </a:lvl2pPr>
            <a:lvl3pPr marL="685800" indent="0">
              <a:buNone/>
              <a:defRPr sz="900" b="0"/>
            </a:lvl3pPr>
            <a:lvl4pPr marL="1028700" indent="0">
              <a:buNone/>
              <a:defRPr sz="900" b="0"/>
            </a:lvl4pPr>
            <a:lvl5pPr marL="1371600" indent="0">
              <a:buNone/>
              <a:defRPr sz="9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050" b="1" baseline="0">
                <a:solidFill>
                  <a:schemeClr val="bg1"/>
                </a:solidFill>
              </a:defRPr>
            </a:lvl1pPr>
          </a:lstStyle>
          <a:p>
            <a:r>
              <a:rPr lang="en-US" dirty="0"/>
              <a:t>INSERT TITLE</a:t>
            </a:r>
          </a:p>
        </p:txBody>
      </p:sp>
    </p:spTree>
    <p:extLst>
      <p:ext uri="{BB962C8B-B14F-4D97-AF65-F5344CB8AC3E}">
        <p14:creationId xmlns:p14="http://schemas.microsoft.com/office/powerpoint/2010/main" val="346792695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900" smtClean="0"/>
              <a:pPr/>
              <a:t>‹#›</a:t>
            </a:fld>
            <a:endParaRPr lang="en-US" sz="90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05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05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2" y="862964"/>
            <a:ext cx="8263493" cy="3910761"/>
          </a:xfrm>
          <a:prstGeom prst="rect">
            <a:avLst/>
          </a:prstGeom>
        </p:spPr>
        <p:txBody>
          <a:bodyPr lIns="36000" tIns="36000" rIns="36000" bIns="36000"/>
          <a:lstStyle>
            <a:lvl1pPr marL="0" indent="0">
              <a:buNone/>
              <a:defRPr sz="900"/>
            </a:lvl1pPr>
            <a:lvl2pPr marL="342892" indent="0">
              <a:buNone/>
              <a:defRPr sz="900"/>
            </a:lvl2pPr>
            <a:lvl3pPr marL="685783" indent="0">
              <a:buNone/>
              <a:defRPr sz="900"/>
            </a:lvl3pPr>
            <a:lvl4pPr marL="1028675" indent="0">
              <a:buNone/>
              <a:defRPr sz="900"/>
            </a:lvl4pPr>
            <a:lvl5pPr marL="1371566" indent="0">
              <a:buNone/>
              <a:defRPr sz="900"/>
            </a:lvl5pPr>
          </a:lstStyle>
          <a:p>
            <a:pPr lvl="0"/>
            <a:r>
              <a:rPr lang="en-US" dirty="0"/>
              <a:t>Body text</a:t>
            </a:r>
          </a:p>
        </p:txBody>
      </p:sp>
    </p:spTree>
    <p:extLst>
      <p:ext uri="{BB962C8B-B14F-4D97-AF65-F5344CB8AC3E}">
        <p14:creationId xmlns:p14="http://schemas.microsoft.com/office/powerpoint/2010/main" val="396535015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900" smtClean="0"/>
              <a:pPr/>
              <a:t>‹#›</a:t>
            </a:fld>
            <a:endParaRPr lang="en-US" sz="90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05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862964"/>
            <a:ext cx="6007954" cy="3910760"/>
          </a:xfrm>
          <a:prstGeom prst="rect">
            <a:avLst/>
          </a:prstGeom>
          <a:solidFill>
            <a:schemeClr val="bg1">
              <a:lumMod val="95000"/>
            </a:schemeClr>
          </a:solidFill>
        </p:spPr>
        <p:txBody>
          <a:bodyPr anchor="ctr" anchorCtr="0"/>
          <a:lstStyle>
            <a:lvl1pPr marL="0" indent="0" algn="ctr">
              <a:buNone/>
              <a:defRPr sz="9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2" y="862965"/>
            <a:ext cx="2072459" cy="3910760"/>
          </a:xfrm>
          <a:prstGeom prst="rect">
            <a:avLst/>
          </a:prstGeom>
        </p:spPr>
        <p:txBody>
          <a:bodyPr lIns="36000" tIns="36000" rIns="36000" bIns="36000"/>
          <a:lstStyle>
            <a:lvl1pPr marL="0" indent="0">
              <a:buNone/>
              <a:defRPr sz="900" b="0"/>
            </a:lvl1pPr>
            <a:lvl2pPr marL="342900" indent="0">
              <a:buNone/>
              <a:defRPr sz="900" b="0"/>
            </a:lvl2pPr>
            <a:lvl3pPr marL="685800" indent="0">
              <a:buNone/>
              <a:defRPr sz="900" b="0"/>
            </a:lvl3pPr>
            <a:lvl4pPr marL="1028700" indent="0">
              <a:buNone/>
              <a:defRPr sz="900" b="0"/>
            </a:lvl4pPr>
            <a:lvl5pPr marL="1371600" indent="0">
              <a:buNone/>
              <a:defRPr sz="9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050" b="1" baseline="0">
                <a:solidFill>
                  <a:schemeClr val="bg1"/>
                </a:solidFill>
              </a:defRPr>
            </a:lvl1pPr>
          </a:lstStyle>
          <a:p>
            <a:r>
              <a:rPr lang="en-US" dirty="0"/>
              <a:t>INSERT TITLE</a:t>
            </a:r>
          </a:p>
        </p:txBody>
      </p:sp>
    </p:spTree>
    <p:extLst>
      <p:ext uri="{BB962C8B-B14F-4D97-AF65-F5344CB8AC3E}">
        <p14:creationId xmlns:p14="http://schemas.microsoft.com/office/powerpoint/2010/main" val="323646145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6"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4356741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900" smtClean="0"/>
              <a:pPr/>
              <a:t>‹#›</a:t>
            </a:fld>
            <a:endParaRPr lang="en-US" sz="90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05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862964"/>
            <a:ext cx="6007954" cy="3910760"/>
          </a:xfrm>
          <a:prstGeom prst="rect">
            <a:avLst/>
          </a:prstGeom>
          <a:solidFill>
            <a:schemeClr val="bg1">
              <a:lumMod val="95000"/>
            </a:schemeClr>
          </a:solidFill>
        </p:spPr>
        <p:txBody>
          <a:bodyPr anchor="ctr" anchorCtr="0"/>
          <a:lstStyle>
            <a:lvl1pPr marL="0" indent="0" algn="ctr">
              <a:buNone/>
              <a:defRPr sz="9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2" y="862965"/>
            <a:ext cx="2072459" cy="3910760"/>
          </a:xfrm>
          <a:prstGeom prst="rect">
            <a:avLst/>
          </a:prstGeom>
        </p:spPr>
        <p:txBody>
          <a:bodyPr lIns="36000" tIns="36000" rIns="36000" bIns="36000"/>
          <a:lstStyle>
            <a:lvl1pPr marL="0" indent="0">
              <a:buNone/>
              <a:defRPr sz="900" b="0"/>
            </a:lvl1pPr>
            <a:lvl2pPr marL="342900" indent="0">
              <a:buNone/>
              <a:defRPr sz="900" b="0"/>
            </a:lvl2pPr>
            <a:lvl3pPr marL="685800" indent="0">
              <a:buNone/>
              <a:defRPr sz="900" b="0"/>
            </a:lvl3pPr>
            <a:lvl4pPr marL="1028700" indent="0">
              <a:buNone/>
              <a:defRPr sz="900" b="0"/>
            </a:lvl4pPr>
            <a:lvl5pPr marL="1371600" indent="0">
              <a:buNone/>
              <a:defRPr sz="9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050" b="1" baseline="0">
                <a:solidFill>
                  <a:schemeClr val="bg1"/>
                </a:solidFill>
              </a:defRPr>
            </a:lvl1pPr>
          </a:lstStyle>
          <a:p>
            <a:r>
              <a:rPr lang="en-US" dirty="0"/>
              <a:t>INSERT TITLE</a:t>
            </a:r>
          </a:p>
        </p:txBody>
      </p:sp>
    </p:spTree>
    <p:extLst>
      <p:ext uri="{BB962C8B-B14F-4D97-AF65-F5344CB8AC3E}">
        <p14:creationId xmlns:p14="http://schemas.microsoft.com/office/powerpoint/2010/main" val="1650952627"/>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4321" y="2160001"/>
            <a:ext cx="8614700"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3" name="Subtitle 2"/>
          <p:cNvSpPr>
            <a:spLocks noGrp="1"/>
          </p:cNvSpPr>
          <p:nvPr>
            <p:ph type="subTitle" idx="1" hasCustomPrompt="1"/>
          </p:nvPr>
        </p:nvSpPr>
        <p:spPr>
          <a:xfrm>
            <a:off x="274320" y="3166992"/>
            <a:ext cx="8614701"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4" name="Date Placeholder 3"/>
          <p:cNvSpPr>
            <a:spLocks noGrp="1"/>
          </p:cNvSpPr>
          <p:nvPr>
            <p:ph type="dt" sz="half" idx="10"/>
          </p:nvPr>
        </p:nvSpPr>
        <p:spPr>
          <a:xfrm>
            <a:off x="274319" y="4741183"/>
            <a:ext cx="2057400" cy="138499"/>
          </a:xfrm>
          <a:prstGeom prst="rect">
            <a:avLst/>
          </a:prstGeom>
        </p:spPr>
        <p:txBody>
          <a:bodyPr lIns="0" tIns="0" rIns="0" bIns="0" anchor="t" anchorCtr="0">
            <a:noAutofit/>
          </a:bodyPr>
          <a:lstStyle>
            <a:lvl1pPr>
              <a:defRPr sz="1000">
                <a:solidFill>
                  <a:schemeClr val="bg1"/>
                </a:solidFill>
              </a:defRPr>
            </a:lvl1pPr>
          </a:lstStyle>
          <a:p>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93607" y="4130270"/>
            <a:ext cx="1095415" cy="749410"/>
          </a:xfrm>
          <a:prstGeom prst="rect">
            <a:avLst/>
          </a:prstGeom>
        </p:spPr>
      </p:pic>
    </p:spTree>
    <p:extLst>
      <p:ext uri="{BB962C8B-B14F-4D97-AF65-F5344CB8AC3E}">
        <p14:creationId xmlns:p14="http://schemas.microsoft.com/office/powerpoint/2010/main" val="168073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2"/>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0"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60226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3"/>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9"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78179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4"/>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9"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2109515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4773725"/>
            <a:ext cx="491706" cy="368780"/>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900" smtClean="0"/>
              <a:pPr/>
              <a:t>‹#›</a:t>
            </a:fld>
            <a:endParaRPr lang="en-US" sz="900"/>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2" y="571082"/>
            <a:ext cx="7418105" cy="188999"/>
          </a:xfrm>
          <a:prstGeom prst="rect">
            <a:avLst/>
          </a:prstGeom>
          <a:noFill/>
        </p:spPr>
        <p:txBody>
          <a:bodyPr lIns="36000" tIns="18000" rIns="0" bIns="0" anchor="ctr" anchorCtr="0"/>
          <a:lstStyle>
            <a:lvl1pPr marL="0" indent="0">
              <a:buNone/>
              <a:defRPr sz="105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862964"/>
            <a:ext cx="6007954" cy="3910760"/>
          </a:xfrm>
          <a:prstGeom prst="rect">
            <a:avLst/>
          </a:prstGeom>
          <a:solidFill>
            <a:schemeClr val="bg1">
              <a:lumMod val="95000"/>
            </a:schemeClr>
          </a:solidFill>
        </p:spPr>
        <p:txBody>
          <a:bodyPr anchor="ctr" anchorCtr="0"/>
          <a:lstStyle>
            <a:lvl1pPr marL="0" indent="0" algn="ctr">
              <a:buNone/>
              <a:defRPr sz="9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2" y="862965"/>
            <a:ext cx="2072459" cy="3910760"/>
          </a:xfrm>
          <a:prstGeom prst="rect">
            <a:avLst/>
          </a:prstGeom>
        </p:spPr>
        <p:txBody>
          <a:bodyPr lIns="36000" tIns="36000" rIns="36000" bIns="36000"/>
          <a:lstStyle>
            <a:lvl1pPr marL="0" indent="0">
              <a:buNone/>
              <a:defRPr sz="900" b="0"/>
            </a:lvl1pPr>
            <a:lvl2pPr marL="342900" indent="0">
              <a:buNone/>
              <a:defRPr sz="900" b="0"/>
            </a:lvl2pPr>
            <a:lvl3pPr marL="685800" indent="0">
              <a:buNone/>
              <a:defRPr sz="900" b="0"/>
            </a:lvl3pPr>
            <a:lvl4pPr marL="1028700" indent="0">
              <a:buNone/>
              <a:defRPr sz="900" b="0"/>
            </a:lvl4pPr>
            <a:lvl5pPr marL="1371600" indent="0">
              <a:buNone/>
              <a:defRPr sz="9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408238"/>
            <a:ext cx="1260000" cy="159056"/>
          </a:xfrm>
          <a:prstGeom prst="rect">
            <a:avLst/>
          </a:prstGeom>
          <a:solidFill>
            <a:schemeClr val="accent1"/>
          </a:solidFill>
        </p:spPr>
        <p:txBody>
          <a:bodyPr wrap="square" lIns="36000" tIns="18000" rIns="0" bIns="0" anchor="ctr" anchorCtr="0">
            <a:noAutofit/>
          </a:bodyPr>
          <a:lstStyle>
            <a:lvl1pPr algn="l">
              <a:defRPr sz="1050" b="1" baseline="0">
                <a:solidFill>
                  <a:schemeClr val="bg1"/>
                </a:solidFill>
              </a:defRPr>
            </a:lvl1pPr>
          </a:lstStyle>
          <a:p>
            <a:r>
              <a:rPr lang="en-US" dirty="0"/>
              <a:t>INSERT TITLE</a:t>
            </a:r>
          </a:p>
        </p:txBody>
      </p:sp>
    </p:spTree>
    <p:extLst>
      <p:ext uri="{BB962C8B-B14F-4D97-AF65-F5344CB8AC3E}">
        <p14:creationId xmlns:p14="http://schemas.microsoft.com/office/powerpoint/2010/main" val="89563418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8" name="Content Placeholder 2"/>
          <p:cNvSpPr>
            <a:spLocks noGrp="1"/>
          </p:cNvSpPr>
          <p:nvPr>
            <p:ph idx="1" hasCustomPrompt="1"/>
          </p:nvPr>
        </p:nvSpPr>
        <p:spPr>
          <a:xfrm>
            <a:off x="432000" y="1080000"/>
            <a:ext cx="8352000" cy="3703500"/>
          </a:xfrm>
          <a:prstGeom prst="rect">
            <a:avLst/>
          </a:prstGeom>
        </p:spPr>
        <p:txBody>
          <a:bodyPr lIns="0" tIns="0" rIns="0" bIns="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
        <p:nvSpPr>
          <p:cNvPr id="12"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a:p>
        </p:txBody>
      </p:sp>
      <p:sp>
        <p:nvSpPr>
          <p:cNvPr id="4" name="Text Placeholder 3"/>
          <p:cNvSpPr>
            <a:spLocks noGrp="1"/>
          </p:cNvSpPr>
          <p:nvPr>
            <p:ph type="body" sz="quarter" idx="10"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38184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7" name="TextBox 6"/>
          <p:cNvSpPr txBox="1"/>
          <p:nvPr userDrawn="1"/>
        </p:nvSpPr>
        <p:spPr>
          <a:xfrm>
            <a:off x="3964964" y="379281"/>
            <a:ext cx="1017437" cy="207877"/>
          </a:xfrm>
          <a:prstGeom prst="rect">
            <a:avLst/>
          </a:prstGeom>
          <a:solidFill>
            <a:schemeClr val="accent1"/>
          </a:solidFill>
        </p:spPr>
        <p:txBody>
          <a:bodyPr wrap="square" lIns="36000" tIns="0" rIns="0" bIns="0" rtlCol="0" anchor="ctr" anchorCtr="0">
            <a:spAutoFit/>
          </a:bodyPr>
          <a:lstStyle/>
          <a:p>
            <a:r>
              <a:rPr lang="en-US" sz="1351" b="1">
                <a:solidFill>
                  <a:schemeClr val="bg1"/>
                </a:solidFill>
              </a:rPr>
              <a:t>CONTENTS</a:t>
            </a:r>
          </a:p>
        </p:txBody>
      </p:sp>
      <p:sp>
        <p:nvSpPr>
          <p:cNvPr id="5" name="Text Placeholder 4"/>
          <p:cNvSpPr>
            <a:spLocks noGrp="1"/>
          </p:cNvSpPr>
          <p:nvPr>
            <p:ph type="body" sz="quarter" idx="11" hasCustomPrompt="1"/>
          </p:nvPr>
        </p:nvSpPr>
        <p:spPr>
          <a:xfrm>
            <a:off x="3964960" y="788547"/>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32" name="Text Placeholder 31"/>
          <p:cNvSpPr>
            <a:spLocks noGrp="1"/>
          </p:cNvSpPr>
          <p:nvPr>
            <p:ph type="body" sz="quarter" idx="12" hasCustomPrompt="1"/>
          </p:nvPr>
        </p:nvSpPr>
        <p:spPr>
          <a:xfrm>
            <a:off x="4504960" y="788545"/>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36" name="Text Placeholder 31"/>
          <p:cNvSpPr>
            <a:spLocks noGrp="1"/>
          </p:cNvSpPr>
          <p:nvPr>
            <p:ph type="body" sz="quarter" idx="13" hasCustomPrompt="1"/>
          </p:nvPr>
        </p:nvSpPr>
        <p:spPr>
          <a:xfrm>
            <a:off x="4504960" y="1057683"/>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7" name="Text Placeholder 4"/>
          <p:cNvSpPr>
            <a:spLocks noGrp="1"/>
          </p:cNvSpPr>
          <p:nvPr>
            <p:ph type="body" sz="quarter" idx="14" hasCustomPrompt="1"/>
          </p:nvPr>
        </p:nvSpPr>
        <p:spPr>
          <a:xfrm>
            <a:off x="3964960" y="1489054"/>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38" name="Text Placeholder 31"/>
          <p:cNvSpPr>
            <a:spLocks noGrp="1"/>
          </p:cNvSpPr>
          <p:nvPr>
            <p:ph type="body" sz="quarter" idx="15" hasCustomPrompt="1"/>
          </p:nvPr>
        </p:nvSpPr>
        <p:spPr>
          <a:xfrm>
            <a:off x="4504960" y="1489052"/>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39" name="Text Placeholder 31"/>
          <p:cNvSpPr>
            <a:spLocks noGrp="1"/>
          </p:cNvSpPr>
          <p:nvPr>
            <p:ph type="body" sz="quarter" idx="16" hasCustomPrompt="1"/>
          </p:nvPr>
        </p:nvSpPr>
        <p:spPr>
          <a:xfrm>
            <a:off x="4504960" y="1758190"/>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0" name="Text Placeholder 4"/>
          <p:cNvSpPr>
            <a:spLocks noGrp="1"/>
          </p:cNvSpPr>
          <p:nvPr>
            <p:ph type="body" sz="quarter" idx="17" hasCustomPrompt="1"/>
          </p:nvPr>
        </p:nvSpPr>
        <p:spPr>
          <a:xfrm>
            <a:off x="3964960" y="218956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41" name="Text Placeholder 31"/>
          <p:cNvSpPr>
            <a:spLocks noGrp="1"/>
          </p:cNvSpPr>
          <p:nvPr>
            <p:ph type="body" sz="quarter" idx="18" hasCustomPrompt="1"/>
          </p:nvPr>
        </p:nvSpPr>
        <p:spPr>
          <a:xfrm>
            <a:off x="4504960" y="2189559"/>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2" name="Text Placeholder 31"/>
          <p:cNvSpPr>
            <a:spLocks noGrp="1"/>
          </p:cNvSpPr>
          <p:nvPr>
            <p:ph type="body" sz="quarter" idx="19" hasCustomPrompt="1"/>
          </p:nvPr>
        </p:nvSpPr>
        <p:spPr>
          <a:xfrm>
            <a:off x="4504960" y="2458697"/>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3" name="Text Placeholder 4"/>
          <p:cNvSpPr>
            <a:spLocks noGrp="1"/>
          </p:cNvSpPr>
          <p:nvPr>
            <p:ph type="body" sz="quarter" idx="20" hasCustomPrompt="1"/>
          </p:nvPr>
        </p:nvSpPr>
        <p:spPr>
          <a:xfrm>
            <a:off x="3964960" y="289006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44" name="Text Placeholder 31"/>
          <p:cNvSpPr>
            <a:spLocks noGrp="1"/>
          </p:cNvSpPr>
          <p:nvPr>
            <p:ph type="body" sz="quarter" idx="21" hasCustomPrompt="1"/>
          </p:nvPr>
        </p:nvSpPr>
        <p:spPr>
          <a:xfrm>
            <a:off x="4504960" y="2890066"/>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5" name="Text Placeholder 31"/>
          <p:cNvSpPr>
            <a:spLocks noGrp="1"/>
          </p:cNvSpPr>
          <p:nvPr>
            <p:ph type="body" sz="quarter" idx="22" hasCustomPrompt="1"/>
          </p:nvPr>
        </p:nvSpPr>
        <p:spPr>
          <a:xfrm>
            <a:off x="4504960" y="3159204"/>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6" name="Text Placeholder 4"/>
          <p:cNvSpPr>
            <a:spLocks noGrp="1"/>
          </p:cNvSpPr>
          <p:nvPr>
            <p:ph type="body" sz="quarter" idx="23" hasCustomPrompt="1"/>
          </p:nvPr>
        </p:nvSpPr>
        <p:spPr>
          <a:xfrm>
            <a:off x="3964960" y="3590574"/>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47" name="Text Placeholder 31"/>
          <p:cNvSpPr>
            <a:spLocks noGrp="1"/>
          </p:cNvSpPr>
          <p:nvPr>
            <p:ph type="body" sz="quarter" idx="24" hasCustomPrompt="1"/>
          </p:nvPr>
        </p:nvSpPr>
        <p:spPr>
          <a:xfrm>
            <a:off x="4504960" y="3590573"/>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8" name="Text Placeholder 31"/>
          <p:cNvSpPr>
            <a:spLocks noGrp="1"/>
          </p:cNvSpPr>
          <p:nvPr>
            <p:ph type="body" sz="quarter" idx="25" hasCustomPrompt="1"/>
          </p:nvPr>
        </p:nvSpPr>
        <p:spPr>
          <a:xfrm>
            <a:off x="4504960" y="3859711"/>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9" name="Text Placeholder 4"/>
          <p:cNvSpPr>
            <a:spLocks noGrp="1"/>
          </p:cNvSpPr>
          <p:nvPr>
            <p:ph type="body" sz="quarter" idx="26" hasCustomPrompt="1"/>
          </p:nvPr>
        </p:nvSpPr>
        <p:spPr>
          <a:xfrm>
            <a:off x="3964960" y="4291082"/>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50" name="Text Placeholder 31"/>
          <p:cNvSpPr>
            <a:spLocks noGrp="1"/>
          </p:cNvSpPr>
          <p:nvPr>
            <p:ph type="body" sz="quarter" idx="27" hasCustomPrompt="1"/>
          </p:nvPr>
        </p:nvSpPr>
        <p:spPr>
          <a:xfrm>
            <a:off x="4504960" y="4291080"/>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51" name="Text Placeholder 31"/>
          <p:cNvSpPr>
            <a:spLocks noGrp="1"/>
          </p:cNvSpPr>
          <p:nvPr>
            <p:ph type="body" sz="quarter" idx="28" hasCustomPrompt="1"/>
          </p:nvPr>
        </p:nvSpPr>
        <p:spPr>
          <a:xfrm>
            <a:off x="4504960" y="4560218"/>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Picture Placeholder 12"/>
          <p:cNvSpPr>
            <a:spLocks noGrp="1"/>
          </p:cNvSpPr>
          <p:nvPr>
            <p:ph type="pic" sz="quarter" idx="29" hasCustomPrompt="1"/>
          </p:nvPr>
        </p:nvSpPr>
        <p:spPr>
          <a:xfrm>
            <a:off x="0" y="0"/>
            <a:ext cx="3600000" cy="5143500"/>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a:t>INSERT IMAGE</a:t>
            </a:r>
          </a:p>
        </p:txBody>
      </p:sp>
    </p:spTree>
    <p:extLst>
      <p:ext uri="{BB962C8B-B14F-4D97-AF65-F5344CB8AC3E}">
        <p14:creationId xmlns:p14="http://schemas.microsoft.com/office/powerpoint/2010/main" val="941870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a:p>
        </p:txBody>
      </p:sp>
      <p:sp>
        <p:nvSpPr>
          <p:cNvPr id="4" name="TextBox 3"/>
          <p:cNvSpPr txBox="1"/>
          <p:nvPr userDrawn="1"/>
        </p:nvSpPr>
        <p:spPr>
          <a:xfrm>
            <a:off x="388800" y="401863"/>
            <a:ext cx="1017437" cy="207877"/>
          </a:xfrm>
          <a:prstGeom prst="rect">
            <a:avLst/>
          </a:prstGeom>
          <a:solidFill>
            <a:schemeClr val="accent1"/>
          </a:solidFill>
        </p:spPr>
        <p:txBody>
          <a:bodyPr wrap="square" lIns="36000" tIns="0" rIns="0" bIns="0" rtlCol="0" anchor="ctr" anchorCtr="0">
            <a:spAutoFit/>
          </a:bodyPr>
          <a:lstStyle/>
          <a:p>
            <a:r>
              <a:rPr lang="en-US" sz="1351" b="1">
                <a:solidFill>
                  <a:schemeClr val="bg1"/>
                </a:solidFill>
              </a:rPr>
              <a:t>CONTENTS</a:t>
            </a:r>
          </a:p>
        </p:txBody>
      </p:sp>
      <p:sp>
        <p:nvSpPr>
          <p:cNvPr id="5" name="Text Placeholder 9"/>
          <p:cNvSpPr>
            <a:spLocks noGrp="1"/>
          </p:cNvSpPr>
          <p:nvPr>
            <p:ph type="body" sz="quarter" idx="11" hasCustomPrompt="1"/>
          </p:nvPr>
        </p:nvSpPr>
        <p:spPr>
          <a:xfrm>
            <a:off x="432000" y="1080000"/>
            <a:ext cx="8352000" cy="3703500"/>
          </a:xfrm>
          <a:prstGeom prst="rect">
            <a:avLst/>
          </a:prstGeom>
        </p:spPr>
        <p:txBody>
          <a:bodyPr lIns="0" tIns="0" rIns="0" bIns="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Tree>
    <p:extLst>
      <p:ext uri="{BB962C8B-B14F-4D97-AF65-F5344CB8AC3E}">
        <p14:creationId xmlns:p14="http://schemas.microsoft.com/office/powerpoint/2010/main" val="190977856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6" Type="http://schemas.openxmlformats.org/officeDocument/2006/relationships/image" Target="../media/image2.png"/><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theme" Target="../theme/theme3.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79896473"/>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352000" y="165600"/>
            <a:ext cx="631509" cy="432036"/>
          </a:xfrm>
          <a:prstGeom prst="rect">
            <a:avLst/>
          </a:prstGeom>
        </p:spPr>
      </p:pic>
    </p:spTree>
    <p:extLst>
      <p:ext uri="{BB962C8B-B14F-4D97-AF65-F5344CB8AC3E}">
        <p14:creationId xmlns:p14="http://schemas.microsoft.com/office/powerpoint/2010/main" val="1464631393"/>
      </p:ext>
    </p:extLst>
  </p:cSld>
  <p:clrMap bg1="lt1" tx1="dk1" bg2="lt2" tx2="dk2" accent1="accent1" accent2="accent2" accent3="accent3" accent4="accent4" accent5="accent5" accent6="accent6" hlink="hlink" folHlink="folHlink"/>
  <p:sldLayoutIdLst>
    <p:sldLayoutId id="2147483680" r:id="rId1"/>
    <p:sldLayoutId id="2147483677" r:id="rId2"/>
    <p:sldLayoutId id="2147483678" r:id="rId3"/>
    <p:sldLayoutId id="2147483679" r:id="rId4"/>
    <p:sldLayoutId id="2147483696" r:id="rId5"/>
    <p:sldLayoutId id="2147483697" r:id="rId6"/>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8350579" y="165793"/>
            <a:ext cx="644992" cy="443430"/>
          </a:xfrm>
          <a:prstGeom prst="rect">
            <a:avLst/>
          </a:prstGeom>
        </p:spPr>
      </p:pic>
      <p:sp>
        <p:nvSpPr>
          <p:cNvPr id="9"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a:p>
        </p:txBody>
      </p:sp>
    </p:spTree>
    <p:extLst>
      <p:ext uri="{BB962C8B-B14F-4D97-AF65-F5344CB8AC3E}">
        <p14:creationId xmlns:p14="http://schemas.microsoft.com/office/powerpoint/2010/main" val="174390232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73" r:id="rId3"/>
    <p:sldLayoutId id="2147483683" r:id="rId4"/>
    <p:sldLayoutId id="2147483685" r:id="rId5"/>
    <p:sldLayoutId id="2147483681" r:id="rId6"/>
    <p:sldLayoutId id="2147483684" r:id="rId7"/>
    <p:sldLayoutId id="2147483682" r:id="rId8"/>
    <p:sldLayoutId id="2147483686" r:id="rId9"/>
    <p:sldLayoutId id="2147483689" r:id="rId10"/>
    <p:sldLayoutId id="2147483690" r:id="rId11"/>
    <p:sldLayoutId id="2147483693" r:id="rId12"/>
    <p:sldLayoutId id="2147483694" r:id="rId13"/>
    <p:sldLayoutId id="2147483695" r:id="rId1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a:buChar char="•"/>
        <a:defRPr sz="12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7.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0.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1.png"/><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4.png"/><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hyperlink" Target="https://openuniv.sharepoint.com/sites/intranet-office-pvc-students/Pages/provision-examination-feedback.aspx" TargetMode="External"/><Relationship Id="rId3" Type="http://schemas.openxmlformats.org/officeDocument/2006/relationships/hyperlink" Target="http://oro.open.ac.uk/view/person/dmw8.html" TargetMode="External"/><Relationship Id="rId7" Type="http://schemas.openxmlformats.org/officeDocument/2006/relationships/hyperlink" Target="https://openuniv.sharepoint.com/sites/curr/middle-states-accreditation/Evidence%20Inventory/Standard%20IV%20-%20Support%20of%20the%20Student%20Experience/Exam%20Feedback%20Pilot%20-%20Evaluation%20Report%20Jan%202019.pdf#search=exam%20feedback%20pilot" TargetMode="External"/><Relationship Id="rId2" Type="http://schemas.openxmlformats.org/officeDocument/2006/relationships/hyperlink" Target="http://oro.open.ac.uk/view/person/sc8457.html" TargetMode="External"/><Relationship Id="rId1" Type="http://schemas.openxmlformats.org/officeDocument/2006/relationships/slideLayout" Target="../slideLayouts/slideLayout10.xml"/><Relationship Id="rId6" Type="http://schemas.openxmlformats.org/officeDocument/2006/relationships/hyperlink" Target="https://openuniv.sharepoint.com/sites/intranet-governance/ACP%20Meeting%20Papers/2013/Meeting%2003%20(APC%202013%2003)%2003%20October%202013/APC-2013-03-01%20New%20Models%20of%20Assessment%20and%20Tuition%20Assessment%20Principles.aspx" TargetMode="External"/><Relationship Id="rId5" Type="http://schemas.openxmlformats.org/officeDocument/2006/relationships/hyperlink" Target="http://oro.open.ac.uk/46937/" TargetMode="External"/><Relationship Id="rId4" Type="http://schemas.openxmlformats.org/officeDocument/2006/relationships/hyperlink" Target="http://oro.open.ac.uk/view/person/jm39326.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4321" y="1502455"/>
            <a:ext cx="8614700" cy="1994392"/>
          </a:xfrm>
        </p:spPr>
        <p:txBody>
          <a:bodyPr/>
          <a:lstStyle/>
          <a:p>
            <a:r>
              <a:rPr lang="en-GB" dirty="0"/>
              <a:t>Single Component Assessment Exam and Exam Feedback: the S112 experience </a:t>
            </a:r>
            <a:br>
              <a:rPr lang="en-GB" dirty="0"/>
            </a:br>
            <a:endParaRPr lang="en-US" dirty="0"/>
          </a:p>
        </p:txBody>
      </p:sp>
      <p:sp>
        <p:nvSpPr>
          <p:cNvPr id="5" name="Subtitle 4"/>
          <p:cNvSpPr>
            <a:spLocks noGrp="1"/>
          </p:cNvSpPr>
          <p:nvPr>
            <p:ph type="subTitle" idx="1"/>
          </p:nvPr>
        </p:nvSpPr>
        <p:spPr>
          <a:xfrm>
            <a:off x="274320" y="3166992"/>
            <a:ext cx="8614701" cy="249299"/>
          </a:xfrm>
        </p:spPr>
        <p:txBody>
          <a:bodyPr/>
          <a:lstStyle/>
          <a:p>
            <a:r>
              <a:rPr lang="en-US" dirty="0"/>
              <a:t>Jim Iley and Nick Adams</a:t>
            </a:r>
          </a:p>
        </p:txBody>
      </p:sp>
      <p:sp>
        <p:nvSpPr>
          <p:cNvPr id="2" name="TextBox 1">
            <a:extLst>
              <a:ext uri="{FF2B5EF4-FFF2-40B4-BE49-F238E27FC236}">
                <a16:creationId xmlns:a16="http://schemas.microsoft.com/office/drawing/2014/main" id="{85A2831A-6611-46D6-BF7E-B5564D8EF23C}"/>
              </a:ext>
            </a:extLst>
          </p:cNvPr>
          <p:cNvSpPr txBox="1"/>
          <p:nvPr/>
        </p:nvSpPr>
        <p:spPr>
          <a:xfrm>
            <a:off x="1946367" y="640080"/>
            <a:ext cx="2227216" cy="1247503"/>
          </a:xfrm>
          <a:prstGeom prst="rect">
            <a:avLst/>
          </a:prstGeom>
          <a:noFill/>
        </p:spPr>
        <p:txBody>
          <a:bodyPr wrap="square" rtlCol="0">
            <a:noAutofit/>
          </a:bodyPr>
          <a:lstStyle/>
          <a:p>
            <a:endParaRPr lang="en-GB" sz="1200" dirty="0"/>
          </a:p>
        </p:txBody>
      </p:sp>
    </p:spTree>
    <p:extLst>
      <p:ext uri="{BB962C8B-B14F-4D97-AF65-F5344CB8AC3E}">
        <p14:creationId xmlns:p14="http://schemas.microsoft.com/office/powerpoint/2010/main" val="373498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90EB7F-3101-4F6E-B97D-205A175E658F}"/>
              </a:ext>
            </a:extLst>
          </p:cNvPr>
          <p:cNvSpPr/>
          <p:nvPr/>
        </p:nvSpPr>
        <p:spPr>
          <a:xfrm>
            <a:off x="2574073" y="862964"/>
            <a:ext cx="6387047" cy="415736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 name="Text Placeholder 1">
            <a:extLst>
              <a:ext uri="{FF2B5EF4-FFF2-40B4-BE49-F238E27FC236}">
                <a16:creationId xmlns:a16="http://schemas.microsoft.com/office/drawing/2014/main" id="{DDF17F29-B593-47CC-90B3-76248D531211}"/>
              </a:ext>
            </a:extLst>
          </p:cNvPr>
          <p:cNvSpPr>
            <a:spLocks noGrp="1"/>
          </p:cNvSpPr>
          <p:nvPr>
            <p:ph type="body" sz="quarter" idx="13"/>
          </p:nvPr>
        </p:nvSpPr>
        <p:spPr/>
        <p:txBody>
          <a:bodyPr/>
          <a:lstStyle/>
          <a:p>
            <a:endParaRPr lang="en-GB"/>
          </a:p>
        </p:txBody>
      </p:sp>
      <p:sp>
        <p:nvSpPr>
          <p:cNvPr id="4" name="Text Placeholder 3">
            <a:extLst>
              <a:ext uri="{FF2B5EF4-FFF2-40B4-BE49-F238E27FC236}">
                <a16:creationId xmlns:a16="http://schemas.microsoft.com/office/drawing/2014/main" id="{BE50CB73-114F-483C-B888-5BB733363883}"/>
              </a:ext>
            </a:extLst>
          </p:cNvPr>
          <p:cNvSpPr>
            <a:spLocks noGrp="1"/>
          </p:cNvSpPr>
          <p:nvPr>
            <p:ph type="body" sz="quarter" idx="15"/>
          </p:nvPr>
        </p:nvSpPr>
        <p:spPr>
          <a:xfrm>
            <a:off x="113883" y="840325"/>
            <a:ext cx="2460190" cy="3910760"/>
          </a:xfrm>
        </p:spPr>
        <p:txBody>
          <a:bodyPr/>
          <a:lstStyle/>
          <a:p>
            <a:pPr marL="171450" indent="-171450">
              <a:buFont typeface="Arial" panose="020B0604020202020204" pitchFamily="34" charset="0"/>
              <a:buChar char="•"/>
            </a:pPr>
            <a:r>
              <a:rPr lang="en-GB" sz="1600" b="1" dirty="0"/>
              <a:t>Correlation between </a:t>
            </a:r>
            <a:br>
              <a:rPr lang="en-GB" sz="1600" b="1" dirty="0"/>
            </a:br>
            <a:r>
              <a:rPr lang="en-GB" sz="1600" b="1" dirty="0"/>
              <a:t>Stage 2 exam performance and S112 exam performance</a:t>
            </a:r>
            <a:br>
              <a:rPr lang="en-GB" sz="1600" b="1" dirty="0"/>
            </a:br>
            <a:r>
              <a:rPr lang="en-GB" sz="1600" b="1" dirty="0"/>
              <a:t>r</a:t>
            </a:r>
            <a:r>
              <a:rPr lang="en-GB" sz="1600" b="1" baseline="30000" dirty="0"/>
              <a:t>2 </a:t>
            </a:r>
            <a:r>
              <a:rPr lang="en-GB" sz="1600" b="1" dirty="0"/>
              <a:t>= 0.4-0.5 for 5 of 6 modules</a:t>
            </a:r>
          </a:p>
          <a:p>
            <a:pPr marL="171450" indent="-171450">
              <a:buFont typeface="Arial" panose="020B0604020202020204" pitchFamily="34" charset="0"/>
              <a:buChar char="•"/>
            </a:pPr>
            <a:r>
              <a:rPr lang="en-GB" sz="1600" b="1" dirty="0"/>
              <a:t>For S215 correlation is considerably poorer </a:t>
            </a:r>
            <a:br>
              <a:rPr lang="en-GB" sz="1600" b="1" dirty="0"/>
            </a:br>
            <a:r>
              <a:rPr lang="en-GB" sz="1600" b="1" dirty="0"/>
              <a:t>r</a:t>
            </a:r>
            <a:r>
              <a:rPr lang="en-GB" sz="1600" b="1" baseline="30000" dirty="0"/>
              <a:t>2</a:t>
            </a:r>
            <a:r>
              <a:rPr lang="en-GB" sz="1600" b="1" dirty="0"/>
              <a:t> = 0.2 </a:t>
            </a:r>
          </a:p>
          <a:p>
            <a:pPr marL="171450" indent="-171450">
              <a:buFont typeface="Arial" panose="020B0604020202020204" pitchFamily="34" charset="0"/>
              <a:buChar char="•"/>
            </a:pPr>
            <a:r>
              <a:rPr lang="en-GB" sz="1600" b="1" dirty="0"/>
              <a:t>Some students do very well on S215 (but not S112); others very well on S112 (but not S215)</a:t>
            </a:r>
          </a:p>
        </p:txBody>
      </p:sp>
      <p:sp>
        <p:nvSpPr>
          <p:cNvPr id="5" name="Title 4">
            <a:extLst>
              <a:ext uri="{FF2B5EF4-FFF2-40B4-BE49-F238E27FC236}">
                <a16:creationId xmlns:a16="http://schemas.microsoft.com/office/drawing/2014/main" id="{BBDCEDA8-C69F-4A33-975F-CEAC65772292}"/>
              </a:ext>
            </a:extLst>
          </p:cNvPr>
          <p:cNvSpPr>
            <a:spLocks noGrp="1"/>
          </p:cNvSpPr>
          <p:nvPr>
            <p:ph type="ctrTitle"/>
          </p:nvPr>
        </p:nvSpPr>
        <p:spPr>
          <a:xfrm>
            <a:off x="388802" y="228690"/>
            <a:ext cx="6609378" cy="342392"/>
          </a:xfrm>
        </p:spPr>
        <p:txBody>
          <a:bodyPr/>
          <a:lstStyle/>
          <a:p>
            <a:r>
              <a:rPr lang="en-GB" sz="1400" dirty="0"/>
              <a:t>Stage 2 Module performance versus 17J S112 performance</a:t>
            </a:r>
          </a:p>
        </p:txBody>
      </p:sp>
      <p:pic>
        <p:nvPicPr>
          <p:cNvPr id="11" name="Picture 10">
            <a:extLst>
              <a:ext uri="{FF2B5EF4-FFF2-40B4-BE49-F238E27FC236}">
                <a16:creationId xmlns:a16="http://schemas.microsoft.com/office/drawing/2014/main" id="{511C404C-F582-42F8-A8E0-EC37501E3D2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835428" y="913474"/>
            <a:ext cx="3058038" cy="1891113"/>
          </a:xfrm>
          <a:prstGeom prst="rect">
            <a:avLst/>
          </a:prstGeom>
          <a:noFill/>
        </p:spPr>
      </p:pic>
      <p:pic>
        <p:nvPicPr>
          <p:cNvPr id="13" name="Picture 12">
            <a:extLst>
              <a:ext uri="{FF2B5EF4-FFF2-40B4-BE49-F238E27FC236}">
                <a16:creationId xmlns:a16="http://schemas.microsoft.com/office/drawing/2014/main" id="{6FC726B1-21BD-4F29-B9E4-AD91F7C8561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645998" y="913474"/>
            <a:ext cx="3058037" cy="1891107"/>
          </a:xfrm>
          <a:prstGeom prst="rect">
            <a:avLst/>
          </a:prstGeom>
          <a:noFill/>
        </p:spPr>
      </p:pic>
      <p:pic>
        <p:nvPicPr>
          <p:cNvPr id="14" name="Picture 13">
            <a:extLst>
              <a:ext uri="{FF2B5EF4-FFF2-40B4-BE49-F238E27FC236}">
                <a16:creationId xmlns:a16="http://schemas.microsoft.com/office/drawing/2014/main" id="{9510D3F6-171E-4260-B0AB-2C8BCF6CCE0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02710" y="2855091"/>
            <a:ext cx="3458209" cy="2138576"/>
          </a:xfrm>
          <a:prstGeom prst="rect">
            <a:avLst/>
          </a:prstGeom>
          <a:noFill/>
        </p:spPr>
      </p:pic>
      <p:sp>
        <p:nvSpPr>
          <p:cNvPr id="3" name="TextBox 2">
            <a:extLst>
              <a:ext uri="{FF2B5EF4-FFF2-40B4-BE49-F238E27FC236}">
                <a16:creationId xmlns:a16="http://schemas.microsoft.com/office/drawing/2014/main" id="{74C7C567-FA6C-4975-97F0-AB9BD416C050}"/>
              </a:ext>
            </a:extLst>
          </p:cNvPr>
          <p:cNvSpPr txBox="1"/>
          <p:nvPr/>
        </p:nvSpPr>
        <p:spPr>
          <a:xfrm>
            <a:off x="4186212" y="3033542"/>
            <a:ext cx="990091" cy="230832"/>
          </a:xfrm>
          <a:prstGeom prst="rect">
            <a:avLst/>
          </a:prstGeom>
          <a:noFill/>
        </p:spPr>
        <p:txBody>
          <a:bodyPr wrap="square" rtlCol="0">
            <a:spAutoFit/>
          </a:bodyPr>
          <a:lstStyle/>
          <a:p>
            <a:r>
              <a:rPr lang="en-GB" sz="900" b="1" dirty="0"/>
              <a:t>S215</a:t>
            </a:r>
          </a:p>
        </p:txBody>
      </p:sp>
      <p:sp>
        <p:nvSpPr>
          <p:cNvPr id="15" name="TextBox 14">
            <a:extLst>
              <a:ext uri="{FF2B5EF4-FFF2-40B4-BE49-F238E27FC236}">
                <a16:creationId xmlns:a16="http://schemas.microsoft.com/office/drawing/2014/main" id="{4423AF61-E450-487A-897B-5E2CD0E94A75}"/>
              </a:ext>
            </a:extLst>
          </p:cNvPr>
          <p:cNvSpPr txBox="1"/>
          <p:nvPr/>
        </p:nvSpPr>
        <p:spPr>
          <a:xfrm>
            <a:off x="5865005" y="935249"/>
            <a:ext cx="892548" cy="230832"/>
          </a:xfrm>
          <a:prstGeom prst="rect">
            <a:avLst/>
          </a:prstGeom>
          <a:noFill/>
        </p:spPr>
        <p:txBody>
          <a:bodyPr wrap="square" rtlCol="0">
            <a:spAutoFit/>
          </a:bodyPr>
          <a:lstStyle/>
          <a:p>
            <a:r>
              <a:rPr lang="en-GB" sz="900" b="1" dirty="0"/>
              <a:t>S294</a:t>
            </a:r>
          </a:p>
        </p:txBody>
      </p:sp>
      <p:sp>
        <p:nvSpPr>
          <p:cNvPr id="17" name="TextBox 16">
            <a:extLst>
              <a:ext uri="{FF2B5EF4-FFF2-40B4-BE49-F238E27FC236}">
                <a16:creationId xmlns:a16="http://schemas.microsoft.com/office/drawing/2014/main" id="{A2A805AB-F83B-4700-ADCC-02668C8ED295}"/>
              </a:ext>
            </a:extLst>
          </p:cNvPr>
          <p:cNvSpPr txBox="1"/>
          <p:nvPr/>
        </p:nvSpPr>
        <p:spPr>
          <a:xfrm>
            <a:off x="2851635" y="1143176"/>
            <a:ext cx="875521" cy="230832"/>
          </a:xfrm>
          <a:prstGeom prst="rect">
            <a:avLst/>
          </a:prstGeom>
          <a:noFill/>
        </p:spPr>
        <p:txBody>
          <a:bodyPr wrap="square" rtlCol="0">
            <a:spAutoFit/>
          </a:bodyPr>
          <a:lstStyle/>
          <a:p>
            <a:r>
              <a:rPr lang="en-GB" sz="900" b="1" dirty="0"/>
              <a:t>SK299</a:t>
            </a:r>
          </a:p>
        </p:txBody>
      </p:sp>
      <p:sp>
        <p:nvSpPr>
          <p:cNvPr id="20" name="TextBox 19">
            <a:extLst>
              <a:ext uri="{FF2B5EF4-FFF2-40B4-BE49-F238E27FC236}">
                <a16:creationId xmlns:a16="http://schemas.microsoft.com/office/drawing/2014/main" id="{A274145D-589B-44A6-95CD-141E2599B112}"/>
              </a:ext>
            </a:extLst>
          </p:cNvPr>
          <p:cNvSpPr txBox="1"/>
          <p:nvPr/>
        </p:nvSpPr>
        <p:spPr>
          <a:xfrm>
            <a:off x="2891469" y="1929428"/>
            <a:ext cx="734381" cy="230832"/>
          </a:xfrm>
          <a:prstGeom prst="rect">
            <a:avLst/>
          </a:prstGeom>
          <a:noFill/>
        </p:spPr>
        <p:txBody>
          <a:bodyPr wrap="square" rtlCol="0">
            <a:spAutoFit/>
          </a:bodyPr>
          <a:lstStyle/>
          <a:p>
            <a:r>
              <a:rPr lang="en-GB" sz="900" b="1" dirty="0"/>
              <a:t>r</a:t>
            </a:r>
            <a:r>
              <a:rPr lang="en-GB" sz="900" b="1" baseline="30000" dirty="0"/>
              <a:t>2</a:t>
            </a:r>
            <a:r>
              <a:rPr lang="en-GB" sz="900" b="1" dirty="0"/>
              <a:t> = 0.5</a:t>
            </a:r>
          </a:p>
        </p:txBody>
      </p:sp>
      <p:sp>
        <p:nvSpPr>
          <p:cNvPr id="21" name="TextBox 20">
            <a:extLst>
              <a:ext uri="{FF2B5EF4-FFF2-40B4-BE49-F238E27FC236}">
                <a16:creationId xmlns:a16="http://schemas.microsoft.com/office/drawing/2014/main" id="{4D061F48-3169-48ED-8695-5326511B4BEB}"/>
              </a:ext>
            </a:extLst>
          </p:cNvPr>
          <p:cNvSpPr txBox="1"/>
          <p:nvPr/>
        </p:nvSpPr>
        <p:spPr>
          <a:xfrm>
            <a:off x="6119278" y="2096731"/>
            <a:ext cx="734381" cy="230832"/>
          </a:xfrm>
          <a:prstGeom prst="rect">
            <a:avLst/>
          </a:prstGeom>
          <a:noFill/>
        </p:spPr>
        <p:txBody>
          <a:bodyPr wrap="square" rtlCol="0">
            <a:spAutoFit/>
          </a:bodyPr>
          <a:lstStyle/>
          <a:p>
            <a:r>
              <a:rPr lang="en-GB" sz="900" b="1" dirty="0"/>
              <a:t>r</a:t>
            </a:r>
            <a:r>
              <a:rPr lang="en-GB" sz="900" b="1" baseline="30000" dirty="0"/>
              <a:t>2</a:t>
            </a:r>
            <a:r>
              <a:rPr lang="en-GB" sz="900" b="1" dirty="0"/>
              <a:t> = 0.4</a:t>
            </a:r>
          </a:p>
        </p:txBody>
      </p:sp>
      <p:sp>
        <p:nvSpPr>
          <p:cNvPr id="22" name="TextBox 21">
            <a:extLst>
              <a:ext uri="{FF2B5EF4-FFF2-40B4-BE49-F238E27FC236}">
                <a16:creationId xmlns:a16="http://schemas.microsoft.com/office/drawing/2014/main" id="{39F9ADFE-9FC7-406A-B8C2-3CB16B9CDA2D}"/>
              </a:ext>
            </a:extLst>
          </p:cNvPr>
          <p:cNvSpPr txBox="1"/>
          <p:nvPr/>
        </p:nvSpPr>
        <p:spPr>
          <a:xfrm>
            <a:off x="4175016" y="4280536"/>
            <a:ext cx="734381" cy="230832"/>
          </a:xfrm>
          <a:prstGeom prst="rect">
            <a:avLst/>
          </a:prstGeom>
          <a:noFill/>
        </p:spPr>
        <p:txBody>
          <a:bodyPr wrap="square" rtlCol="0">
            <a:spAutoFit/>
          </a:bodyPr>
          <a:lstStyle/>
          <a:p>
            <a:r>
              <a:rPr lang="en-GB" sz="900" b="1" dirty="0"/>
              <a:t>r</a:t>
            </a:r>
            <a:r>
              <a:rPr lang="en-GB" sz="900" b="1" baseline="30000" dirty="0"/>
              <a:t>2</a:t>
            </a:r>
            <a:r>
              <a:rPr lang="en-GB" sz="900" b="1" dirty="0"/>
              <a:t> = 0.2</a:t>
            </a:r>
          </a:p>
        </p:txBody>
      </p:sp>
    </p:spTree>
    <p:extLst>
      <p:ext uri="{BB962C8B-B14F-4D97-AF65-F5344CB8AC3E}">
        <p14:creationId xmlns:p14="http://schemas.microsoft.com/office/powerpoint/2010/main" val="4110976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C61FE49-8142-490B-8FC0-05E66483BD36}"/>
              </a:ext>
            </a:extLst>
          </p:cNvPr>
          <p:cNvSpPr>
            <a:spLocks noGrp="1"/>
          </p:cNvSpPr>
          <p:nvPr>
            <p:ph type="body" sz="quarter" idx="13"/>
          </p:nvPr>
        </p:nvSpPr>
        <p:spPr/>
        <p:txBody>
          <a:bodyPr/>
          <a:lstStyle/>
          <a:p>
            <a:r>
              <a:rPr lang="en-GB" dirty="0"/>
              <a:t>S112 students </a:t>
            </a:r>
            <a:r>
              <a:rPr lang="en-GB" i="1" dirty="0"/>
              <a:t>versus</a:t>
            </a:r>
            <a:r>
              <a:rPr lang="en-GB" dirty="0"/>
              <a:t> ‘the rest’</a:t>
            </a:r>
          </a:p>
        </p:txBody>
      </p:sp>
      <p:sp>
        <p:nvSpPr>
          <p:cNvPr id="5" name="Title 4">
            <a:extLst>
              <a:ext uri="{FF2B5EF4-FFF2-40B4-BE49-F238E27FC236}">
                <a16:creationId xmlns:a16="http://schemas.microsoft.com/office/drawing/2014/main" id="{52CEEB75-30B6-4F4F-8A86-0F4D5982097C}"/>
              </a:ext>
            </a:extLst>
          </p:cNvPr>
          <p:cNvSpPr>
            <a:spLocks noGrp="1"/>
          </p:cNvSpPr>
          <p:nvPr>
            <p:ph type="ctrTitle"/>
          </p:nvPr>
        </p:nvSpPr>
        <p:spPr>
          <a:xfrm>
            <a:off x="388214" y="308225"/>
            <a:ext cx="7418105" cy="262857"/>
          </a:xfrm>
        </p:spPr>
        <p:txBody>
          <a:bodyPr/>
          <a:lstStyle/>
          <a:p>
            <a:r>
              <a:rPr lang="en-GB" sz="1400" dirty="0"/>
              <a:t>17J Student performance on 18J Stage 2 modules</a:t>
            </a:r>
          </a:p>
        </p:txBody>
      </p:sp>
      <p:sp>
        <p:nvSpPr>
          <p:cNvPr id="9" name="TextBox 8">
            <a:extLst>
              <a:ext uri="{FF2B5EF4-FFF2-40B4-BE49-F238E27FC236}">
                <a16:creationId xmlns:a16="http://schemas.microsoft.com/office/drawing/2014/main" id="{BD619357-6BD7-423D-9F4F-3DCF8B7239F8}"/>
              </a:ext>
            </a:extLst>
          </p:cNvPr>
          <p:cNvSpPr txBox="1"/>
          <p:nvPr/>
        </p:nvSpPr>
        <p:spPr>
          <a:xfrm>
            <a:off x="217170" y="4393251"/>
            <a:ext cx="8755380" cy="651460"/>
          </a:xfrm>
          <a:prstGeom prst="rect">
            <a:avLst/>
          </a:prstGeom>
          <a:noFill/>
        </p:spPr>
        <p:txBody>
          <a:bodyPr wrap="square" rtlCol="0">
            <a:spAutoFit/>
          </a:bodyPr>
          <a:lstStyle/>
          <a:p>
            <a:pPr lvl="1">
              <a:spcBef>
                <a:spcPts val="450"/>
              </a:spcBef>
              <a:spcAft>
                <a:spcPts val="450"/>
              </a:spcAft>
            </a:pPr>
            <a:r>
              <a:rPr lang="en-GB" sz="1400" b="1" dirty="0"/>
              <a:t>S112 students who then study S209 do slightly </a:t>
            </a:r>
            <a:r>
              <a:rPr lang="en-GB" sz="1400" b="1" dirty="0">
                <a:solidFill>
                  <a:srgbClr val="00B050"/>
                </a:solidFill>
              </a:rPr>
              <a:t>better</a:t>
            </a:r>
            <a:r>
              <a:rPr lang="en-GB" sz="1400" b="1" dirty="0"/>
              <a:t> than those who have not studied S112</a:t>
            </a:r>
          </a:p>
          <a:p>
            <a:pPr lvl="1">
              <a:spcBef>
                <a:spcPts val="450"/>
              </a:spcBef>
              <a:spcAft>
                <a:spcPts val="450"/>
              </a:spcAft>
            </a:pPr>
            <a:r>
              <a:rPr lang="en-GB" sz="1400" b="1" dirty="0"/>
              <a:t>S112 students who then study S215 do slightly </a:t>
            </a:r>
            <a:r>
              <a:rPr lang="en-GB" sz="1400" b="1" dirty="0">
                <a:solidFill>
                  <a:srgbClr val="FF0000"/>
                </a:solidFill>
              </a:rPr>
              <a:t>worse</a:t>
            </a:r>
            <a:r>
              <a:rPr lang="en-GB" sz="1400" b="1" dirty="0"/>
              <a:t> than those who have not studied S112</a:t>
            </a:r>
          </a:p>
        </p:txBody>
      </p:sp>
      <p:graphicFrame>
        <p:nvGraphicFramePr>
          <p:cNvPr id="6" name="Chart 5">
            <a:extLst>
              <a:ext uri="{FF2B5EF4-FFF2-40B4-BE49-F238E27FC236}">
                <a16:creationId xmlns:a16="http://schemas.microsoft.com/office/drawing/2014/main" id="{81B84942-1DED-4460-9DDE-895C19FDDD89}"/>
              </a:ext>
            </a:extLst>
          </p:cNvPr>
          <p:cNvGraphicFramePr>
            <a:graphicFrameLocks/>
          </p:cNvGraphicFramePr>
          <p:nvPr>
            <p:extLst>
              <p:ext uri="{D42A27DB-BD31-4B8C-83A1-F6EECF244321}">
                <p14:modId xmlns:p14="http://schemas.microsoft.com/office/powerpoint/2010/main" val="1622311194"/>
              </p:ext>
            </p:extLst>
          </p:nvPr>
        </p:nvGraphicFramePr>
        <p:xfrm>
          <a:off x="1626870" y="754380"/>
          <a:ext cx="5890260" cy="3634740"/>
        </p:xfrm>
        <a:graphic>
          <a:graphicData uri="http://schemas.openxmlformats.org/drawingml/2006/chart">
            <c:chart xmlns:c="http://schemas.openxmlformats.org/drawingml/2006/chart" xmlns:r="http://schemas.openxmlformats.org/officeDocument/2006/relationships" r:id="rId2"/>
          </a:graphicData>
        </a:graphic>
      </p:graphicFrame>
      <p:sp>
        <p:nvSpPr>
          <p:cNvPr id="2" name="Arrow: Up 1">
            <a:extLst>
              <a:ext uri="{FF2B5EF4-FFF2-40B4-BE49-F238E27FC236}">
                <a16:creationId xmlns:a16="http://schemas.microsoft.com/office/drawing/2014/main" id="{ED7B9468-B2AC-4710-9988-B060374D155B}"/>
              </a:ext>
            </a:extLst>
          </p:cNvPr>
          <p:cNvSpPr/>
          <p:nvPr/>
        </p:nvSpPr>
        <p:spPr>
          <a:xfrm>
            <a:off x="7140535" y="2188393"/>
            <a:ext cx="174661" cy="85275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rrow: Up 7">
            <a:extLst>
              <a:ext uri="{FF2B5EF4-FFF2-40B4-BE49-F238E27FC236}">
                <a16:creationId xmlns:a16="http://schemas.microsoft.com/office/drawing/2014/main" id="{D79A7BA4-3E4E-47B8-9A11-E00020F5CE61}"/>
              </a:ext>
            </a:extLst>
          </p:cNvPr>
          <p:cNvSpPr/>
          <p:nvPr/>
        </p:nvSpPr>
        <p:spPr>
          <a:xfrm rot="10800000">
            <a:off x="7138825" y="3193548"/>
            <a:ext cx="174661" cy="85275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C1ABB66F-5235-41A7-AF71-3DF45DF1ED42}"/>
              </a:ext>
            </a:extLst>
          </p:cNvPr>
          <p:cNvSpPr txBox="1"/>
          <p:nvPr/>
        </p:nvSpPr>
        <p:spPr>
          <a:xfrm>
            <a:off x="7304925" y="2147297"/>
            <a:ext cx="1470659" cy="646331"/>
          </a:xfrm>
          <a:prstGeom prst="rect">
            <a:avLst/>
          </a:prstGeom>
          <a:noFill/>
        </p:spPr>
        <p:txBody>
          <a:bodyPr wrap="square" rtlCol="0">
            <a:spAutoFit/>
          </a:bodyPr>
          <a:lstStyle/>
          <a:p>
            <a:r>
              <a:rPr lang="en-GB" sz="1200" b="1" dirty="0">
                <a:solidFill>
                  <a:srgbClr val="00B050"/>
                </a:solidFill>
              </a:rPr>
              <a:t>Students who have completed S112 do better</a:t>
            </a:r>
          </a:p>
        </p:txBody>
      </p:sp>
      <p:sp>
        <p:nvSpPr>
          <p:cNvPr id="12" name="TextBox 11">
            <a:extLst>
              <a:ext uri="{FF2B5EF4-FFF2-40B4-BE49-F238E27FC236}">
                <a16:creationId xmlns:a16="http://schemas.microsoft.com/office/drawing/2014/main" id="{F883760D-DBCF-46F8-B13C-357468179719}"/>
              </a:ext>
            </a:extLst>
          </p:cNvPr>
          <p:cNvSpPr txBox="1"/>
          <p:nvPr/>
        </p:nvSpPr>
        <p:spPr>
          <a:xfrm>
            <a:off x="7272392" y="3450398"/>
            <a:ext cx="1470659" cy="646331"/>
          </a:xfrm>
          <a:prstGeom prst="rect">
            <a:avLst/>
          </a:prstGeom>
          <a:noFill/>
        </p:spPr>
        <p:txBody>
          <a:bodyPr wrap="square" rtlCol="0">
            <a:spAutoFit/>
          </a:bodyPr>
          <a:lstStyle/>
          <a:p>
            <a:r>
              <a:rPr lang="en-GB" sz="1200" b="1" dirty="0">
                <a:solidFill>
                  <a:srgbClr val="FF0000"/>
                </a:solidFill>
              </a:rPr>
              <a:t>Students who have completed S112 do worse</a:t>
            </a:r>
          </a:p>
        </p:txBody>
      </p:sp>
      <p:sp>
        <p:nvSpPr>
          <p:cNvPr id="13" name="TextBox 12">
            <a:extLst>
              <a:ext uri="{FF2B5EF4-FFF2-40B4-BE49-F238E27FC236}">
                <a16:creationId xmlns:a16="http://schemas.microsoft.com/office/drawing/2014/main" id="{1B395E2C-EC0E-4B6E-BBD1-1B85D4617C9A}"/>
              </a:ext>
            </a:extLst>
          </p:cNvPr>
          <p:cNvSpPr txBox="1"/>
          <p:nvPr/>
        </p:nvSpPr>
        <p:spPr>
          <a:xfrm>
            <a:off x="2366689" y="2571750"/>
            <a:ext cx="510076" cy="276999"/>
          </a:xfrm>
          <a:prstGeom prst="rect">
            <a:avLst/>
          </a:prstGeom>
          <a:noFill/>
        </p:spPr>
        <p:txBody>
          <a:bodyPr wrap="none" rtlCol="0">
            <a:spAutoFit/>
          </a:bodyPr>
          <a:lstStyle/>
          <a:p>
            <a:r>
              <a:rPr lang="en-GB" sz="1200" b="1" dirty="0">
                <a:solidFill>
                  <a:srgbClr val="FF0000"/>
                </a:solidFill>
              </a:rPr>
              <a:t>OES</a:t>
            </a:r>
          </a:p>
        </p:txBody>
      </p:sp>
    </p:spTree>
    <p:extLst>
      <p:ext uri="{BB962C8B-B14F-4D97-AF65-F5344CB8AC3E}">
        <p14:creationId xmlns:p14="http://schemas.microsoft.com/office/powerpoint/2010/main" val="411349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4321" y="2160000"/>
            <a:ext cx="8614700" cy="498599"/>
          </a:xfrm>
        </p:spPr>
        <p:txBody>
          <a:bodyPr/>
          <a:lstStyle/>
          <a:p>
            <a:r>
              <a:rPr lang="en-US" dirty="0"/>
              <a:t>S112 and the exam feedback pilot</a:t>
            </a:r>
          </a:p>
        </p:txBody>
      </p:sp>
      <p:sp>
        <p:nvSpPr>
          <p:cNvPr id="5" name="Subtitle 4"/>
          <p:cNvSpPr>
            <a:spLocks noGrp="1"/>
          </p:cNvSpPr>
          <p:nvPr>
            <p:ph type="subTitle" idx="1"/>
          </p:nvPr>
        </p:nvSpPr>
        <p:spPr>
          <a:xfrm>
            <a:off x="274320" y="3166992"/>
            <a:ext cx="8614701" cy="842282"/>
          </a:xfrm>
        </p:spPr>
        <p:txBody>
          <a:bodyPr/>
          <a:lstStyle/>
          <a:p>
            <a:r>
              <a:rPr lang="en-US" dirty="0"/>
              <a:t>Nick Adams, Dan Berwick and Jim </a:t>
            </a:r>
            <a:r>
              <a:rPr lang="en-US" dirty="0" err="1"/>
              <a:t>Iley</a:t>
            </a:r>
            <a:endParaRPr lang="en-US" dirty="0"/>
          </a:p>
          <a:p>
            <a:r>
              <a:rPr lang="en-US" sz="1400" dirty="0"/>
              <a:t>With grateful acknowledgement to the original Exam Feedback Pilot Team</a:t>
            </a:r>
          </a:p>
          <a:p>
            <a:r>
              <a:rPr lang="en-US" sz="1400" dirty="0"/>
              <a:t>(Sarah Clayton, Georgina </a:t>
            </a:r>
            <a:r>
              <a:rPr lang="en-US" sz="1400" dirty="0" err="1"/>
              <a:t>Middlemiss</a:t>
            </a:r>
            <a:r>
              <a:rPr lang="en-US" sz="1400" dirty="0"/>
              <a:t>, Judith Pickering)</a:t>
            </a:r>
          </a:p>
        </p:txBody>
      </p:sp>
      <p:sp>
        <p:nvSpPr>
          <p:cNvPr id="2" name="TextBox 1">
            <a:extLst>
              <a:ext uri="{FF2B5EF4-FFF2-40B4-BE49-F238E27FC236}">
                <a16:creationId xmlns:a16="http://schemas.microsoft.com/office/drawing/2014/main" id="{85A2831A-6611-46D6-BF7E-B5564D8EF23C}"/>
              </a:ext>
            </a:extLst>
          </p:cNvPr>
          <p:cNvSpPr txBox="1"/>
          <p:nvPr/>
        </p:nvSpPr>
        <p:spPr>
          <a:xfrm>
            <a:off x="1946367" y="640080"/>
            <a:ext cx="2227216" cy="1247503"/>
          </a:xfrm>
          <a:prstGeom prst="rect">
            <a:avLst/>
          </a:prstGeom>
          <a:noFill/>
        </p:spPr>
        <p:txBody>
          <a:bodyPr wrap="square" rtlCol="0">
            <a:noAutofit/>
          </a:bodyPr>
          <a:lstStyle/>
          <a:p>
            <a:endParaRPr lang="en-GB" sz="1200" dirty="0"/>
          </a:p>
        </p:txBody>
      </p:sp>
    </p:spTree>
    <p:extLst>
      <p:ext uri="{BB962C8B-B14F-4D97-AF65-F5344CB8AC3E}">
        <p14:creationId xmlns:p14="http://schemas.microsoft.com/office/powerpoint/2010/main" val="1461762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06A3-67C1-4EED-A640-B57355D36B4B}"/>
              </a:ext>
            </a:extLst>
          </p:cNvPr>
          <p:cNvSpPr>
            <a:spLocks noGrp="1"/>
          </p:cNvSpPr>
          <p:nvPr>
            <p:ph type="ctrTitle"/>
          </p:nvPr>
        </p:nvSpPr>
        <p:spPr/>
        <p:txBody>
          <a:bodyPr/>
          <a:lstStyle/>
          <a:p>
            <a:r>
              <a:rPr lang="en-GB" dirty="0"/>
              <a:t>APPROACH</a:t>
            </a:r>
          </a:p>
        </p:txBody>
      </p:sp>
      <p:sp>
        <p:nvSpPr>
          <p:cNvPr id="3" name="Content Placeholder 2">
            <a:extLst>
              <a:ext uri="{FF2B5EF4-FFF2-40B4-BE49-F238E27FC236}">
                <a16:creationId xmlns:a16="http://schemas.microsoft.com/office/drawing/2014/main" id="{651081E5-CED2-4631-835F-87CC359D0B8D}"/>
              </a:ext>
            </a:extLst>
          </p:cNvPr>
          <p:cNvSpPr>
            <a:spLocks noGrp="1"/>
          </p:cNvSpPr>
          <p:nvPr>
            <p:ph idx="1"/>
          </p:nvPr>
        </p:nvSpPr>
        <p:spPr/>
        <p:txBody>
          <a:bodyPr/>
          <a:lstStyle/>
          <a:p>
            <a:pPr marL="171450" indent="-171450">
              <a:buFont typeface="Arial" panose="020B0604020202020204" pitchFamily="34" charset="0"/>
              <a:buChar char="•"/>
            </a:pPr>
            <a:r>
              <a:rPr lang="en-GB" sz="2000" dirty="0"/>
              <a:t>Approach to feedback left open to participating module teams</a:t>
            </a:r>
          </a:p>
          <a:p>
            <a:pPr marL="171450" indent="-171450">
              <a:buFont typeface="Arial" panose="020B0604020202020204" pitchFamily="34" charset="0"/>
              <a:buChar char="•"/>
            </a:pPr>
            <a:r>
              <a:rPr lang="en-GB" sz="2000" dirty="0"/>
              <a:t>S112 approach: fully automated using an Excel ‘form’ template</a:t>
            </a:r>
          </a:p>
          <a:p>
            <a:pPr marL="628639" lvl="1" indent="-171450">
              <a:buFont typeface="Arial" panose="020B0604020202020204" pitchFamily="34" charset="0"/>
              <a:buChar char="•"/>
            </a:pPr>
            <a:r>
              <a:rPr lang="en-GB" sz="2000" dirty="0"/>
              <a:t>algorithmic, programmable</a:t>
            </a:r>
          </a:p>
          <a:p>
            <a:pPr marL="628639" lvl="1" indent="-171450">
              <a:buFont typeface="Arial" panose="020B0604020202020204" pitchFamily="34" charset="0"/>
              <a:buChar char="•"/>
            </a:pPr>
            <a:r>
              <a:rPr lang="en-GB" sz="2000" dirty="0"/>
              <a:t>consistency across markers/feedback providers</a:t>
            </a:r>
          </a:p>
          <a:p>
            <a:pPr marL="628639" lvl="1" indent="-171450">
              <a:buFont typeface="Arial" panose="020B0604020202020204" pitchFamily="34" charset="0"/>
              <a:buChar char="•"/>
            </a:pPr>
            <a:r>
              <a:rPr lang="en-GB" sz="2000" dirty="0"/>
              <a:t>customised feedback based on input</a:t>
            </a:r>
          </a:p>
          <a:p>
            <a:pPr marL="628639" lvl="1" indent="-171450">
              <a:buFont typeface="Arial" panose="020B0604020202020204" pitchFamily="34" charset="0"/>
              <a:buChar char="•"/>
            </a:pPr>
            <a:r>
              <a:rPr lang="en-GB" sz="2000" dirty="0"/>
              <a:t>challenging setup but easy to operate at scale (c. 700 scripts)</a:t>
            </a:r>
          </a:p>
          <a:p>
            <a:pPr marL="628639" lvl="1" indent="-171450">
              <a:buFont typeface="Arial" panose="020B0604020202020204" pitchFamily="34" charset="0"/>
              <a:buChar char="•"/>
            </a:pPr>
            <a:r>
              <a:rPr lang="en-GB" sz="2000" dirty="0"/>
              <a:t>quick to produce custom feedback to be copied and pasted</a:t>
            </a:r>
          </a:p>
          <a:p>
            <a:pPr marL="171450" indent="-171450">
              <a:buFont typeface="Arial" panose="020B0604020202020204" pitchFamily="34" charset="0"/>
              <a:buChar char="•"/>
            </a:pPr>
            <a:r>
              <a:rPr lang="en-GB" sz="2000" dirty="0"/>
              <a:t>Tried this approach with TMAs to mixed reception (largely negative)</a:t>
            </a:r>
          </a:p>
          <a:p>
            <a:pPr marL="171450" indent="-171450">
              <a:buFont typeface="Arial" panose="020B0604020202020204" pitchFamily="34" charset="0"/>
              <a:buChar char="•"/>
            </a:pPr>
            <a:r>
              <a:rPr lang="en-GB" sz="2000" dirty="0"/>
              <a:t>Academic feedback ‘scripted’ by Dr Daniel Berwick</a:t>
            </a:r>
          </a:p>
          <a:p>
            <a:pPr marL="171450" indent="-171450">
              <a:buFont typeface="Arial" panose="020B0604020202020204" pitchFamily="34" charset="0"/>
              <a:buChar char="•"/>
            </a:pPr>
            <a:r>
              <a:rPr lang="en-GB" sz="2000" dirty="0"/>
              <a:t>Translated/programmed by Nick Adams</a:t>
            </a:r>
          </a:p>
        </p:txBody>
      </p:sp>
      <p:sp>
        <p:nvSpPr>
          <p:cNvPr id="4" name="Slide Number Placeholder 3">
            <a:extLst>
              <a:ext uri="{FF2B5EF4-FFF2-40B4-BE49-F238E27FC236}">
                <a16:creationId xmlns:a16="http://schemas.microsoft.com/office/drawing/2014/main" id="{217B2173-B6AC-4BF3-8F47-0A764662E68A}"/>
              </a:ext>
            </a:extLst>
          </p:cNvPr>
          <p:cNvSpPr>
            <a:spLocks noGrp="1"/>
          </p:cNvSpPr>
          <p:nvPr>
            <p:ph type="sldNum" sz="quarter" idx="4"/>
          </p:nvPr>
        </p:nvSpPr>
        <p:spPr/>
        <p:txBody>
          <a:bodyPr/>
          <a:lstStyle/>
          <a:p>
            <a:fld id="{0406593E-52CF-5B45-8CFF-7309163A4729}" type="slidenum">
              <a:rPr lang="en-US" smtClean="0"/>
              <a:pPr/>
              <a:t>13</a:t>
            </a:fld>
            <a:endParaRPr lang="en-US"/>
          </a:p>
        </p:txBody>
      </p:sp>
      <p:sp>
        <p:nvSpPr>
          <p:cNvPr id="5" name="Text Placeholder 4">
            <a:extLst>
              <a:ext uri="{FF2B5EF4-FFF2-40B4-BE49-F238E27FC236}">
                <a16:creationId xmlns:a16="http://schemas.microsoft.com/office/drawing/2014/main" id="{64EA2510-784A-4EE1-BE60-FB23894AD25D}"/>
              </a:ext>
            </a:extLst>
          </p:cNvPr>
          <p:cNvSpPr>
            <a:spLocks noGrp="1"/>
          </p:cNvSpPr>
          <p:nvPr>
            <p:ph type="body" sz="quarter" idx="10"/>
          </p:nvPr>
        </p:nvSpPr>
        <p:spPr/>
        <p:txBody>
          <a:bodyPr/>
          <a:lstStyle/>
          <a:p>
            <a:r>
              <a:rPr lang="en-GB" dirty="0"/>
              <a:t>Ran in 17J</a:t>
            </a:r>
          </a:p>
        </p:txBody>
      </p:sp>
    </p:spTree>
    <p:extLst>
      <p:ext uri="{BB962C8B-B14F-4D97-AF65-F5344CB8AC3E}">
        <p14:creationId xmlns:p14="http://schemas.microsoft.com/office/powerpoint/2010/main" val="2600418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a:xfrm>
            <a:off x="388801" y="399926"/>
            <a:ext cx="959940" cy="212075"/>
          </a:xfrm>
        </p:spPr>
        <p:txBody>
          <a:bodyPr/>
          <a:lstStyle/>
          <a:p>
            <a:r>
              <a:rPr lang="en-US" dirty="0"/>
              <a:t>FINDINGS</a:t>
            </a:r>
          </a:p>
        </p:txBody>
      </p:sp>
      <p:sp>
        <p:nvSpPr>
          <p:cNvPr id="23" name="Content Placeholder 22"/>
          <p:cNvSpPr>
            <a:spLocks noGrp="1"/>
          </p:cNvSpPr>
          <p:nvPr>
            <p:ph idx="1"/>
          </p:nvPr>
        </p:nvSpPr>
        <p:spPr>
          <a:xfrm>
            <a:off x="388800" y="938676"/>
            <a:ext cx="8395199" cy="3625704"/>
          </a:xfrm>
        </p:spPr>
        <p:txBody>
          <a:bodyPr/>
          <a:lstStyle/>
          <a:p>
            <a:pPr marL="171450" indent="-171450">
              <a:buFont typeface="Arial" panose="020B0604020202020204" pitchFamily="34" charset="0"/>
              <a:buChar char="•"/>
            </a:pPr>
            <a:r>
              <a:rPr lang="en-GB" sz="1600" dirty="0"/>
              <a:t>Most common open comment from students (S112 or otherwise) - </a:t>
            </a:r>
            <a:r>
              <a:rPr lang="en-GB" sz="1600" b="1" dirty="0"/>
              <a:t>exam feedback is most useful alongside the student’s original script</a:t>
            </a:r>
          </a:p>
          <a:p>
            <a:pPr marL="171450" indent="-171450">
              <a:buFont typeface="Arial" panose="020B0604020202020204" pitchFamily="34" charset="0"/>
              <a:buChar char="•"/>
            </a:pPr>
            <a:r>
              <a:rPr lang="en-GB" sz="1600" dirty="0"/>
              <a:t>Automated feedback works well but needs very </a:t>
            </a:r>
            <a:r>
              <a:rPr lang="en-GB" sz="1600" b="1" dirty="0"/>
              <a:t>careful crafting </a:t>
            </a:r>
            <a:r>
              <a:rPr lang="en-GB" sz="1600" dirty="0"/>
              <a:t>if it is to be:</a:t>
            </a:r>
          </a:p>
          <a:p>
            <a:pPr marL="628639" lvl="1" indent="-171450">
              <a:buFont typeface="Arial" panose="020B0604020202020204" pitchFamily="34" charset="0"/>
              <a:buChar char="•"/>
            </a:pPr>
            <a:r>
              <a:rPr lang="en-GB" sz="1600" dirty="0"/>
              <a:t>relevant to the student / look ‘human’;</a:t>
            </a:r>
          </a:p>
          <a:p>
            <a:pPr marL="628639" lvl="1" indent="-171450">
              <a:buFont typeface="Arial" panose="020B0604020202020204" pitchFamily="34" charset="0"/>
              <a:buChar char="•"/>
            </a:pPr>
            <a:r>
              <a:rPr lang="en-GB" sz="1600" dirty="0"/>
              <a:t>programmable; and</a:t>
            </a:r>
          </a:p>
          <a:p>
            <a:pPr marL="628639" lvl="1" indent="-171450">
              <a:buFont typeface="Arial" panose="020B0604020202020204" pitchFamily="34" charset="0"/>
              <a:buChar char="•"/>
            </a:pPr>
            <a:r>
              <a:rPr lang="en-GB" sz="1600" dirty="0"/>
              <a:t>easy for markers to use in a short period of time.</a:t>
            </a:r>
          </a:p>
          <a:p>
            <a:pPr marL="171450" indent="-171450">
              <a:buFont typeface="Arial" panose="020B0604020202020204" pitchFamily="34" charset="0"/>
              <a:buChar char="•"/>
            </a:pPr>
            <a:r>
              <a:rPr lang="en-GB" sz="1600" dirty="0"/>
              <a:t>Feedback should </a:t>
            </a:r>
            <a:r>
              <a:rPr lang="en-GB" sz="1600" b="1" dirty="0"/>
              <a:t>prioritise questions most likely to cause problems </a:t>
            </a:r>
            <a:r>
              <a:rPr lang="en-GB" sz="1600" dirty="0"/>
              <a:t>= learning points</a:t>
            </a:r>
          </a:p>
          <a:p>
            <a:pPr marL="171450" indent="-171450">
              <a:buFont typeface="Arial" panose="020B0604020202020204" pitchFamily="34" charset="0"/>
              <a:buChar char="•"/>
            </a:pPr>
            <a:r>
              <a:rPr lang="en-GB" sz="1600" b="1" dirty="0"/>
              <a:t>Single ‘voice’ </a:t>
            </a:r>
            <a:r>
              <a:rPr lang="en-GB" sz="1600" dirty="0"/>
              <a:t>(combining feedback comments from multiple question authors likely to require further work!)</a:t>
            </a:r>
          </a:p>
          <a:p>
            <a:pPr marL="171450" indent="-171450">
              <a:buFont typeface="Arial" panose="020B0604020202020204" pitchFamily="34" charset="0"/>
              <a:buChar char="•"/>
            </a:pPr>
            <a:r>
              <a:rPr lang="en-GB" sz="1600" dirty="0"/>
              <a:t>5,000 character limit on OSCAR</a:t>
            </a:r>
          </a:p>
          <a:p>
            <a:pPr marL="171450" indent="-171450">
              <a:buFont typeface="Arial" panose="020B0604020202020204" pitchFamily="34" charset="0"/>
              <a:buChar char="•"/>
            </a:pPr>
            <a:r>
              <a:rPr lang="en-GB" sz="1600" dirty="0"/>
              <a:t>Requires a bespoke template for each exam</a:t>
            </a:r>
          </a:p>
          <a:p>
            <a:pPr marL="171450" indent="-171450">
              <a:buFont typeface="Arial" panose="020B0604020202020204" pitchFamily="34" charset="0"/>
              <a:buChar char="•"/>
            </a:pPr>
            <a:endParaRPr lang="en-GB" sz="1600" dirty="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p:txBody>
      </p:sp>
      <p:sp>
        <p:nvSpPr>
          <p:cNvPr id="6" name="Slide Number Placeholder 5"/>
          <p:cNvSpPr>
            <a:spLocks noGrp="1"/>
          </p:cNvSpPr>
          <p:nvPr>
            <p:ph type="sldNum" sz="quarter" idx="4"/>
          </p:nvPr>
        </p:nvSpPr>
        <p:spPr/>
        <p:txBody>
          <a:bodyPr/>
          <a:lstStyle/>
          <a:p>
            <a:fld id="{0406593E-52CF-5B45-8CFF-7309163A4729}" type="slidenum">
              <a:rPr lang="en-US" smtClean="0"/>
              <a:pPr/>
              <a:t>14</a:t>
            </a:fld>
            <a:endParaRPr lang="en-US"/>
          </a:p>
        </p:txBody>
      </p:sp>
    </p:spTree>
    <p:extLst>
      <p:ext uri="{BB962C8B-B14F-4D97-AF65-F5344CB8AC3E}">
        <p14:creationId xmlns:p14="http://schemas.microsoft.com/office/powerpoint/2010/main" val="3658307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AC443-89C7-4730-9526-C9022D3525C3}"/>
              </a:ext>
            </a:extLst>
          </p:cNvPr>
          <p:cNvSpPr>
            <a:spLocks noGrp="1"/>
          </p:cNvSpPr>
          <p:nvPr>
            <p:ph type="ctrTitle"/>
          </p:nvPr>
        </p:nvSpPr>
        <p:spPr>
          <a:xfrm>
            <a:off x="388801" y="399926"/>
            <a:ext cx="3749090" cy="212075"/>
          </a:xfrm>
        </p:spPr>
        <p:txBody>
          <a:bodyPr/>
          <a:lstStyle/>
          <a:p>
            <a:r>
              <a:rPr lang="en-GB" dirty="0"/>
              <a:t>WHAT DID THIS LOOK LIKE IN PRACTICE?</a:t>
            </a:r>
          </a:p>
        </p:txBody>
      </p:sp>
      <p:sp>
        <p:nvSpPr>
          <p:cNvPr id="4" name="Slide Number Placeholder 3">
            <a:extLst>
              <a:ext uri="{FF2B5EF4-FFF2-40B4-BE49-F238E27FC236}">
                <a16:creationId xmlns:a16="http://schemas.microsoft.com/office/drawing/2014/main" id="{02E4D069-92C7-4195-8A62-4B34DA1CF2A3}"/>
              </a:ext>
            </a:extLst>
          </p:cNvPr>
          <p:cNvSpPr>
            <a:spLocks noGrp="1"/>
          </p:cNvSpPr>
          <p:nvPr>
            <p:ph type="sldNum" sz="quarter" idx="4"/>
          </p:nvPr>
        </p:nvSpPr>
        <p:spPr/>
        <p:txBody>
          <a:bodyPr/>
          <a:lstStyle/>
          <a:p>
            <a:fld id="{0406593E-52CF-5B45-8CFF-7309163A4729}" type="slidenum">
              <a:rPr lang="en-US" smtClean="0"/>
              <a:pPr/>
              <a:t>15</a:t>
            </a:fld>
            <a:endParaRPr lang="en-US"/>
          </a:p>
        </p:txBody>
      </p:sp>
      <p:sp>
        <p:nvSpPr>
          <p:cNvPr id="5" name="Text Placeholder 4">
            <a:extLst>
              <a:ext uri="{FF2B5EF4-FFF2-40B4-BE49-F238E27FC236}">
                <a16:creationId xmlns:a16="http://schemas.microsoft.com/office/drawing/2014/main" id="{38856506-E035-45E8-B88E-F62DB1C1231D}"/>
              </a:ext>
            </a:extLst>
          </p:cNvPr>
          <p:cNvSpPr>
            <a:spLocks noGrp="1"/>
          </p:cNvSpPr>
          <p:nvPr>
            <p:ph type="body" sz="quarter" idx="10"/>
          </p:nvPr>
        </p:nvSpPr>
        <p:spPr/>
        <p:txBody>
          <a:bodyPr/>
          <a:lstStyle/>
          <a:p>
            <a:r>
              <a:rPr lang="en-GB" dirty="0"/>
              <a:t>Academic script</a:t>
            </a:r>
          </a:p>
        </p:txBody>
      </p:sp>
      <p:pic>
        <p:nvPicPr>
          <p:cNvPr id="6" name="Picture 5">
            <a:extLst>
              <a:ext uri="{FF2B5EF4-FFF2-40B4-BE49-F238E27FC236}">
                <a16:creationId xmlns:a16="http://schemas.microsoft.com/office/drawing/2014/main" id="{38E8365E-ABC4-4A99-AF47-97786316169D}"/>
              </a:ext>
            </a:extLst>
          </p:cNvPr>
          <p:cNvPicPr/>
          <p:nvPr/>
        </p:nvPicPr>
        <p:blipFill>
          <a:blip r:embed="rId3"/>
          <a:stretch>
            <a:fillRect/>
          </a:stretch>
        </p:blipFill>
        <p:spPr>
          <a:xfrm>
            <a:off x="388801" y="945197"/>
            <a:ext cx="5959372" cy="3838303"/>
          </a:xfrm>
          <a:prstGeom prst="rect">
            <a:avLst/>
          </a:prstGeom>
          <a:ln>
            <a:solidFill>
              <a:schemeClr val="tx1"/>
            </a:solidFill>
          </a:ln>
        </p:spPr>
      </p:pic>
    </p:spTree>
    <p:extLst>
      <p:ext uri="{BB962C8B-B14F-4D97-AF65-F5344CB8AC3E}">
        <p14:creationId xmlns:p14="http://schemas.microsoft.com/office/powerpoint/2010/main" val="3573343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AC443-89C7-4730-9526-C9022D3525C3}"/>
              </a:ext>
            </a:extLst>
          </p:cNvPr>
          <p:cNvSpPr>
            <a:spLocks noGrp="1"/>
          </p:cNvSpPr>
          <p:nvPr>
            <p:ph type="ctrTitle"/>
          </p:nvPr>
        </p:nvSpPr>
        <p:spPr>
          <a:xfrm>
            <a:off x="388801" y="399926"/>
            <a:ext cx="3749090" cy="212075"/>
          </a:xfrm>
        </p:spPr>
        <p:txBody>
          <a:bodyPr/>
          <a:lstStyle/>
          <a:p>
            <a:r>
              <a:rPr lang="en-GB" dirty="0"/>
              <a:t>WHAT DID THIS LOOK LIKE IN PRACTICE?</a:t>
            </a:r>
          </a:p>
        </p:txBody>
      </p:sp>
      <p:sp>
        <p:nvSpPr>
          <p:cNvPr id="4" name="Slide Number Placeholder 3">
            <a:extLst>
              <a:ext uri="{FF2B5EF4-FFF2-40B4-BE49-F238E27FC236}">
                <a16:creationId xmlns:a16="http://schemas.microsoft.com/office/drawing/2014/main" id="{02E4D069-92C7-4195-8A62-4B34DA1CF2A3}"/>
              </a:ext>
            </a:extLst>
          </p:cNvPr>
          <p:cNvSpPr>
            <a:spLocks noGrp="1"/>
          </p:cNvSpPr>
          <p:nvPr>
            <p:ph type="sldNum" sz="quarter" idx="4"/>
          </p:nvPr>
        </p:nvSpPr>
        <p:spPr/>
        <p:txBody>
          <a:bodyPr/>
          <a:lstStyle/>
          <a:p>
            <a:fld id="{0406593E-52CF-5B45-8CFF-7309163A4729}" type="slidenum">
              <a:rPr lang="en-US" smtClean="0"/>
              <a:pPr/>
              <a:t>16</a:t>
            </a:fld>
            <a:endParaRPr lang="en-US"/>
          </a:p>
        </p:txBody>
      </p:sp>
      <p:sp>
        <p:nvSpPr>
          <p:cNvPr id="5" name="Text Placeholder 4">
            <a:extLst>
              <a:ext uri="{FF2B5EF4-FFF2-40B4-BE49-F238E27FC236}">
                <a16:creationId xmlns:a16="http://schemas.microsoft.com/office/drawing/2014/main" id="{38856506-E035-45E8-B88E-F62DB1C1231D}"/>
              </a:ext>
            </a:extLst>
          </p:cNvPr>
          <p:cNvSpPr>
            <a:spLocks noGrp="1"/>
          </p:cNvSpPr>
          <p:nvPr>
            <p:ph type="body" sz="quarter" idx="10"/>
          </p:nvPr>
        </p:nvSpPr>
        <p:spPr/>
        <p:txBody>
          <a:bodyPr/>
          <a:lstStyle/>
          <a:p>
            <a:r>
              <a:rPr lang="en-GB" dirty="0"/>
              <a:t>Programmed feedback form</a:t>
            </a:r>
          </a:p>
        </p:txBody>
      </p:sp>
      <p:pic>
        <p:nvPicPr>
          <p:cNvPr id="7" name="Picture 6">
            <a:extLst>
              <a:ext uri="{FF2B5EF4-FFF2-40B4-BE49-F238E27FC236}">
                <a16:creationId xmlns:a16="http://schemas.microsoft.com/office/drawing/2014/main" id="{35852067-3E7C-4422-923A-48DB970ACDFB}"/>
              </a:ext>
            </a:extLst>
          </p:cNvPr>
          <p:cNvPicPr/>
          <p:nvPr/>
        </p:nvPicPr>
        <p:blipFill>
          <a:blip r:embed="rId3"/>
          <a:stretch>
            <a:fillRect/>
          </a:stretch>
        </p:blipFill>
        <p:spPr>
          <a:xfrm>
            <a:off x="185600" y="981709"/>
            <a:ext cx="8598399" cy="2860617"/>
          </a:xfrm>
          <a:prstGeom prst="rect">
            <a:avLst/>
          </a:prstGeom>
        </p:spPr>
      </p:pic>
    </p:spTree>
    <p:extLst>
      <p:ext uri="{BB962C8B-B14F-4D97-AF65-F5344CB8AC3E}">
        <p14:creationId xmlns:p14="http://schemas.microsoft.com/office/powerpoint/2010/main" val="4197435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AC443-89C7-4730-9526-C9022D3525C3}"/>
              </a:ext>
            </a:extLst>
          </p:cNvPr>
          <p:cNvSpPr>
            <a:spLocks noGrp="1"/>
          </p:cNvSpPr>
          <p:nvPr>
            <p:ph type="ctrTitle"/>
          </p:nvPr>
        </p:nvSpPr>
        <p:spPr>
          <a:xfrm>
            <a:off x="388801" y="399926"/>
            <a:ext cx="3749090" cy="212075"/>
          </a:xfrm>
        </p:spPr>
        <p:txBody>
          <a:bodyPr/>
          <a:lstStyle/>
          <a:p>
            <a:r>
              <a:rPr lang="en-GB" dirty="0"/>
              <a:t>WHAT DID THIS LOOK LIKE IN PRACTICE?</a:t>
            </a:r>
          </a:p>
        </p:txBody>
      </p:sp>
      <p:sp>
        <p:nvSpPr>
          <p:cNvPr id="4" name="Slide Number Placeholder 3">
            <a:extLst>
              <a:ext uri="{FF2B5EF4-FFF2-40B4-BE49-F238E27FC236}">
                <a16:creationId xmlns:a16="http://schemas.microsoft.com/office/drawing/2014/main" id="{02E4D069-92C7-4195-8A62-4B34DA1CF2A3}"/>
              </a:ext>
            </a:extLst>
          </p:cNvPr>
          <p:cNvSpPr>
            <a:spLocks noGrp="1"/>
          </p:cNvSpPr>
          <p:nvPr>
            <p:ph type="sldNum" sz="quarter" idx="4"/>
          </p:nvPr>
        </p:nvSpPr>
        <p:spPr/>
        <p:txBody>
          <a:bodyPr/>
          <a:lstStyle/>
          <a:p>
            <a:fld id="{0406593E-52CF-5B45-8CFF-7309163A4729}" type="slidenum">
              <a:rPr lang="en-US" smtClean="0"/>
              <a:pPr/>
              <a:t>17</a:t>
            </a:fld>
            <a:endParaRPr lang="en-US"/>
          </a:p>
        </p:txBody>
      </p:sp>
      <p:sp>
        <p:nvSpPr>
          <p:cNvPr id="5" name="Text Placeholder 4">
            <a:extLst>
              <a:ext uri="{FF2B5EF4-FFF2-40B4-BE49-F238E27FC236}">
                <a16:creationId xmlns:a16="http://schemas.microsoft.com/office/drawing/2014/main" id="{38856506-E035-45E8-B88E-F62DB1C1231D}"/>
              </a:ext>
            </a:extLst>
          </p:cNvPr>
          <p:cNvSpPr>
            <a:spLocks noGrp="1"/>
          </p:cNvSpPr>
          <p:nvPr>
            <p:ph type="body" sz="quarter" idx="10"/>
          </p:nvPr>
        </p:nvSpPr>
        <p:spPr/>
        <p:txBody>
          <a:bodyPr/>
          <a:lstStyle/>
          <a:p>
            <a:r>
              <a:rPr lang="en-GB" dirty="0"/>
              <a:t>Guidance to markers</a:t>
            </a:r>
          </a:p>
        </p:txBody>
      </p:sp>
      <p:pic>
        <p:nvPicPr>
          <p:cNvPr id="6" name="Picture 5">
            <a:extLst>
              <a:ext uri="{FF2B5EF4-FFF2-40B4-BE49-F238E27FC236}">
                <a16:creationId xmlns:a16="http://schemas.microsoft.com/office/drawing/2014/main" id="{5E78B7CD-5587-424E-8940-F7E8E06503CA}"/>
              </a:ext>
            </a:extLst>
          </p:cNvPr>
          <p:cNvPicPr/>
          <p:nvPr/>
        </p:nvPicPr>
        <p:blipFill rotWithShape="1">
          <a:blip r:embed="rId3">
            <a:extLst>
              <a:ext uri="{28A0092B-C50C-407E-A947-70E740481C1C}">
                <a14:useLocalDpi xmlns:a14="http://schemas.microsoft.com/office/drawing/2010/main" val="0"/>
              </a:ext>
            </a:extLst>
          </a:blip>
          <a:srcRect l="3409" t="4754"/>
          <a:stretch/>
        </p:blipFill>
        <p:spPr bwMode="auto">
          <a:xfrm>
            <a:off x="53225" y="1084981"/>
            <a:ext cx="4420242" cy="3147060"/>
          </a:xfrm>
          <a:prstGeom prst="rect">
            <a:avLst/>
          </a:prstGeom>
          <a:noFill/>
          <a:ln>
            <a:noFill/>
          </a:ln>
        </p:spPr>
      </p:pic>
      <p:pic>
        <p:nvPicPr>
          <p:cNvPr id="8" name="Picture 7">
            <a:extLst>
              <a:ext uri="{FF2B5EF4-FFF2-40B4-BE49-F238E27FC236}">
                <a16:creationId xmlns:a16="http://schemas.microsoft.com/office/drawing/2014/main" id="{540BD08E-0F93-427E-B90D-A7484A855757}"/>
              </a:ext>
            </a:extLst>
          </p:cNvPr>
          <p:cNvPicPr/>
          <p:nvPr/>
        </p:nvPicPr>
        <p:blipFill rotWithShape="1">
          <a:blip r:embed="rId4">
            <a:extLst>
              <a:ext uri="{28A0092B-C50C-407E-A947-70E740481C1C}">
                <a14:useLocalDpi xmlns:a14="http://schemas.microsoft.com/office/drawing/2010/main" val="0"/>
              </a:ext>
            </a:extLst>
          </a:blip>
          <a:srcRect l="14578" t="17620"/>
          <a:stretch/>
        </p:blipFill>
        <p:spPr bwMode="auto">
          <a:xfrm>
            <a:off x="4572000" y="1084981"/>
            <a:ext cx="4476316" cy="3147060"/>
          </a:xfrm>
          <a:prstGeom prst="rect">
            <a:avLst/>
          </a:prstGeom>
          <a:noFill/>
          <a:ln>
            <a:noFill/>
          </a:ln>
        </p:spPr>
      </p:pic>
    </p:spTree>
    <p:extLst>
      <p:ext uri="{BB962C8B-B14F-4D97-AF65-F5344CB8AC3E}">
        <p14:creationId xmlns:p14="http://schemas.microsoft.com/office/powerpoint/2010/main" val="380218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a:xfrm>
            <a:off x="388801" y="399926"/>
            <a:ext cx="2240100" cy="212075"/>
          </a:xfrm>
        </p:spPr>
        <p:txBody>
          <a:bodyPr/>
          <a:lstStyle/>
          <a:p>
            <a:r>
              <a:rPr lang="en-US" dirty="0"/>
              <a:t>HOW WAS IT RECEIVED?</a:t>
            </a:r>
          </a:p>
        </p:txBody>
      </p:sp>
      <p:sp>
        <p:nvSpPr>
          <p:cNvPr id="23" name="Content Placeholder 22"/>
          <p:cNvSpPr>
            <a:spLocks noGrp="1"/>
          </p:cNvSpPr>
          <p:nvPr>
            <p:ph idx="1"/>
          </p:nvPr>
        </p:nvSpPr>
        <p:spPr>
          <a:xfrm>
            <a:off x="89012" y="938676"/>
            <a:ext cx="3026422" cy="4118846"/>
          </a:xfrm>
        </p:spPr>
        <p:txBody>
          <a:bodyPr/>
          <a:lstStyle/>
          <a:p>
            <a:pPr marL="171450" indent="-171450">
              <a:buFont typeface="Arial" panose="020B0604020202020204" pitchFamily="34" charset="0"/>
              <a:buChar char="•"/>
            </a:pPr>
            <a:r>
              <a:rPr lang="en-GB" sz="1600" dirty="0">
                <a:highlight>
                  <a:srgbClr val="FFFF00"/>
                </a:highlight>
              </a:rPr>
              <a:t>“</a:t>
            </a:r>
            <a:r>
              <a:rPr lang="en-GB" sz="1600" i="1" dirty="0">
                <a:highlight>
                  <a:srgbClr val="FFFF00"/>
                </a:highlight>
              </a:rPr>
              <a:t>Generally this is working really well and is pretty idiot-proof in that all has to be completed before the comments appear in the box at the end.</a:t>
            </a:r>
            <a:r>
              <a:rPr lang="en-GB" sz="1600" dirty="0">
                <a:highlight>
                  <a:srgbClr val="FFFF00"/>
                </a:highlight>
              </a:rPr>
              <a:t>”</a:t>
            </a:r>
            <a:endParaRPr lang="en-US" sz="1600" dirty="0">
              <a:highlight>
                <a:srgbClr val="FFFF00"/>
              </a:highlight>
            </a:endParaRPr>
          </a:p>
          <a:p>
            <a:pPr marL="171450" indent="-171450">
              <a:buFont typeface="Arial" panose="020B0604020202020204" pitchFamily="34" charset="0"/>
              <a:buChar char="•"/>
            </a:pPr>
            <a:r>
              <a:rPr lang="en-US" sz="1600" dirty="0"/>
              <a:t>Pilot study evaluated marker experience by assigning ‘positivity’ rating</a:t>
            </a:r>
          </a:p>
          <a:p>
            <a:pPr marL="628639" lvl="1" indent="-171450">
              <a:buFont typeface="Arial" panose="020B0604020202020204" pitchFamily="34" charset="0"/>
              <a:buChar char="•"/>
            </a:pPr>
            <a:r>
              <a:rPr lang="en-US" sz="1600" dirty="0"/>
              <a:t>S112 scored highly here</a:t>
            </a:r>
          </a:p>
          <a:p>
            <a:pPr marL="628639" lvl="1" indent="-171450">
              <a:buFont typeface="Arial" panose="020B0604020202020204" pitchFamily="34" charset="0"/>
              <a:buChar char="•"/>
            </a:pPr>
            <a:r>
              <a:rPr lang="en-US" sz="1600" dirty="0"/>
              <a:t>Correlated with level of canned feedback</a:t>
            </a:r>
          </a:p>
          <a:p>
            <a:pPr marL="628639" lvl="1" indent="-171450">
              <a:buFont typeface="Arial" panose="020B0604020202020204" pitchFamily="34" charset="0"/>
              <a:buChar char="•"/>
            </a:pPr>
            <a:r>
              <a:rPr lang="en-US" sz="1600" dirty="0"/>
              <a:t>Script markers generally happier when provided with illustrative text rather than creating feedback from scratch</a:t>
            </a:r>
          </a:p>
        </p:txBody>
      </p:sp>
      <p:sp>
        <p:nvSpPr>
          <p:cNvPr id="6" name="Slide Number Placeholder 5"/>
          <p:cNvSpPr>
            <a:spLocks noGrp="1"/>
          </p:cNvSpPr>
          <p:nvPr>
            <p:ph type="sldNum" sz="quarter" idx="4"/>
          </p:nvPr>
        </p:nvSpPr>
        <p:spPr/>
        <p:txBody>
          <a:bodyPr/>
          <a:lstStyle/>
          <a:p>
            <a:fld id="{0406593E-52CF-5B45-8CFF-7309163A4729}" type="slidenum">
              <a:rPr lang="en-US" smtClean="0"/>
              <a:pPr/>
              <a:t>18</a:t>
            </a:fld>
            <a:endParaRPr lang="en-US"/>
          </a:p>
        </p:txBody>
      </p:sp>
      <p:sp>
        <p:nvSpPr>
          <p:cNvPr id="24" name="Text Placeholder 23"/>
          <p:cNvSpPr>
            <a:spLocks noGrp="1"/>
          </p:cNvSpPr>
          <p:nvPr>
            <p:ph type="body" sz="quarter" idx="10"/>
          </p:nvPr>
        </p:nvSpPr>
        <p:spPr/>
        <p:txBody>
          <a:bodyPr/>
          <a:lstStyle/>
          <a:p>
            <a:r>
              <a:rPr lang="en-US" dirty="0"/>
              <a:t>By markers</a:t>
            </a:r>
          </a:p>
        </p:txBody>
      </p:sp>
      <p:graphicFrame>
        <p:nvGraphicFramePr>
          <p:cNvPr id="3" name="Table 3">
            <a:extLst>
              <a:ext uri="{FF2B5EF4-FFF2-40B4-BE49-F238E27FC236}">
                <a16:creationId xmlns:a16="http://schemas.microsoft.com/office/drawing/2014/main" id="{7DFAF31C-EAEF-4874-BE1F-E398230ABD3E}"/>
              </a:ext>
            </a:extLst>
          </p:cNvPr>
          <p:cNvGraphicFramePr>
            <a:graphicFrameLocks noGrp="1"/>
          </p:cNvGraphicFramePr>
          <p:nvPr/>
        </p:nvGraphicFramePr>
        <p:xfrm>
          <a:off x="3492293" y="725858"/>
          <a:ext cx="5508365" cy="4018239"/>
        </p:xfrm>
        <a:graphic>
          <a:graphicData uri="http://schemas.openxmlformats.org/drawingml/2006/table">
            <a:tbl>
              <a:tblPr firstRow="1" bandRow="1">
                <a:tableStyleId>{5C22544A-7EE6-4342-B048-85BDC9FD1C3A}</a:tableStyleId>
              </a:tblPr>
              <a:tblGrid>
                <a:gridCol w="1101673">
                  <a:extLst>
                    <a:ext uri="{9D8B030D-6E8A-4147-A177-3AD203B41FA5}">
                      <a16:colId xmlns:a16="http://schemas.microsoft.com/office/drawing/2014/main" val="4165304296"/>
                    </a:ext>
                  </a:extLst>
                </a:gridCol>
                <a:gridCol w="1101673">
                  <a:extLst>
                    <a:ext uri="{9D8B030D-6E8A-4147-A177-3AD203B41FA5}">
                      <a16:colId xmlns:a16="http://schemas.microsoft.com/office/drawing/2014/main" val="2019856731"/>
                    </a:ext>
                  </a:extLst>
                </a:gridCol>
                <a:gridCol w="1101673">
                  <a:extLst>
                    <a:ext uri="{9D8B030D-6E8A-4147-A177-3AD203B41FA5}">
                      <a16:colId xmlns:a16="http://schemas.microsoft.com/office/drawing/2014/main" val="1757555681"/>
                    </a:ext>
                  </a:extLst>
                </a:gridCol>
                <a:gridCol w="1101673">
                  <a:extLst>
                    <a:ext uri="{9D8B030D-6E8A-4147-A177-3AD203B41FA5}">
                      <a16:colId xmlns:a16="http://schemas.microsoft.com/office/drawing/2014/main" val="16495266"/>
                    </a:ext>
                  </a:extLst>
                </a:gridCol>
                <a:gridCol w="1101673">
                  <a:extLst>
                    <a:ext uri="{9D8B030D-6E8A-4147-A177-3AD203B41FA5}">
                      <a16:colId xmlns:a16="http://schemas.microsoft.com/office/drawing/2014/main" val="3927661435"/>
                    </a:ext>
                  </a:extLst>
                </a:gridCol>
              </a:tblGrid>
              <a:tr h="773829">
                <a:tc>
                  <a:txBody>
                    <a:bodyPr/>
                    <a:lstStyle/>
                    <a:p>
                      <a:r>
                        <a:rPr lang="en-GB" sz="1200" dirty="0"/>
                        <a:t>Module</a:t>
                      </a:r>
                    </a:p>
                  </a:txBody>
                  <a:tcPr/>
                </a:tc>
                <a:tc>
                  <a:txBody>
                    <a:bodyPr/>
                    <a:lstStyle/>
                    <a:p>
                      <a:r>
                        <a:rPr lang="en-GB" sz="1200" dirty="0"/>
                        <a:t>‘Canned’ rating</a:t>
                      </a:r>
                    </a:p>
                  </a:txBody>
                  <a:tcPr/>
                </a:tc>
                <a:tc>
                  <a:txBody>
                    <a:bodyPr/>
                    <a:lstStyle/>
                    <a:p>
                      <a:r>
                        <a:rPr lang="en-GB" sz="1200" dirty="0"/>
                        <a:t>‘Positivity’ rating</a:t>
                      </a:r>
                    </a:p>
                  </a:txBody>
                  <a:tcPr/>
                </a:tc>
                <a:tc>
                  <a:txBody>
                    <a:bodyPr/>
                    <a:lstStyle/>
                    <a:p>
                      <a:r>
                        <a:rPr lang="en-GB" sz="1200" dirty="0"/>
                        <a:t>%/students agree enough detail</a:t>
                      </a:r>
                    </a:p>
                  </a:txBody>
                  <a:tcPr/>
                </a:tc>
                <a:tc>
                  <a:txBody>
                    <a:bodyPr/>
                    <a:lstStyle/>
                    <a:p>
                      <a:r>
                        <a:rPr lang="en-GB" sz="1200" dirty="0"/>
                        <a:t>%/students satisfied with feedback</a:t>
                      </a:r>
                    </a:p>
                  </a:txBody>
                  <a:tcPr/>
                </a:tc>
                <a:extLst>
                  <a:ext uri="{0D108BD9-81ED-4DB2-BD59-A6C34878D82A}">
                    <a16:rowId xmlns:a16="http://schemas.microsoft.com/office/drawing/2014/main" val="447742320"/>
                  </a:ext>
                </a:extLst>
              </a:tr>
              <a:tr h="355031">
                <a:tc>
                  <a:txBody>
                    <a:bodyPr/>
                    <a:lstStyle/>
                    <a:p>
                      <a:r>
                        <a:rPr lang="en-GB" sz="1200" b="1" dirty="0"/>
                        <a:t>S112</a:t>
                      </a:r>
                    </a:p>
                  </a:txBody>
                  <a:tcPr>
                    <a:solidFill>
                      <a:schemeClr val="accent2">
                        <a:lumMod val="40000"/>
                        <a:lumOff val="60000"/>
                      </a:schemeClr>
                    </a:solidFill>
                  </a:tcPr>
                </a:tc>
                <a:tc>
                  <a:txBody>
                    <a:bodyPr/>
                    <a:lstStyle/>
                    <a:p>
                      <a:r>
                        <a:rPr lang="en-GB" sz="1200" b="1" dirty="0"/>
                        <a:t>8</a:t>
                      </a:r>
                    </a:p>
                  </a:txBody>
                  <a:tcPr>
                    <a:solidFill>
                      <a:schemeClr val="accent2">
                        <a:lumMod val="40000"/>
                        <a:lumOff val="60000"/>
                      </a:schemeClr>
                    </a:solidFill>
                  </a:tcPr>
                </a:tc>
                <a:tc>
                  <a:txBody>
                    <a:bodyPr/>
                    <a:lstStyle/>
                    <a:p>
                      <a:r>
                        <a:rPr lang="en-GB" sz="1200" b="1" dirty="0"/>
                        <a:t>7</a:t>
                      </a:r>
                    </a:p>
                  </a:txBody>
                  <a:tcPr>
                    <a:solidFill>
                      <a:schemeClr val="accent2">
                        <a:lumMod val="40000"/>
                        <a:lumOff val="60000"/>
                      </a:schemeClr>
                    </a:solidFill>
                  </a:tcPr>
                </a:tc>
                <a:tc>
                  <a:txBody>
                    <a:bodyPr/>
                    <a:lstStyle/>
                    <a:p>
                      <a:r>
                        <a:rPr lang="en-GB" sz="1200" b="1" dirty="0"/>
                        <a:t>65</a:t>
                      </a:r>
                    </a:p>
                  </a:txBody>
                  <a:tcPr>
                    <a:solidFill>
                      <a:schemeClr val="accent2">
                        <a:lumMod val="40000"/>
                        <a:lumOff val="60000"/>
                      </a:schemeClr>
                    </a:solidFill>
                  </a:tcPr>
                </a:tc>
                <a:tc>
                  <a:txBody>
                    <a:bodyPr/>
                    <a:lstStyle/>
                    <a:p>
                      <a:r>
                        <a:rPr lang="en-GB" sz="1200" b="1" dirty="0"/>
                        <a:t>69</a:t>
                      </a:r>
                    </a:p>
                  </a:txBody>
                  <a:tcPr>
                    <a:solidFill>
                      <a:schemeClr val="accent2">
                        <a:lumMod val="40000"/>
                        <a:lumOff val="60000"/>
                      </a:schemeClr>
                    </a:solidFill>
                  </a:tcPr>
                </a:tc>
                <a:extLst>
                  <a:ext uri="{0D108BD9-81ED-4DB2-BD59-A6C34878D82A}">
                    <a16:rowId xmlns:a16="http://schemas.microsoft.com/office/drawing/2014/main" val="1762273762"/>
                  </a:ext>
                </a:extLst>
              </a:tr>
              <a:tr h="355031">
                <a:tc>
                  <a:txBody>
                    <a:bodyPr/>
                    <a:lstStyle/>
                    <a:p>
                      <a:r>
                        <a:rPr lang="en-GB" sz="1200" dirty="0"/>
                        <a:t>A227</a:t>
                      </a:r>
                    </a:p>
                  </a:txBody>
                  <a:tcPr/>
                </a:tc>
                <a:tc>
                  <a:txBody>
                    <a:bodyPr/>
                    <a:lstStyle/>
                    <a:p>
                      <a:r>
                        <a:rPr lang="en-GB" sz="1200" dirty="0"/>
                        <a:t>5</a:t>
                      </a:r>
                    </a:p>
                  </a:txBody>
                  <a:tcPr/>
                </a:tc>
                <a:tc>
                  <a:txBody>
                    <a:bodyPr/>
                    <a:lstStyle/>
                    <a:p>
                      <a:r>
                        <a:rPr lang="en-GB" sz="1200" dirty="0"/>
                        <a:t>8</a:t>
                      </a:r>
                    </a:p>
                  </a:txBody>
                  <a:tcPr/>
                </a:tc>
                <a:tc>
                  <a:txBody>
                    <a:bodyPr/>
                    <a:lstStyle/>
                    <a:p>
                      <a:r>
                        <a:rPr lang="en-GB" sz="1200" dirty="0"/>
                        <a:t>54</a:t>
                      </a:r>
                    </a:p>
                  </a:txBody>
                  <a:tcPr/>
                </a:tc>
                <a:tc>
                  <a:txBody>
                    <a:bodyPr/>
                    <a:lstStyle/>
                    <a:p>
                      <a:r>
                        <a:rPr lang="en-GB" sz="1200" dirty="0"/>
                        <a:t>69</a:t>
                      </a:r>
                    </a:p>
                  </a:txBody>
                  <a:tcPr/>
                </a:tc>
                <a:extLst>
                  <a:ext uri="{0D108BD9-81ED-4DB2-BD59-A6C34878D82A}">
                    <a16:rowId xmlns:a16="http://schemas.microsoft.com/office/drawing/2014/main" val="1874905799"/>
                  </a:ext>
                </a:extLst>
              </a:tr>
              <a:tr h="355031">
                <a:tc>
                  <a:txBody>
                    <a:bodyPr/>
                    <a:lstStyle/>
                    <a:p>
                      <a:r>
                        <a:rPr lang="en-GB" sz="1200" dirty="0"/>
                        <a:t>DD209</a:t>
                      </a:r>
                    </a:p>
                  </a:txBody>
                  <a:tcPr/>
                </a:tc>
                <a:tc>
                  <a:txBody>
                    <a:bodyPr/>
                    <a:lstStyle/>
                    <a:p>
                      <a:r>
                        <a:rPr lang="en-GB" sz="1200" dirty="0"/>
                        <a:t>0</a:t>
                      </a:r>
                    </a:p>
                  </a:txBody>
                  <a:tcPr/>
                </a:tc>
                <a:tc>
                  <a:txBody>
                    <a:bodyPr/>
                    <a:lstStyle/>
                    <a:p>
                      <a:r>
                        <a:rPr lang="en-GB" sz="1200" dirty="0"/>
                        <a:t>7</a:t>
                      </a:r>
                    </a:p>
                  </a:txBody>
                  <a:tcPr/>
                </a:tc>
                <a:tc>
                  <a:txBody>
                    <a:bodyPr/>
                    <a:lstStyle/>
                    <a:p>
                      <a:r>
                        <a:rPr lang="en-GB" sz="1200" dirty="0"/>
                        <a:t>23</a:t>
                      </a:r>
                    </a:p>
                  </a:txBody>
                  <a:tcPr/>
                </a:tc>
                <a:tc>
                  <a:txBody>
                    <a:bodyPr/>
                    <a:lstStyle/>
                    <a:p>
                      <a:r>
                        <a:rPr lang="en-GB" sz="1200" dirty="0"/>
                        <a:t>48</a:t>
                      </a:r>
                    </a:p>
                  </a:txBody>
                  <a:tcPr/>
                </a:tc>
                <a:extLst>
                  <a:ext uri="{0D108BD9-81ED-4DB2-BD59-A6C34878D82A}">
                    <a16:rowId xmlns:a16="http://schemas.microsoft.com/office/drawing/2014/main" val="2590184762"/>
                  </a:ext>
                </a:extLst>
              </a:tr>
              <a:tr h="355031">
                <a:tc>
                  <a:txBody>
                    <a:bodyPr/>
                    <a:lstStyle/>
                    <a:p>
                      <a:r>
                        <a:rPr lang="en-GB" sz="1200" dirty="0"/>
                        <a:t>DD211</a:t>
                      </a:r>
                    </a:p>
                  </a:txBody>
                  <a:tcPr/>
                </a:tc>
                <a:tc>
                  <a:txBody>
                    <a:bodyPr/>
                    <a:lstStyle/>
                    <a:p>
                      <a:r>
                        <a:rPr lang="en-GB" sz="1200" dirty="0"/>
                        <a:t>3</a:t>
                      </a:r>
                    </a:p>
                  </a:txBody>
                  <a:tcPr/>
                </a:tc>
                <a:tc>
                  <a:txBody>
                    <a:bodyPr/>
                    <a:lstStyle/>
                    <a:p>
                      <a:r>
                        <a:rPr lang="en-GB" sz="1200" dirty="0"/>
                        <a:t>2</a:t>
                      </a:r>
                    </a:p>
                  </a:txBody>
                  <a:tcPr/>
                </a:tc>
                <a:tc>
                  <a:txBody>
                    <a:bodyPr/>
                    <a:lstStyle/>
                    <a:p>
                      <a:r>
                        <a:rPr lang="en-GB" sz="1200" dirty="0"/>
                        <a:t>35</a:t>
                      </a:r>
                    </a:p>
                  </a:txBody>
                  <a:tcPr/>
                </a:tc>
                <a:tc>
                  <a:txBody>
                    <a:bodyPr/>
                    <a:lstStyle/>
                    <a:p>
                      <a:r>
                        <a:rPr lang="en-GB" sz="1200" dirty="0"/>
                        <a:t>53</a:t>
                      </a:r>
                    </a:p>
                  </a:txBody>
                  <a:tcPr/>
                </a:tc>
                <a:extLst>
                  <a:ext uri="{0D108BD9-81ED-4DB2-BD59-A6C34878D82A}">
                    <a16:rowId xmlns:a16="http://schemas.microsoft.com/office/drawing/2014/main" val="2089077880"/>
                  </a:ext>
                </a:extLst>
              </a:tr>
              <a:tr h="355031">
                <a:tc>
                  <a:txBody>
                    <a:bodyPr/>
                    <a:lstStyle/>
                    <a:p>
                      <a:r>
                        <a:rPr lang="en-GB" sz="1200" dirty="0"/>
                        <a:t>DE200</a:t>
                      </a:r>
                    </a:p>
                  </a:txBody>
                  <a:tcPr/>
                </a:tc>
                <a:tc>
                  <a:txBody>
                    <a:bodyPr/>
                    <a:lstStyle/>
                    <a:p>
                      <a:r>
                        <a:rPr lang="en-GB" sz="1200" dirty="0"/>
                        <a:t>7</a:t>
                      </a:r>
                    </a:p>
                  </a:txBody>
                  <a:tcPr/>
                </a:tc>
                <a:tc>
                  <a:txBody>
                    <a:bodyPr/>
                    <a:lstStyle/>
                    <a:p>
                      <a:r>
                        <a:rPr lang="en-GB" sz="1200" dirty="0"/>
                        <a:t>3</a:t>
                      </a:r>
                    </a:p>
                  </a:txBody>
                  <a:tcPr/>
                </a:tc>
                <a:tc>
                  <a:txBody>
                    <a:bodyPr/>
                    <a:lstStyle/>
                    <a:p>
                      <a:r>
                        <a:rPr lang="en-GB" sz="1200" dirty="0"/>
                        <a:t>52</a:t>
                      </a:r>
                    </a:p>
                  </a:txBody>
                  <a:tcPr/>
                </a:tc>
                <a:tc>
                  <a:txBody>
                    <a:bodyPr/>
                    <a:lstStyle/>
                    <a:p>
                      <a:r>
                        <a:rPr lang="en-GB" sz="1200" dirty="0"/>
                        <a:t>59</a:t>
                      </a:r>
                    </a:p>
                  </a:txBody>
                  <a:tcPr/>
                </a:tc>
                <a:extLst>
                  <a:ext uri="{0D108BD9-81ED-4DB2-BD59-A6C34878D82A}">
                    <a16:rowId xmlns:a16="http://schemas.microsoft.com/office/drawing/2014/main" val="551610940"/>
                  </a:ext>
                </a:extLst>
              </a:tr>
              <a:tr h="355031">
                <a:tc>
                  <a:txBody>
                    <a:bodyPr/>
                    <a:lstStyle/>
                    <a:p>
                      <a:r>
                        <a:rPr lang="en-GB" sz="1200" dirty="0"/>
                        <a:t>KYN317</a:t>
                      </a:r>
                    </a:p>
                  </a:txBody>
                  <a:tcPr/>
                </a:tc>
                <a:tc>
                  <a:txBody>
                    <a:bodyPr/>
                    <a:lstStyle/>
                    <a:p>
                      <a:r>
                        <a:rPr lang="en-GB" sz="1200" dirty="0"/>
                        <a:t>3</a:t>
                      </a:r>
                    </a:p>
                  </a:txBody>
                  <a:tcPr/>
                </a:tc>
                <a:tc>
                  <a:txBody>
                    <a:bodyPr/>
                    <a:lstStyle/>
                    <a:p>
                      <a:r>
                        <a:rPr lang="en-GB" sz="1200" dirty="0"/>
                        <a:t>3</a:t>
                      </a:r>
                    </a:p>
                  </a:txBody>
                  <a:tcPr/>
                </a:tc>
                <a:tc>
                  <a:txBody>
                    <a:bodyPr/>
                    <a:lstStyle/>
                    <a:p>
                      <a:r>
                        <a:rPr lang="en-GB" sz="1200" dirty="0"/>
                        <a:t>53</a:t>
                      </a:r>
                    </a:p>
                  </a:txBody>
                  <a:tcPr/>
                </a:tc>
                <a:tc>
                  <a:txBody>
                    <a:bodyPr/>
                    <a:lstStyle/>
                    <a:p>
                      <a:r>
                        <a:rPr lang="en-GB" sz="1200" dirty="0"/>
                        <a:t>62</a:t>
                      </a:r>
                    </a:p>
                  </a:txBody>
                  <a:tcPr/>
                </a:tc>
                <a:extLst>
                  <a:ext uri="{0D108BD9-81ED-4DB2-BD59-A6C34878D82A}">
                    <a16:rowId xmlns:a16="http://schemas.microsoft.com/office/drawing/2014/main" val="4252231269"/>
                  </a:ext>
                </a:extLst>
              </a:tr>
              <a:tr h="355031">
                <a:tc>
                  <a:txBody>
                    <a:bodyPr/>
                    <a:lstStyle/>
                    <a:p>
                      <a:r>
                        <a:rPr lang="en-GB" sz="1200" dirty="0"/>
                        <a:t>L203</a:t>
                      </a:r>
                    </a:p>
                  </a:txBody>
                  <a:tcPr/>
                </a:tc>
                <a:tc>
                  <a:txBody>
                    <a:bodyPr/>
                    <a:lstStyle/>
                    <a:p>
                      <a:r>
                        <a:rPr lang="en-GB" sz="1200" dirty="0"/>
                        <a:t>3</a:t>
                      </a:r>
                    </a:p>
                  </a:txBody>
                  <a:tcPr/>
                </a:tc>
                <a:tc>
                  <a:txBody>
                    <a:bodyPr/>
                    <a:lstStyle/>
                    <a:p>
                      <a:r>
                        <a:rPr lang="en-GB" sz="1200" dirty="0"/>
                        <a:t>5</a:t>
                      </a:r>
                    </a:p>
                  </a:txBody>
                  <a:tcPr/>
                </a:tc>
                <a:tc>
                  <a:txBody>
                    <a:bodyPr/>
                    <a:lstStyle/>
                    <a:p>
                      <a:r>
                        <a:rPr lang="en-GB" sz="1200" dirty="0"/>
                        <a:t>67</a:t>
                      </a:r>
                    </a:p>
                  </a:txBody>
                  <a:tcPr/>
                </a:tc>
                <a:tc>
                  <a:txBody>
                    <a:bodyPr/>
                    <a:lstStyle/>
                    <a:p>
                      <a:r>
                        <a:rPr lang="en-GB" sz="1200" dirty="0"/>
                        <a:t>86</a:t>
                      </a:r>
                    </a:p>
                  </a:txBody>
                  <a:tcPr/>
                </a:tc>
                <a:extLst>
                  <a:ext uri="{0D108BD9-81ED-4DB2-BD59-A6C34878D82A}">
                    <a16:rowId xmlns:a16="http://schemas.microsoft.com/office/drawing/2014/main" val="1280817817"/>
                  </a:ext>
                </a:extLst>
              </a:tr>
              <a:tr h="355031">
                <a:tc>
                  <a:txBody>
                    <a:bodyPr/>
                    <a:lstStyle/>
                    <a:p>
                      <a:r>
                        <a:rPr lang="en-GB" sz="1200" dirty="0"/>
                        <a:t>L204</a:t>
                      </a:r>
                    </a:p>
                  </a:txBody>
                  <a:tcPr/>
                </a:tc>
                <a:tc>
                  <a:txBody>
                    <a:bodyPr/>
                    <a:lstStyle/>
                    <a:p>
                      <a:r>
                        <a:rPr lang="en-GB" sz="1200" dirty="0"/>
                        <a:t>3</a:t>
                      </a:r>
                    </a:p>
                  </a:txBody>
                  <a:tcPr/>
                </a:tc>
                <a:tc>
                  <a:txBody>
                    <a:bodyPr/>
                    <a:lstStyle/>
                    <a:p>
                      <a:r>
                        <a:rPr lang="en-GB" sz="1200" dirty="0"/>
                        <a:t>5</a:t>
                      </a:r>
                    </a:p>
                  </a:txBody>
                  <a:tcPr/>
                </a:tc>
                <a:tc>
                  <a:txBody>
                    <a:bodyPr/>
                    <a:lstStyle/>
                    <a:p>
                      <a:r>
                        <a:rPr lang="en-GB" sz="1200" dirty="0"/>
                        <a:t>42</a:t>
                      </a:r>
                    </a:p>
                  </a:txBody>
                  <a:tcPr/>
                </a:tc>
                <a:tc>
                  <a:txBody>
                    <a:bodyPr/>
                    <a:lstStyle/>
                    <a:p>
                      <a:r>
                        <a:rPr lang="en-GB" sz="1200" dirty="0"/>
                        <a:t>60</a:t>
                      </a:r>
                    </a:p>
                  </a:txBody>
                  <a:tcPr/>
                </a:tc>
                <a:extLst>
                  <a:ext uri="{0D108BD9-81ED-4DB2-BD59-A6C34878D82A}">
                    <a16:rowId xmlns:a16="http://schemas.microsoft.com/office/drawing/2014/main" val="66355090"/>
                  </a:ext>
                </a:extLst>
              </a:tr>
              <a:tr h="355031">
                <a:tc>
                  <a:txBody>
                    <a:bodyPr/>
                    <a:lstStyle/>
                    <a:p>
                      <a:r>
                        <a:rPr lang="en-GB" sz="1200" dirty="0"/>
                        <a:t>L211</a:t>
                      </a:r>
                    </a:p>
                  </a:txBody>
                  <a:tcPr/>
                </a:tc>
                <a:tc>
                  <a:txBody>
                    <a:bodyPr/>
                    <a:lstStyle/>
                    <a:p>
                      <a:r>
                        <a:rPr lang="en-GB" sz="1200" dirty="0"/>
                        <a:t>3</a:t>
                      </a:r>
                    </a:p>
                  </a:txBody>
                  <a:tcPr/>
                </a:tc>
                <a:tc>
                  <a:txBody>
                    <a:bodyPr/>
                    <a:lstStyle/>
                    <a:p>
                      <a:r>
                        <a:rPr lang="en-GB" sz="1200" dirty="0"/>
                        <a:t>5</a:t>
                      </a:r>
                    </a:p>
                  </a:txBody>
                  <a:tcPr/>
                </a:tc>
                <a:tc>
                  <a:txBody>
                    <a:bodyPr/>
                    <a:lstStyle/>
                    <a:p>
                      <a:r>
                        <a:rPr lang="en-GB" sz="1200" dirty="0"/>
                        <a:t>38</a:t>
                      </a:r>
                    </a:p>
                  </a:txBody>
                  <a:tcPr/>
                </a:tc>
                <a:tc>
                  <a:txBody>
                    <a:bodyPr/>
                    <a:lstStyle/>
                    <a:p>
                      <a:r>
                        <a:rPr lang="en-GB" sz="1200" dirty="0"/>
                        <a:t>65</a:t>
                      </a:r>
                    </a:p>
                  </a:txBody>
                  <a:tcPr/>
                </a:tc>
                <a:extLst>
                  <a:ext uri="{0D108BD9-81ED-4DB2-BD59-A6C34878D82A}">
                    <a16:rowId xmlns:a16="http://schemas.microsoft.com/office/drawing/2014/main" val="759940787"/>
                  </a:ext>
                </a:extLst>
              </a:tr>
            </a:tbl>
          </a:graphicData>
        </a:graphic>
      </p:graphicFrame>
    </p:spTree>
    <p:extLst>
      <p:ext uri="{BB962C8B-B14F-4D97-AF65-F5344CB8AC3E}">
        <p14:creationId xmlns:p14="http://schemas.microsoft.com/office/powerpoint/2010/main" val="2625292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a:xfrm>
            <a:off x="388801" y="399926"/>
            <a:ext cx="2240100" cy="212075"/>
          </a:xfrm>
        </p:spPr>
        <p:txBody>
          <a:bodyPr/>
          <a:lstStyle/>
          <a:p>
            <a:r>
              <a:rPr lang="en-US" dirty="0"/>
              <a:t>HOW WAS IT RECEIVED?</a:t>
            </a:r>
          </a:p>
        </p:txBody>
      </p:sp>
      <p:sp>
        <p:nvSpPr>
          <p:cNvPr id="23" name="Content Placeholder 22"/>
          <p:cNvSpPr>
            <a:spLocks noGrp="1"/>
          </p:cNvSpPr>
          <p:nvPr>
            <p:ph idx="1"/>
          </p:nvPr>
        </p:nvSpPr>
        <p:spPr>
          <a:xfrm>
            <a:off x="388800" y="1052976"/>
            <a:ext cx="8395199" cy="2901804"/>
          </a:xfrm>
        </p:spPr>
        <p:txBody>
          <a:bodyPr/>
          <a:lstStyle/>
          <a:p>
            <a:pPr marL="171450" indent="-171450">
              <a:buFont typeface="Arial" panose="020B0604020202020204" pitchFamily="34" charset="0"/>
              <a:buChar char="•"/>
            </a:pPr>
            <a:r>
              <a:rPr lang="en-US" sz="1600" b="1" dirty="0"/>
              <a:t>89.9%</a:t>
            </a:r>
            <a:r>
              <a:rPr lang="en-US" sz="1600" dirty="0"/>
              <a:t> (89/99) agreed that they </a:t>
            </a:r>
            <a:r>
              <a:rPr lang="en-US" sz="1600" b="1" dirty="0"/>
              <a:t>understood the feedback they received </a:t>
            </a:r>
            <a:r>
              <a:rPr lang="en-US" sz="1600" dirty="0"/>
              <a:t>(2</a:t>
            </a:r>
            <a:r>
              <a:rPr lang="en-US" sz="1600" baseline="30000" dirty="0"/>
              <a:t>nd</a:t>
            </a:r>
            <a:r>
              <a:rPr lang="en-US" sz="1600" dirty="0"/>
              <a:t> highest)</a:t>
            </a:r>
          </a:p>
          <a:p>
            <a:pPr marL="171450" indent="-171450">
              <a:buFont typeface="Arial" panose="020B0604020202020204" pitchFamily="34" charset="0"/>
              <a:buChar char="•"/>
            </a:pPr>
            <a:r>
              <a:rPr lang="en-US" sz="1600" b="1" dirty="0"/>
              <a:t>65.3%</a:t>
            </a:r>
            <a:r>
              <a:rPr lang="en-US" sz="1600" dirty="0"/>
              <a:t> (66/101) agreed that there was </a:t>
            </a:r>
            <a:r>
              <a:rPr lang="en-US" sz="1600" b="1" dirty="0"/>
              <a:t>enough detail in the feedback </a:t>
            </a:r>
            <a:r>
              <a:rPr lang="en-US" sz="1600" dirty="0"/>
              <a:t>(2</a:t>
            </a:r>
            <a:r>
              <a:rPr lang="en-US" sz="1600" baseline="30000" dirty="0"/>
              <a:t>nd</a:t>
            </a:r>
            <a:r>
              <a:rPr lang="en-US" sz="1600" dirty="0"/>
              <a:t> highest)</a:t>
            </a:r>
          </a:p>
          <a:p>
            <a:pPr marL="171450" indent="-171450">
              <a:buFont typeface="Arial" panose="020B0604020202020204" pitchFamily="34" charset="0"/>
              <a:buChar char="•"/>
            </a:pPr>
            <a:r>
              <a:rPr lang="en-US" sz="1600" b="1" dirty="0"/>
              <a:t>68.7%</a:t>
            </a:r>
            <a:r>
              <a:rPr lang="en-US" sz="1600" dirty="0"/>
              <a:t> (68/99) agreed that they were</a:t>
            </a:r>
            <a:r>
              <a:rPr lang="en-US" sz="1600" b="1" dirty="0"/>
              <a:t> satisfied with the feedback</a:t>
            </a:r>
            <a:r>
              <a:rPr lang="en-US" sz="1600" dirty="0"/>
              <a:t> (3</a:t>
            </a:r>
            <a:r>
              <a:rPr lang="en-US" sz="1600" baseline="30000" dirty="0"/>
              <a:t>rd</a:t>
            </a:r>
            <a:r>
              <a:rPr lang="en-US" sz="1600" dirty="0"/>
              <a:t> highest)</a:t>
            </a:r>
          </a:p>
          <a:p>
            <a:pPr marL="171450" indent="-171450">
              <a:buFont typeface="Arial" panose="020B0604020202020204" pitchFamily="34" charset="0"/>
              <a:buChar char="•"/>
            </a:pPr>
            <a:r>
              <a:rPr lang="en-US" sz="1600" b="1" dirty="0"/>
              <a:t>61.4%</a:t>
            </a:r>
            <a:r>
              <a:rPr lang="en-US" sz="1600" dirty="0"/>
              <a:t> (62/101) agreed that the </a:t>
            </a:r>
            <a:r>
              <a:rPr lang="en-US" sz="1600" b="1" dirty="0"/>
              <a:t>feedback helped them become aware of their strengths and weaknesses </a:t>
            </a:r>
            <a:r>
              <a:rPr lang="en-US" sz="1600" dirty="0"/>
              <a:t>(3</a:t>
            </a:r>
            <a:r>
              <a:rPr lang="en-US" sz="1600" baseline="30000" dirty="0"/>
              <a:t>rd</a:t>
            </a:r>
            <a:r>
              <a:rPr lang="en-US" sz="1600" dirty="0"/>
              <a:t> highest)</a:t>
            </a:r>
          </a:p>
          <a:p>
            <a:pPr marL="171450" indent="-171450">
              <a:buFont typeface="Arial" panose="020B0604020202020204" pitchFamily="34" charset="0"/>
              <a:buChar char="•"/>
            </a:pPr>
            <a:r>
              <a:rPr lang="en-US" sz="1600" b="1" dirty="0"/>
              <a:t>58.6%</a:t>
            </a:r>
            <a:r>
              <a:rPr lang="en-US" sz="1600" dirty="0"/>
              <a:t> (58/99) agreed that the </a:t>
            </a:r>
            <a:r>
              <a:rPr lang="en-US" sz="1600" b="1" dirty="0"/>
              <a:t>feedback would help them improve their skills in taking exams</a:t>
            </a:r>
            <a:r>
              <a:rPr lang="en-US" sz="1600" dirty="0"/>
              <a:t> (3</a:t>
            </a:r>
            <a:r>
              <a:rPr lang="en-US" sz="1600" baseline="30000" dirty="0"/>
              <a:t>rd</a:t>
            </a:r>
            <a:r>
              <a:rPr lang="en-US" sz="1600" dirty="0"/>
              <a:t> highest)</a:t>
            </a:r>
          </a:p>
          <a:p>
            <a:pPr marL="171450" indent="-171450">
              <a:buFont typeface="Arial" panose="020B0604020202020204" pitchFamily="34" charset="0"/>
              <a:buChar char="•"/>
            </a:pPr>
            <a:r>
              <a:rPr lang="en-US" sz="1600" b="1" dirty="0"/>
              <a:t>60.0%</a:t>
            </a:r>
            <a:r>
              <a:rPr lang="en-US" sz="1600" dirty="0"/>
              <a:t> (60/100) agreed that the </a:t>
            </a:r>
            <a:r>
              <a:rPr lang="en-US" sz="1600" b="1" dirty="0"/>
              <a:t>feedback would be useful as they go on to start their next module</a:t>
            </a:r>
            <a:r>
              <a:rPr lang="en-US" sz="1600" dirty="0"/>
              <a:t> (3</a:t>
            </a:r>
            <a:r>
              <a:rPr lang="en-US" sz="1600" baseline="30000" dirty="0"/>
              <a:t>rd</a:t>
            </a:r>
            <a:r>
              <a:rPr lang="en-US" sz="1600" dirty="0"/>
              <a:t> highest)</a:t>
            </a:r>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p:txBody>
      </p:sp>
      <p:sp>
        <p:nvSpPr>
          <p:cNvPr id="6" name="Slide Number Placeholder 5"/>
          <p:cNvSpPr>
            <a:spLocks noGrp="1"/>
          </p:cNvSpPr>
          <p:nvPr>
            <p:ph type="sldNum" sz="quarter" idx="4"/>
          </p:nvPr>
        </p:nvSpPr>
        <p:spPr/>
        <p:txBody>
          <a:bodyPr/>
          <a:lstStyle/>
          <a:p>
            <a:fld id="{0406593E-52CF-5B45-8CFF-7309163A4729}" type="slidenum">
              <a:rPr lang="en-US" smtClean="0"/>
              <a:pPr/>
              <a:t>19</a:t>
            </a:fld>
            <a:endParaRPr lang="en-US"/>
          </a:p>
        </p:txBody>
      </p:sp>
      <p:sp>
        <p:nvSpPr>
          <p:cNvPr id="24" name="Text Placeholder 23"/>
          <p:cNvSpPr>
            <a:spLocks noGrp="1"/>
          </p:cNvSpPr>
          <p:nvPr>
            <p:ph type="body" sz="quarter" idx="10"/>
          </p:nvPr>
        </p:nvSpPr>
        <p:spPr/>
        <p:txBody>
          <a:bodyPr/>
          <a:lstStyle/>
          <a:p>
            <a:r>
              <a:rPr lang="en-US" dirty="0"/>
              <a:t>By students</a:t>
            </a:r>
          </a:p>
        </p:txBody>
      </p:sp>
    </p:spTree>
    <p:extLst>
      <p:ext uri="{BB962C8B-B14F-4D97-AF65-F5344CB8AC3E}">
        <p14:creationId xmlns:p14="http://schemas.microsoft.com/office/powerpoint/2010/main" val="4086423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a:xfrm>
            <a:off x="388801" y="399926"/>
            <a:ext cx="1403904" cy="212075"/>
          </a:xfrm>
        </p:spPr>
        <p:txBody>
          <a:bodyPr/>
          <a:lstStyle/>
          <a:p>
            <a:r>
              <a:rPr lang="en-US" dirty="0"/>
              <a:t>BACKGROUND</a:t>
            </a:r>
          </a:p>
        </p:txBody>
      </p:sp>
      <p:sp>
        <p:nvSpPr>
          <p:cNvPr id="23" name="Content Placeholder 22"/>
          <p:cNvSpPr>
            <a:spLocks noGrp="1"/>
          </p:cNvSpPr>
          <p:nvPr>
            <p:ph idx="1"/>
          </p:nvPr>
        </p:nvSpPr>
        <p:spPr/>
        <p:txBody>
          <a:bodyPr/>
          <a:lstStyle/>
          <a:p>
            <a:pPr marL="171450" indent="-171450">
              <a:buFont typeface="Arial" panose="020B0604020202020204" pitchFamily="34" charset="0"/>
              <a:buChar char="•"/>
            </a:pPr>
            <a:r>
              <a:rPr lang="en-US" sz="1800" dirty="0"/>
              <a:t>S112 is second Stage 1 60-credit module in multiple qualifications</a:t>
            </a:r>
          </a:p>
          <a:p>
            <a:pPr marL="171450" indent="-171450">
              <a:buFont typeface="Arial" panose="020B0604020202020204" pitchFamily="34" charset="0"/>
              <a:buChar char="•"/>
            </a:pPr>
            <a:r>
              <a:rPr lang="en-US" sz="1800" dirty="0"/>
              <a:t>Eight learning outcomes</a:t>
            </a:r>
          </a:p>
          <a:p>
            <a:pPr marL="171450" indent="-171450">
              <a:buFont typeface="Arial" panose="020B0604020202020204" pitchFamily="34" charset="0"/>
              <a:buChar char="•"/>
            </a:pPr>
            <a:r>
              <a:rPr lang="en-GB" sz="1800" dirty="0"/>
              <a:t>Single-component assessment: exam – only Stage 1 module in university</a:t>
            </a:r>
          </a:p>
          <a:p>
            <a:endParaRPr lang="en-GB" sz="1800" dirty="0"/>
          </a:p>
          <a:p>
            <a:pPr marL="171450" indent="-171450">
              <a:buFont typeface="Arial" panose="020B0604020202020204" pitchFamily="34" charset="0"/>
              <a:buChar char="•"/>
            </a:pPr>
            <a:endParaRPr lang="en-GB" sz="1800" dirty="0"/>
          </a:p>
          <a:p>
            <a:pPr marL="171450" indent="-171450">
              <a:buFont typeface="Arial" panose="020B0604020202020204" pitchFamily="34" charset="0"/>
              <a:buChar char="•"/>
            </a:pPr>
            <a:endParaRPr lang="en-GB" sz="1800" dirty="0"/>
          </a:p>
          <a:p>
            <a:pPr marL="171450" indent="-171450">
              <a:buFont typeface="Arial" panose="020B0604020202020204" pitchFamily="34" charset="0"/>
              <a:buChar char="•"/>
            </a:pPr>
            <a:endParaRPr lang="en-GB" sz="1800" dirty="0"/>
          </a:p>
          <a:p>
            <a:pPr marL="171450" indent="-171450">
              <a:buFont typeface="Arial" panose="020B0604020202020204" pitchFamily="34" charset="0"/>
              <a:buChar char="•"/>
            </a:pPr>
            <a:r>
              <a:rPr lang="en-GB" sz="1800" dirty="0"/>
              <a:t>TMAs 01/03/04 assess topic learning</a:t>
            </a:r>
          </a:p>
          <a:p>
            <a:pPr marL="171450" indent="-171450">
              <a:buFont typeface="Arial" panose="020B0604020202020204" pitchFamily="34" charset="0"/>
              <a:buChar char="•"/>
            </a:pPr>
            <a:r>
              <a:rPr lang="en-GB" sz="1800" dirty="0"/>
              <a:t>TMAs 02/05 assess practical work; TMA06 assesses communication</a:t>
            </a:r>
          </a:p>
          <a:p>
            <a:pPr marL="171450" indent="-171450">
              <a:buFont typeface="Arial" panose="020B0604020202020204" pitchFamily="34" charset="0"/>
              <a:buChar char="•"/>
            </a:pPr>
            <a:r>
              <a:rPr lang="en-GB" sz="1800" dirty="0"/>
              <a:t>Exam assesses the remaining FIVE learning outcomes</a:t>
            </a:r>
          </a:p>
          <a:p>
            <a:pPr marL="171450" indent="-171450">
              <a:buFont typeface="Arial" panose="020B0604020202020204" pitchFamily="34" charset="0"/>
              <a:buChar char="•"/>
            </a:pPr>
            <a:r>
              <a:rPr lang="en-GB" sz="1800" dirty="0"/>
              <a:t>No thresholds on any component</a:t>
            </a:r>
          </a:p>
          <a:p>
            <a:pPr marL="171450" indent="-171450">
              <a:buFont typeface="Arial" panose="020B0604020202020204" pitchFamily="34" charset="0"/>
              <a:buChar char="•"/>
            </a:pPr>
            <a:endParaRPr lang="en-US" sz="1800" dirty="0"/>
          </a:p>
        </p:txBody>
      </p:sp>
      <p:sp>
        <p:nvSpPr>
          <p:cNvPr id="6" name="Slide Number Placeholder 5"/>
          <p:cNvSpPr>
            <a:spLocks noGrp="1"/>
          </p:cNvSpPr>
          <p:nvPr>
            <p:ph type="sldNum" sz="quarter" idx="4"/>
          </p:nvPr>
        </p:nvSpPr>
        <p:spPr/>
        <p:txBody>
          <a:bodyPr/>
          <a:lstStyle/>
          <a:p>
            <a:fld id="{0406593E-52CF-5B45-8CFF-7309163A4729}" type="slidenum">
              <a:rPr lang="en-US" smtClean="0"/>
              <a:pPr/>
              <a:t>2</a:t>
            </a:fld>
            <a:endParaRPr lang="en-US"/>
          </a:p>
        </p:txBody>
      </p:sp>
      <p:sp>
        <p:nvSpPr>
          <p:cNvPr id="24" name="Text Placeholder 23"/>
          <p:cNvSpPr>
            <a:spLocks noGrp="1"/>
          </p:cNvSpPr>
          <p:nvPr>
            <p:ph type="body" sz="quarter" idx="10"/>
          </p:nvPr>
        </p:nvSpPr>
        <p:spPr/>
        <p:txBody>
          <a:bodyPr/>
          <a:lstStyle/>
          <a:p>
            <a:endParaRPr lang="en-US" dirty="0"/>
          </a:p>
        </p:txBody>
      </p:sp>
      <p:sp>
        <p:nvSpPr>
          <p:cNvPr id="2" name="Rectangle 1">
            <a:extLst>
              <a:ext uri="{FF2B5EF4-FFF2-40B4-BE49-F238E27FC236}">
                <a16:creationId xmlns:a16="http://schemas.microsoft.com/office/drawing/2014/main" id="{59F4E7EC-3CB9-491D-BCE7-4D4C908080F8}"/>
              </a:ext>
            </a:extLst>
          </p:cNvPr>
          <p:cNvSpPr/>
          <p:nvPr/>
        </p:nvSpPr>
        <p:spPr>
          <a:xfrm>
            <a:off x="287679" y="2876763"/>
            <a:ext cx="799667" cy="61645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b="1" dirty="0"/>
              <a:t>TMA 01</a:t>
            </a:r>
          </a:p>
          <a:p>
            <a:pPr algn="ctr"/>
            <a:r>
              <a:rPr lang="en-GB" b="1" dirty="0"/>
              <a:t>3%</a:t>
            </a:r>
          </a:p>
        </p:txBody>
      </p:sp>
      <p:sp>
        <p:nvSpPr>
          <p:cNvPr id="7" name="Rectangle 6">
            <a:extLst>
              <a:ext uri="{FF2B5EF4-FFF2-40B4-BE49-F238E27FC236}">
                <a16:creationId xmlns:a16="http://schemas.microsoft.com/office/drawing/2014/main" id="{5454C5F5-1BA9-4018-8DA9-550567E5AC54}"/>
              </a:ext>
            </a:extLst>
          </p:cNvPr>
          <p:cNvSpPr/>
          <p:nvPr/>
        </p:nvSpPr>
        <p:spPr>
          <a:xfrm>
            <a:off x="1373709" y="2578815"/>
            <a:ext cx="914400" cy="9144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b="1" dirty="0"/>
              <a:t>TMA 02</a:t>
            </a:r>
          </a:p>
          <a:p>
            <a:pPr algn="ctr"/>
            <a:r>
              <a:rPr lang="en-GB" b="1" dirty="0"/>
              <a:t>10%</a:t>
            </a:r>
          </a:p>
        </p:txBody>
      </p:sp>
      <p:sp>
        <p:nvSpPr>
          <p:cNvPr id="8" name="Rectangle 7">
            <a:extLst>
              <a:ext uri="{FF2B5EF4-FFF2-40B4-BE49-F238E27FC236}">
                <a16:creationId xmlns:a16="http://schemas.microsoft.com/office/drawing/2014/main" id="{8D190E18-53A6-4D09-B15C-772065238826}"/>
              </a:ext>
            </a:extLst>
          </p:cNvPr>
          <p:cNvSpPr/>
          <p:nvPr/>
        </p:nvSpPr>
        <p:spPr>
          <a:xfrm>
            <a:off x="7327873" y="2208943"/>
            <a:ext cx="1393998" cy="1279135"/>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b="1" dirty="0"/>
              <a:t>Exam</a:t>
            </a:r>
          </a:p>
          <a:p>
            <a:pPr algn="ctr"/>
            <a:r>
              <a:rPr lang="en-GB" b="1" dirty="0"/>
              <a:t>61%</a:t>
            </a:r>
          </a:p>
        </p:txBody>
      </p:sp>
      <p:sp>
        <p:nvSpPr>
          <p:cNvPr id="9" name="Rectangle 8">
            <a:extLst>
              <a:ext uri="{FF2B5EF4-FFF2-40B4-BE49-F238E27FC236}">
                <a16:creationId xmlns:a16="http://schemas.microsoft.com/office/drawing/2014/main" id="{69877322-546B-4294-9750-ECA491B90FBA}"/>
              </a:ext>
            </a:extLst>
          </p:cNvPr>
          <p:cNvSpPr/>
          <p:nvPr/>
        </p:nvSpPr>
        <p:spPr>
          <a:xfrm>
            <a:off x="2607013" y="2876762"/>
            <a:ext cx="799667" cy="61131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b="1" dirty="0"/>
              <a:t>TMA 03</a:t>
            </a:r>
          </a:p>
          <a:p>
            <a:pPr algn="ctr"/>
            <a:r>
              <a:rPr lang="en-GB" b="1" dirty="0"/>
              <a:t>3%</a:t>
            </a:r>
          </a:p>
        </p:txBody>
      </p:sp>
      <p:sp>
        <p:nvSpPr>
          <p:cNvPr id="10" name="Rectangle 9">
            <a:extLst>
              <a:ext uri="{FF2B5EF4-FFF2-40B4-BE49-F238E27FC236}">
                <a16:creationId xmlns:a16="http://schemas.microsoft.com/office/drawing/2014/main" id="{476FFC3E-0F21-4336-86F4-EAD1BD18FE39}"/>
              </a:ext>
            </a:extLst>
          </p:cNvPr>
          <p:cNvSpPr/>
          <p:nvPr/>
        </p:nvSpPr>
        <p:spPr>
          <a:xfrm>
            <a:off x="3725584" y="2876762"/>
            <a:ext cx="799667" cy="61131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b="1" dirty="0"/>
              <a:t>TMA 04</a:t>
            </a:r>
          </a:p>
          <a:p>
            <a:pPr algn="ctr"/>
            <a:r>
              <a:rPr lang="en-GB" b="1" dirty="0"/>
              <a:t>3%</a:t>
            </a:r>
          </a:p>
        </p:txBody>
      </p:sp>
      <p:sp>
        <p:nvSpPr>
          <p:cNvPr id="12" name="Rectangle 11">
            <a:extLst>
              <a:ext uri="{FF2B5EF4-FFF2-40B4-BE49-F238E27FC236}">
                <a16:creationId xmlns:a16="http://schemas.microsoft.com/office/drawing/2014/main" id="{1FE2A55F-EDF9-4F5B-9CB1-9E6BF887E940}"/>
              </a:ext>
            </a:extLst>
          </p:cNvPr>
          <p:cNvSpPr/>
          <p:nvPr/>
        </p:nvSpPr>
        <p:spPr>
          <a:xfrm>
            <a:off x="4844155" y="2573678"/>
            <a:ext cx="914400" cy="9144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b="1" dirty="0"/>
              <a:t>TMA 05</a:t>
            </a:r>
          </a:p>
          <a:p>
            <a:pPr algn="ctr"/>
            <a:r>
              <a:rPr lang="en-GB" b="1" dirty="0"/>
              <a:t>10%</a:t>
            </a:r>
          </a:p>
        </p:txBody>
      </p:sp>
      <p:sp>
        <p:nvSpPr>
          <p:cNvPr id="13" name="Rectangle 12">
            <a:extLst>
              <a:ext uri="{FF2B5EF4-FFF2-40B4-BE49-F238E27FC236}">
                <a16:creationId xmlns:a16="http://schemas.microsoft.com/office/drawing/2014/main" id="{CDC126BC-081C-4635-A912-DEF1EBA149FC}"/>
              </a:ext>
            </a:extLst>
          </p:cNvPr>
          <p:cNvSpPr/>
          <p:nvPr/>
        </p:nvSpPr>
        <p:spPr>
          <a:xfrm>
            <a:off x="6086014" y="2578815"/>
            <a:ext cx="914400" cy="9144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b="1" dirty="0"/>
              <a:t>TMA 06</a:t>
            </a:r>
          </a:p>
          <a:p>
            <a:pPr algn="ctr"/>
            <a:r>
              <a:rPr lang="en-GB" b="1" dirty="0"/>
              <a:t>10%</a:t>
            </a:r>
          </a:p>
        </p:txBody>
      </p:sp>
    </p:spTree>
    <p:extLst>
      <p:ext uri="{BB962C8B-B14F-4D97-AF65-F5344CB8AC3E}">
        <p14:creationId xmlns:p14="http://schemas.microsoft.com/office/powerpoint/2010/main" val="1751230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a:xfrm>
            <a:off x="388801" y="399926"/>
            <a:ext cx="2240100" cy="212075"/>
          </a:xfrm>
        </p:spPr>
        <p:txBody>
          <a:bodyPr/>
          <a:lstStyle/>
          <a:p>
            <a:r>
              <a:rPr lang="en-US" dirty="0"/>
              <a:t>FUTURE WORK</a:t>
            </a:r>
          </a:p>
        </p:txBody>
      </p:sp>
      <p:sp>
        <p:nvSpPr>
          <p:cNvPr id="23" name="Content Placeholder 22"/>
          <p:cNvSpPr>
            <a:spLocks noGrp="1"/>
          </p:cNvSpPr>
          <p:nvPr>
            <p:ph idx="1"/>
          </p:nvPr>
        </p:nvSpPr>
        <p:spPr>
          <a:xfrm>
            <a:off x="388800" y="938676"/>
            <a:ext cx="8395199" cy="4118846"/>
          </a:xfrm>
        </p:spPr>
        <p:txBody>
          <a:bodyPr/>
          <a:lstStyle/>
          <a:p>
            <a:pPr marL="171450" indent="-171450">
              <a:buFont typeface="Arial" panose="020B0604020202020204" pitchFamily="34" charset="0"/>
              <a:buChar char="•"/>
            </a:pPr>
            <a:r>
              <a:rPr lang="en-US" sz="2400" dirty="0"/>
              <a:t>More detail on marker/module team experience</a:t>
            </a:r>
          </a:p>
          <a:p>
            <a:pPr marL="171450" indent="-171450">
              <a:buFont typeface="Arial" panose="020B0604020202020204" pitchFamily="34" charset="0"/>
              <a:buChar char="•"/>
            </a:pPr>
            <a:r>
              <a:rPr lang="en-US" sz="2400" dirty="0"/>
              <a:t>Repeat for future S112 exam, perhaps in conjunction with trial of making scripts available to students</a:t>
            </a:r>
          </a:p>
          <a:p>
            <a:pPr marL="171450" indent="-171450">
              <a:buFont typeface="Arial" panose="020B0604020202020204" pitchFamily="34" charset="0"/>
              <a:buChar char="•"/>
            </a:pPr>
            <a:r>
              <a:rPr lang="en-US" sz="2400" dirty="0"/>
              <a:t>Quantitative analysis of S112 specific open comment data</a:t>
            </a:r>
            <a:endParaRPr lang="en-US" sz="1600" dirty="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a:p>
        </p:txBody>
      </p:sp>
      <p:sp>
        <p:nvSpPr>
          <p:cNvPr id="6" name="Slide Number Placeholder 5"/>
          <p:cNvSpPr>
            <a:spLocks noGrp="1"/>
          </p:cNvSpPr>
          <p:nvPr>
            <p:ph type="sldNum" sz="quarter" idx="4"/>
          </p:nvPr>
        </p:nvSpPr>
        <p:spPr/>
        <p:txBody>
          <a:bodyPr/>
          <a:lstStyle/>
          <a:p>
            <a:fld id="{0406593E-52CF-5B45-8CFF-7309163A4729}" type="slidenum">
              <a:rPr lang="en-US" smtClean="0"/>
              <a:pPr/>
              <a:t>20</a:t>
            </a:fld>
            <a:endParaRPr lang="en-US"/>
          </a:p>
        </p:txBody>
      </p:sp>
    </p:spTree>
    <p:extLst>
      <p:ext uri="{BB962C8B-B14F-4D97-AF65-F5344CB8AC3E}">
        <p14:creationId xmlns:p14="http://schemas.microsoft.com/office/powerpoint/2010/main" val="354515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299219-938F-41D3-9040-FD71C184412F}"/>
              </a:ext>
            </a:extLst>
          </p:cNvPr>
          <p:cNvSpPr>
            <a:spLocks noGrp="1"/>
          </p:cNvSpPr>
          <p:nvPr>
            <p:ph type="ctrTitle"/>
          </p:nvPr>
        </p:nvSpPr>
        <p:spPr>
          <a:xfrm>
            <a:off x="3122159" y="2178782"/>
            <a:ext cx="2899681" cy="498598"/>
          </a:xfrm>
        </p:spPr>
        <p:txBody>
          <a:bodyPr/>
          <a:lstStyle/>
          <a:p>
            <a:pPr algn="ctr"/>
            <a:r>
              <a:rPr lang="en-GB" dirty="0"/>
              <a:t>Questions?</a:t>
            </a:r>
          </a:p>
        </p:txBody>
      </p:sp>
      <p:sp>
        <p:nvSpPr>
          <p:cNvPr id="4" name="Slide Number Placeholder 3">
            <a:extLst>
              <a:ext uri="{FF2B5EF4-FFF2-40B4-BE49-F238E27FC236}">
                <a16:creationId xmlns:a16="http://schemas.microsoft.com/office/drawing/2014/main" id="{1F8C28A9-FE97-45A9-BC75-315B3E09D497}"/>
              </a:ext>
            </a:extLst>
          </p:cNvPr>
          <p:cNvSpPr>
            <a:spLocks noGrp="1"/>
          </p:cNvSpPr>
          <p:nvPr>
            <p:ph type="sldNum" sz="quarter" idx="4294967295"/>
          </p:nvPr>
        </p:nvSpPr>
        <p:spPr>
          <a:xfrm>
            <a:off x="8783638" y="4783138"/>
            <a:ext cx="360362" cy="360362"/>
          </a:xfrm>
          <a:prstGeom prst="rect">
            <a:avLst/>
          </a:prstGeom>
        </p:spPr>
        <p:txBody>
          <a:bodyPr/>
          <a:lstStyle/>
          <a:p>
            <a:fld id="{0406593E-52CF-5B45-8CFF-7309163A4729}" type="slidenum">
              <a:rPr lang="en-US" smtClean="0"/>
              <a:pPr/>
              <a:t>21</a:t>
            </a:fld>
            <a:endParaRPr lang="en-US"/>
          </a:p>
        </p:txBody>
      </p:sp>
    </p:spTree>
    <p:extLst>
      <p:ext uri="{BB962C8B-B14F-4D97-AF65-F5344CB8AC3E}">
        <p14:creationId xmlns:p14="http://schemas.microsoft.com/office/powerpoint/2010/main" val="1727696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F5E4A83-F65C-43A0-A650-E31F7D5622DF}"/>
              </a:ext>
            </a:extLst>
          </p:cNvPr>
          <p:cNvSpPr>
            <a:spLocks noGrp="1"/>
          </p:cNvSpPr>
          <p:nvPr>
            <p:ph type="ctrTitle"/>
          </p:nvPr>
        </p:nvSpPr>
        <p:spPr/>
        <p:txBody>
          <a:bodyPr/>
          <a:lstStyle/>
          <a:p>
            <a:r>
              <a:rPr lang="en-GB" dirty="0"/>
              <a:t>Additional slides</a:t>
            </a:r>
          </a:p>
        </p:txBody>
      </p:sp>
      <p:sp>
        <p:nvSpPr>
          <p:cNvPr id="4" name="Slide Number Placeholder 3">
            <a:extLst>
              <a:ext uri="{FF2B5EF4-FFF2-40B4-BE49-F238E27FC236}">
                <a16:creationId xmlns:a16="http://schemas.microsoft.com/office/drawing/2014/main" id="{CE4072B5-844C-4BD6-B7BC-7B52C17B74B0}"/>
              </a:ext>
            </a:extLst>
          </p:cNvPr>
          <p:cNvSpPr>
            <a:spLocks noGrp="1"/>
          </p:cNvSpPr>
          <p:nvPr>
            <p:ph type="sldNum" sz="quarter" idx="4294967295"/>
          </p:nvPr>
        </p:nvSpPr>
        <p:spPr>
          <a:xfrm>
            <a:off x="8783638" y="4783138"/>
            <a:ext cx="360362" cy="360362"/>
          </a:xfrm>
          <a:prstGeom prst="rect">
            <a:avLst/>
          </a:prstGeom>
        </p:spPr>
        <p:txBody>
          <a:bodyPr/>
          <a:lstStyle/>
          <a:p>
            <a:fld id="{0406593E-52CF-5B45-8CFF-7309163A4729}" type="slidenum">
              <a:rPr lang="en-US" smtClean="0"/>
              <a:pPr/>
              <a:t>22</a:t>
            </a:fld>
            <a:endParaRPr lang="en-US"/>
          </a:p>
        </p:txBody>
      </p:sp>
    </p:spTree>
    <p:extLst>
      <p:ext uri="{BB962C8B-B14F-4D97-AF65-F5344CB8AC3E}">
        <p14:creationId xmlns:p14="http://schemas.microsoft.com/office/powerpoint/2010/main" val="350557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90EB7F-3101-4F6E-B97D-205A175E658F}"/>
              </a:ext>
            </a:extLst>
          </p:cNvPr>
          <p:cNvSpPr/>
          <p:nvPr/>
        </p:nvSpPr>
        <p:spPr>
          <a:xfrm>
            <a:off x="3203434" y="862964"/>
            <a:ext cx="4505966" cy="391076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 name="Text Placeholder 1">
            <a:extLst>
              <a:ext uri="{FF2B5EF4-FFF2-40B4-BE49-F238E27FC236}">
                <a16:creationId xmlns:a16="http://schemas.microsoft.com/office/drawing/2014/main" id="{DDF17F29-B593-47CC-90B3-76248D531211}"/>
              </a:ext>
            </a:extLst>
          </p:cNvPr>
          <p:cNvSpPr>
            <a:spLocks noGrp="1"/>
          </p:cNvSpPr>
          <p:nvPr>
            <p:ph type="body" sz="quarter" idx="13"/>
          </p:nvPr>
        </p:nvSpPr>
        <p:spPr/>
        <p:txBody>
          <a:bodyPr/>
          <a:lstStyle/>
          <a:p>
            <a:endParaRPr lang="en-GB"/>
          </a:p>
        </p:txBody>
      </p:sp>
      <p:sp>
        <p:nvSpPr>
          <p:cNvPr id="4" name="Text Placeholder 3">
            <a:extLst>
              <a:ext uri="{FF2B5EF4-FFF2-40B4-BE49-F238E27FC236}">
                <a16:creationId xmlns:a16="http://schemas.microsoft.com/office/drawing/2014/main" id="{BE50CB73-114F-483C-B888-5BB733363883}"/>
              </a:ext>
            </a:extLst>
          </p:cNvPr>
          <p:cNvSpPr>
            <a:spLocks noGrp="1"/>
          </p:cNvSpPr>
          <p:nvPr>
            <p:ph type="body" sz="quarter" idx="15"/>
          </p:nvPr>
        </p:nvSpPr>
        <p:spPr>
          <a:xfrm>
            <a:off x="388802" y="862965"/>
            <a:ext cx="2564495" cy="3910760"/>
          </a:xfrm>
        </p:spPr>
        <p:txBody>
          <a:bodyPr/>
          <a:lstStyle/>
          <a:p>
            <a:pPr marL="171450" indent="-171450">
              <a:buFont typeface="Arial" panose="020B0604020202020204" pitchFamily="34" charset="0"/>
              <a:buChar char="•"/>
            </a:pPr>
            <a:r>
              <a:rPr lang="en-GB" sz="1600" b="1" dirty="0"/>
              <a:t>Correlation between </a:t>
            </a:r>
            <a:br>
              <a:rPr lang="en-GB" sz="1600" b="1" dirty="0"/>
            </a:br>
            <a:r>
              <a:rPr lang="en-GB" sz="1600" b="1" dirty="0"/>
              <a:t>Stage 2 exam performance and S112 exam performance</a:t>
            </a:r>
            <a:br>
              <a:rPr lang="en-GB" sz="1600" b="1" dirty="0"/>
            </a:br>
            <a:r>
              <a:rPr lang="en-GB" sz="1600" b="1" dirty="0"/>
              <a:t>r</a:t>
            </a:r>
            <a:r>
              <a:rPr lang="en-GB" sz="1600" b="1" baseline="30000" dirty="0"/>
              <a:t>2 </a:t>
            </a:r>
            <a:r>
              <a:rPr lang="en-GB" sz="1600" b="1" dirty="0"/>
              <a:t>= 0.4-0.5 for 5 of 6 modules</a:t>
            </a:r>
          </a:p>
          <a:p>
            <a:pPr marL="171450" indent="-171450">
              <a:buFont typeface="Arial" panose="020B0604020202020204" pitchFamily="34" charset="0"/>
              <a:buChar char="•"/>
            </a:pPr>
            <a:r>
              <a:rPr lang="en-GB" sz="1600" b="1" dirty="0"/>
              <a:t>For S215 correlation is considerably poorer </a:t>
            </a:r>
            <a:br>
              <a:rPr lang="en-GB" sz="1600" b="1" dirty="0"/>
            </a:br>
            <a:r>
              <a:rPr lang="en-GB" sz="1600" b="1" dirty="0"/>
              <a:t>r</a:t>
            </a:r>
            <a:r>
              <a:rPr lang="en-GB" sz="1600" b="1" baseline="30000" dirty="0"/>
              <a:t>2</a:t>
            </a:r>
            <a:r>
              <a:rPr lang="en-GB" sz="1600" b="1" dirty="0"/>
              <a:t> = 0.2 </a:t>
            </a:r>
          </a:p>
          <a:p>
            <a:pPr marL="171450" indent="-171450">
              <a:buFont typeface="Arial" panose="020B0604020202020204" pitchFamily="34" charset="0"/>
              <a:buChar char="•"/>
            </a:pPr>
            <a:r>
              <a:rPr lang="en-GB" sz="1600" b="1" dirty="0"/>
              <a:t>Some students do very well on S215 (but not S112); others very well on S112 (but not S215)</a:t>
            </a:r>
          </a:p>
        </p:txBody>
      </p:sp>
      <p:sp>
        <p:nvSpPr>
          <p:cNvPr id="5" name="Title 4">
            <a:extLst>
              <a:ext uri="{FF2B5EF4-FFF2-40B4-BE49-F238E27FC236}">
                <a16:creationId xmlns:a16="http://schemas.microsoft.com/office/drawing/2014/main" id="{BBDCEDA8-C69F-4A33-975F-CEAC65772292}"/>
              </a:ext>
            </a:extLst>
          </p:cNvPr>
          <p:cNvSpPr>
            <a:spLocks noGrp="1"/>
          </p:cNvSpPr>
          <p:nvPr>
            <p:ph type="ctrTitle"/>
          </p:nvPr>
        </p:nvSpPr>
        <p:spPr>
          <a:xfrm>
            <a:off x="388802" y="228690"/>
            <a:ext cx="6609378" cy="342392"/>
          </a:xfrm>
        </p:spPr>
        <p:txBody>
          <a:bodyPr/>
          <a:lstStyle/>
          <a:p>
            <a:r>
              <a:rPr lang="en-GB" sz="1400" dirty="0"/>
              <a:t>Stage 2 Module performance versus 17J S112 performance</a:t>
            </a:r>
          </a:p>
        </p:txBody>
      </p:sp>
      <p:pic>
        <p:nvPicPr>
          <p:cNvPr id="8" name="Picture 7">
            <a:extLst>
              <a:ext uri="{FF2B5EF4-FFF2-40B4-BE49-F238E27FC236}">
                <a16:creationId xmlns:a16="http://schemas.microsoft.com/office/drawing/2014/main" id="{B64D10C9-8AA7-424E-BED1-75493F18829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373314" y="972876"/>
            <a:ext cx="1894700" cy="1171696"/>
          </a:xfrm>
          <a:prstGeom prst="rect">
            <a:avLst/>
          </a:prstGeom>
          <a:noFill/>
        </p:spPr>
      </p:pic>
      <p:pic>
        <p:nvPicPr>
          <p:cNvPr id="10" name="Picture 9">
            <a:extLst>
              <a:ext uri="{FF2B5EF4-FFF2-40B4-BE49-F238E27FC236}">
                <a16:creationId xmlns:a16="http://schemas.microsoft.com/office/drawing/2014/main" id="{923B6359-C6C1-44CE-8976-BF9B37ED760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8151" y="972876"/>
            <a:ext cx="1894700" cy="1171696"/>
          </a:xfrm>
          <a:prstGeom prst="rect">
            <a:avLst/>
          </a:prstGeom>
          <a:noFill/>
        </p:spPr>
      </p:pic>
      <p:pic>
        <p:nvPicPr>
          <p:cNvPr id="11" name="Picture 10">
            <a:extLst>
              <a:ext uri="{FF2B5EF4-FFF2-40B4-BE49-F238E27FC236}">
                <a16:creationId xmlns:a16="http://schemas.microsoft.com/office/drawing/2014/main" id="{511C404C-F582-42F8-A8E0-EC37501E3D2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377159" y="2253587"/>
            <a:ext cx="1894700" cy="1171696"/>
          </a:xfrm>
          <a:prstGeom prst="rect">
            <a:avLst/>
          </a:prstGeom>
          <a:noFill/>
        </p:spPr>
      </p:pic>
      <p:pic>
        <p:nvPicPr>
          <p:cNvPr id="12" name="Picture 11">
            <a:extLst>
              <a:ext uri="{FF2B5EF4-FFF2-40B4-BE49-F238E27FC236}">
                <a16:creationId xmlns:a16="http://schemas.microsoft.com/office/drawing/2014/main" id="{8DBDDC16-0B04-49C0-A70A-2569E004B8BD}"/>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5518151" y="2253589"/>
            <a:ext cx="1894700" cy="1171693"/>
          </a:xfrm>
          <a:prstGeom prst="rect">
            <a:avLst/>
          </a:prstGeom>
          <a:noFill/>
        </p:spPr>
      </p:pic>
      <p:pic>
        <p:nvPicPr>
          <p:cNvPr id="13" name="Picture 12">
            <a:extLst>
              <a:ext uri="{FF2B5EF4-FFF2-40B4-BE49-F238E27FC236}">
                <a16:creationId xmlns:a16="http://schemas.microsoft.com/office/drawing/2014/main" id="{6FC726B1-21BD-4F29-B9E4-AD91F7C85611}"/>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373314" y="3543170"/>
            <a:ext cx="1894700" cy="1171693"/>
          </a:xfrm>
          <a:prstGeom prst="rect">
            <a:avLst/>
          </a:prstGeom>
          <a:noFill/>
        </p:spPr>
      </p:pic>
      <p:pic>
        <p:nvPicPr>
          <p:cNvPr id="14" name="Picture 13">
            <a:extLst>
              <a:ext uri="{FF2B5EF4-FFF2-40B4-BE49-F238E27FC236}">
                <a16:creationId xmlns:a16="http://schemas.microsoft.com/office/drawing/2014/main" id="{9510D3F6-171E-4260-B0AB-2C8BCF6CCE04}"/>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5518151" y="3543170"/>
            <a:ext cx="1894700" cy="1171693"/>
          </a:xfrm>
          <a:prstGeom prst="rect">
            <a:avLst/>
          </a:prstGeom>
          <a:noFill/>
        </p:spPr>
      </p:pic>
      <p:sp>
        <p:nvSpPr>
          <p:cNvPr id="3" name="TextBox 2">
            <a:extLst>
              <a:ext uri="{FF2B5EF4-FFF2-40B4-BE49-F238E27FC236}">
                <a16:creationId xmlns:a16="http://schemas.microsoft.com/office/drawing/2014/main" id="{74C7C567-FA6C-4975-97F0-AB9BD416C050}"/>
              </a:ext>
            </a:extLst>
          </p:cNvPr>
          <p:cNvSpPr txBox="1"/>
          <p:nvPr/>
        </p:nvSpPr>
        <p:spPr>
          <a:xfrm>
            <a:off x="5664493" y="3644306"/>
            <a:ext cx="542456" cy="230832"/>
          </a:xfrm>
          <a:prstGeom prst="rect">
            <a:avLst/>
          </a:prstGeom>
          <a:noFill/>
        </p:spPr>
        <p:txBody>
          <a:bodyPr wrap="square" rtlCol="0">
            <a:spAutoFit/>
          </a:bodyPr>
          <a:lstStyle/>
          <a:p>
            <a:r>
              <a:rPr lang="en-GB" sz="900" b="1" dirty="0"/>
              <a:t>S215</a:t>
            </a:r>
          </a:p>
        </p:txBody>
      </p:sp>
      <p:sp>
        <p:nvSpPr>
          <p:cNvPr id="15" name="TextBox 14">
            <a:extLst>
              <a:ext uri="{FF2B5EF4-FFF2-40B4-BE49-F238E27FC236}">
                <a16:creationId xmlns:a16="http://schemas.microsoft.com/office/drawing/2014/main" id="{4423AF61-E450-487A-897B-5E2CD0E94A75}"/>
              </a:ext>
            </a:extLst>
          </p:cNvPr>
          <p:cNvSpPr txBox="1"/>
          <p:nvPr/>
        </p:nvSpPr>
        <p:spPr>
          <a:xfrm>
            <a:off x="3466204" y="2275363"/>
            <a:ext cx="542456" cy="230832"/>
          </a:xfrm>
          <a:prstGeom prst="rect">
            <a:avLst/>
          </a:prstGeom>
          <a:noFill/>
        </p:spPr>
        <p:txBody>
          <a:bodyPr wrap="square" rtlCol="0">
            <a:spAutoFit/>
          </a:bodyPr>
          <a:lstStyle/>
          <a:p>
            <a:r>
              <a:rPr lang="en-GB" sz="900" b="1" dirty="0"/>
              <a:t>S294</a:t>
            </a:r>
          </a:p>
        </p:txBody>
      </p:sp>
      <p:sp>
        <p:nvSpPr>
          <p:cNvPr id="16" name="TextBox 15">
            <a:extLst>
              <a:ext uri="{FF2B5EF4-FFF2-40B4-BE49-F238E27FC236}">
                <a16:creationId xmlns:a16="http://schemas.microsoft.com/office/drawing/2014/main" id="{C05DCF06-AD7F-4C3C-A335-76FF74F4D197}"/>
              </a:ext>
            </a:extLst>
          </p:cNvPr>
          <p:cNvSpPr txBox="1"/>
          <p:nvPr/>
        </p:nvSpPr>
        <p:spPr>
          <a:xfrm>
            <a:off x="5582084" y="2278018"/>
            <a:ext cx="542456" cy="230832"/>
          </a:xfrm>
          <a:prstGeom prst="rect">
            <a:avLst/>
          </a:prstGeom>
          <a:noFill/>
        </p:spPr>
        <p:txBody>
          <a:bodyPr wrap="square" rtlCol="0">
            <a:spAutoFit/>
          </a:bodyPr>
          <a:lstStyle/>
          <a:p>
            <a:r>
              <a:rPr lang="en-GB" sz="900" b="1" dirty="0"/>
              <a:t>S295</a:t>
            </a:r>
          </a:p>
        </p:txBody>
      </p:sp>
      <p:sp>
        <p:nvSpPr>
          <p:cNvPr id="17" name="TextBox 16">
            <a:extLst>
              <a:ext uri="{FF2B5EF4-FFF2-40B4-BE49-F238E27FC236}">
                <a16:creationId xmlns:a16="http://schemas.microsoft.com/office/drawing/2014/main" id="{A2A805AB-F83B-4700-ADCC-02668C8ED295}"/>
              </a:ext>
            </a:extLst>
          </p:cNvPr>
          <p:cNvSpPr txBox="1"/>
          <p:nvPr/>
        </p:nvSpPr>
        <p:spPr>
          <a:xfrm>
            <a:off x="3439625" y="3628349"/>
            <a:ext cx="542456" cy="230832"/>
          </a:xfrm>
          <a:prstGeom prst="rect">
            <a:avLst/>
          </a:prstGeom>
          <a:noFill/>
        </p:spPr>
        <p:txBody>
          <a:bodyPr wrap="square" rtlCol="0">
            <a:spAutoFit/>
          </a:bodyPr>
          <a:lstStyle/>
          <a:p>
            <a:r>
              <a:rPr lang="en-GB" sz="900" b="1" dirty="0"/>
              <a:t>SK299</a:t>
            </a:r>
          </a:p>
        </p:txBody>
      </p:sp>
      <p:sp>
        <p:nvSpPr>
          <p:cNvPr id="18" name="TextBox 17">
            <a:extLst>
              <a:ext uri="{FF2B5EF4-FFF2-40B4-BE49-F238E27FC236}">
                <a16:creationId xmlns:a16="http://schemas.microsoft.com/office/drawing/2014/main" id="{6406008A-34DD-43B4-9075-A5424F28651E}"/>
              </a:ext>
            </a:extLst>
          </p:cNvPr>
          <p:cNvSpPr txBox="1"/>
          <p:nvPr/>
        </p:nvSpPr>
        <p:spPr>
          <a:xfrm>
            <a:off x="5635246" y="1071215"/>
            <a:ext cx="542456" cy="230832"/>
          </a:xfrm>
          <a:prstGeom prst="rect">
            <a:avLst/>
          </a:prstGeom>
          <a:noFill/>
        </p:spPr>
        <p:txBody>
          <a:bodyPr wrap="square" rtlCol="0">
            <a:spAutoFit/>
          </a:bodyPr>
          <a:lstStyle/>
          <a:p>
            <a:r>
              <a:rPr lang="en-GB" sz="900" b="1" dirty="0"/>
              <a:t>S209</a:t>
            </a:r>
          </a:p>
        </p:txBody>
      </p:sp>
      <p:sp>
        <p:nvSpPr>
          <p:cNvPr id="19" name="TextBox 18">
            <a:extLst>
              <a:ext uri="{FF2B5EF4-FFF2-40B4-BE49-F238E27FC236}">
                <a16:creationId xmlns:a16="http://schemas.microsoft.com/office/drawing/2014/main" id="{DE8474FD-042A-41CD-AB7C-3B9C7AEB40AD}"/>
              </a:ext>
            </a:extLst>
          </p:cNvPr>
          <p:cNvSpPr txBox="1"/>
          <p:nvPr/>
        </p:nvSpPr>
        <p:spPr>
          <a:xfrm>
            <a:off x="3476838" y="1057928"/>
            <a:ext cx="542456" cy="230832"/>
          </a:xfrm>
          <a:prstGeom prst="rect">
            <a:avLst/>
          </a:prstGeom>
          <a:noFill/>
        </p:spPr>
        <p:txBody>
          <a:bodyPr wrap="square" rtlCol="0">
            <a:spAutoFit/>
          </a:bodyPr>
          <a:lstStyle/>
          <a:p>
            <a:r>
              <a:rPr lang="en-GB" sz="900" b="1" dirty="0"/>
              <a:t>S206</a:t>
            </a:r>
          </a:p>
        </p:txBody>
      </p:sp>
    </p:spTree>
    <p:extLst>
      <p:ext uri="{BB962C8B-B14F-4D97-AF65-F5344CB8AC3E}">
        <p14:creationId xmlns:p14="http://schemas.microsoft.com/office/powerpoint/2010/main" val="2262179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90EB7F-3101-4F6E-B97D-205A175E658F}"/>
              </a:ext>
            </a:extLst>
          </p:cNvPr>
          <p:cNvSpPr/>
          <p:nvPr/>
        </p:nvSpPr>
        <p:spPr>
          <a:xfrm>
            <a:off x="3126106" y="862964"/>
            <a:ext cx="5263514" cy="391076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 name="Text Placeholder 1">
            <a:extLst>
              <a:ext uri="{FF2B5EF4-FFF2-40B4-BE49-F238E27FC236}">
                <a16:creationId xmlns:a16="http://schemas.microsoft.com/office/drawing/2014/main" id="{DDF17F29-B593-47CC-90B3-76248D531211}"/>
              </a:ext>
            </a:extLst>
          </p:cNvPr>
          <p:cNvSpPr>
            <a:spLocks noGrp="1"/>
          </p:cNvSpPr>
          <p:nvPr>
            <p:ph type="body" sz="quarter" idx="13"/>
          </p:nvPr>
        </p:nvSpPr>
        <p:spPr>
          <a:xfrm>
            <a:off x="1434601" y="571082"/>
            <a:ext cx="5563579" cy="188999"/>
          </a:xfrm>
        </p:spPr>
        <p:txBody>
          <a:bodyPr/>
          <a:lstStyle/>
          <a:p>
            <a:endParaRPr lang="en-GB"/>
          </a:p>
        </p:txBody>
      </p:sp>
      <p:sp>
        <p:nvSpPr>
          <p:cNvPr id="4" name="Text Placeholder 3">
            <a:extLst>
              <a:ext uri="{FF2B5EF4-FFF2-40B4-BE49-F238E27FC236}">
                <a16:creationId xmlns:a16="http://schemas.microsoft.com/office/drawing/2014/main" id="{BE50CB73-114F-483C-B888-5BB733363883}"/>
              </a:ext>
            </a:extLst>
          </p:cNvPr>
          <p:cNvSpPr>
            <a:spLocks noGrp="1"/>
          </p:cNvSpPr>
          <p:nvPr>
            <p:ph type="body" sz="quarter" idx="15"/>
          </p:nvPr>
        </p:nvSpPr>
        <p:spPr>
          <a:xfrm>
            <a:off x="388802" y="862965"/>
            <a:ext cx="2514418" cy="3910760"/>
          </a:xfrm>
        </p:spPr>
        <p:txBody>
          <a:bodyPr/>
          <a:lstStyle/>
          <a:p>
            <a:r>
              <a:rPr lang="en-GB" sz="1800" b="1" dirty="0"/>
              <a:t>Students gaining a distinction on S112 are more likely to withdraw from SK299 than any other module</a:t>
            </a:r>
          </a:p>
        </p:txBody>
      </p:sp>
      <p:sp>
        <p:nvSpPr>
          <p:cNvPr id="5" name="Title 4">
            <a:extLst>
              <a:ext uri="{FF2B5EF4-FFF2-40B4-BE49-F238E27FC236}">
                <a16:creationId xmlns:a16="http://schemas.microsoft.com/office/drawing/2014/main" id="{BBDCEDA8-C69F-4A33-975F-CEAC65772292}"/>
              </a:ext>
            </a:extLst>
          </p:cNvPr>
          <p:cNvSpPr>
            <a:spLocks noGrp="1"/>
          </p:cNvSpPr>
          <p:nvPr>
            <p:ph type="ctrTitle"/>
          </p:nvPr>
        </p:nvSpPr>
        <p:spPr>
          <a:xfrm>
            <a:off x="388803" y="210176"/>
            <a:ext cx="7715068" cy="357119"/>
          </a:xfrm>
        </p:spPr>
        <p:txBody>
          <a:bodyPr/>
          <a:lstStyle/>
          <a:p>
            <a:r>
              <a:rPr lang="en-GB" sz="1400" dirty="0"/>
              <a:t>Withdrawals of 17J S112 students from 18J Stage 2 modules: S112 Distinctions</a:t>
            </a:r>
          </a:p>
        </p:txBody>
      </p:sp>
      <p:pic>
        <p:nvPicPr>
          <p:cNvPr id="8" name="Picture 7">
            <a:extLst>
              <a:ext uri="{FF2B5EF4-FFF2-40B4-BE49-F238E27FC236}">
                <a16:creationId xmlns:a16="http://schemas.microsoft.com/office/drawing/2014/main" id="{81C55488-69DD-446A-A62D-4FC7B71CC83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246120" y="1120987"/>
            <a:ext cx="5040630" cy="3400507"/>
          </a:xfrm>
          <a:prstGeom prst="rect">
            <a:avLst/>
          </a:prstGeom>
          <a:solidFill>
            <a:schemeClr val="accent1">
              <a:lumMod val="20000"/>
              <a:lumOff val="80000"/>
            </a:schemeClr>
          </a:solidFill>
        </p:spPr>
      </p:pic>
    </p:spTree>
    <p:extLst>
      <p:ext uri="{BB962C8B-B14F-4D97-AF65-F5344CB8AC3E}">
        <p14:creationId xmlns:p14="http://schemas.microsoft.com/office/powerpoint/2010/main" val="411984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21"/>
          <p:cNvSpPr>
            <a:spLocks noGrp="1"/>
          </p:cNvSpPr>
          <p:nvPr>
            <p:ph type="ctrTitle"/>
          </p:nvPr>
        </p:nvSpPr>
        <p:spPr>
          <a:xfrm>
            <a:off x="388801" y="399926"/>
            <a:ext cx="1403904" cy="212075"/>
          </a:xfrm>
        </p:spPr>
        <p:txBody>
          <a:bodyPr/>
          <a:lstStyle/>
          <a:p>
            <a:r>
              <a:rPr lang="en-US" dirty="0"/>
              <a:t>BACKGROUND</a:t>
            </a:r>
          </a:p>
        </p:txBody>
      </p:sp>
      <p:sp>
        <p:nvSpPr>
          <p:cNvPr id="23" name="Content Placeholder 22"/>
          <p:cNvSpPr>
            <a:spLocks noGrp="1"/>
          </p:cNvSpPr>
          <p:nvPr>
            <p:ph idx="1"/>
          </p:nvPr>
        </p:nvSpPr>
        <p:spPr/>
        <p:txBody>
          <a:bodyPr/>
          <a:lstStyle/>
          <a:p>
            <a:pPr marL="171450" indent="-171450">
              <a:buFont typeface="Arial" panose="020B0604020202020204" pitchFamily="34" charset="0"/>
              <a:buChar char="•"/>
            </a:pPr>
            <a:r>
              <a:rPr lang="en-US" sz="1800" dirty="0"/>
              <a:t>Project conceived under Students First Transformation ‘More Students Qualifying’ objective</a:t>
            </a:r>
          </a:p>
          <a:p>
            <a:pPr marL="171450" indent="-171450">
              <a:buFont typeface="Arial" panose="020B0604020202020204" pitchFamily="34" charset="0"/>
              <a:buChar char="•"/>
            </a:pPr>
            <a:r>
              <a:rPr lang="en-US" sz="1800" dirty="0"/>
              <a:t>Survey data (SEFAR project, 2015) indicated that “most students (70.6%) did not receive or were not satisfied with feedback from their examination”</a:t>
            </a:r>
          </a:p>
          <a:p>
            <a:pPr marL="171450" indent="-171450">
              <a:buFont typeface="Arial" panose="020B0604020202020204" pitchFamily="34" charset="0"/>
              <a:buChar char="•"/>
            </a:pPr>
            <a:r>
              <a:rPr lang="en-GB" sz="1800" dirty="0"/>
              <a:t>Principle 5 of OU Principles for Assessment Practice: </a:t>
            </a:r>
            <a:br>
              <a:rPr lang="en-GB" sz="1800" dirty="0"/>
            </a:br>
            <a:r>
              <a:rPr lang="en-GB" sz="1800" dirty="0"/>
              <a:t>	“feedback should be given on all assessments to support students in 	moving forwards to their next assessment of module” (APC-2013-03-01).</a:t>
            </a:r>
            <a:endParaRPr lang="en-US" sz="1800" dirty="0"/>
          </a:p>
          <a:p>
            <a:pPr marL="171450" indent="-171450">
              <a:buFont typeface="Arial" panose="020B0604020202020204" pitchFamily="34" charset="0"/>
              <a:buChar char="•"/>
            </a:pPr>
            <a:r>
              <a:rPr lang="en-US" sz="1800" dirty="0"/>
              <a:t>Involved nine modules across FASS, STEM (S112) &amp; WELS, spanning</a:t>
            </a:r>
            <a:br>
              <a:rPr lang="en-US" sz="1800" dirty="0"/>
            </a:br>
            <a:r>
              <a:rPr lang="en-US" sz="1800" dirty="0"/>
              <a:t>Levels 1-3</a:t>
            </a:r>
          </a:p>
          <a:p>
            <a:pPr marL="171450" indent="-171450">
              <a:buFont typeface="Arial" panose="020B0604020202020204" pitchFamily="34" charset="0"/>
              <a:buChar char="•"/>
            </a:pPr>
            <a:r>
              <a:rPr lang="en-US" sz="1800" dirty="0"/>
              <a:t>Ran during S112’s first (17J) presentation – so used in 2018 F1 (June) conflation</a:t>
            </a:r>
            <a:endParaRPr lang="en-US" sz="2400" dirty="0"/>
          </a:p>
          <a:p>
            <a:pPr marL="171450" indent="-171450">
              <a:buFont typeface="Arial" panose="020B0604020202020204" pitchFamily="34" charset="0"/>
              <a:buChar char="•"/>
            </a:pPr>
            <a:endParaRPr lang="en-US" sz="1800" dirty="0"/>
          </a:p>
        </p:txBody>
      </p:sp>
      <p:sp>
        <p:nvSpPr>
          <p:cNvPr id="6" name="Slide Number Placeholder 5"/>
          <p:cNvSpPr>
            <a:spLocks noGrp="1"/>
          </p:cNvSpPr>
          <p:nvPr>
            <p:ph type="sldNum" sz="quarter" idx="4"/>
          </p:nvPr>
        </p:nvSpPr>
        <p:spPr/>
        <p:txBody>
          <a:bodyPr/>
          <a:lstStyle/>
          <a:p>
            <a:fld id="{0406593E-52CF-5B45-8CFF-7309163A4729}" type="slidenum">
              <a:rPr lang="en-US" smtClean="0"/>
              <a:pPr/>
              <a:t>25</a:t>
            </a:fld>
            <a:endParaRPr lang="en-US"/>
          </a:p>
        </p:txBody>
      </p:sp>
      <p:sp>
        <p:nvSpPr>
          <p:cNvPr id="24" name="Text Placeholder 23"/>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1306464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AC443-89C7-4730-9526-C9022D3525C3}"/>
              </a:ext>
            </a:extLst>
          </p:cNvPr>
          <p:cNvSpPr>
            <a:spLocks noGrp="1"/>
          </p:cNvSpPr>
          <p:nvPr>
            <p:ph type="ctrTitle"/>
          </p:nvPr>
        </p:nvSpPr>
        <p:spPr>
          <a:xfrm>
            <a:off x="388801" y="399926"/>
            <a:ext cx="3749090" cy="212075"/>
          </a:xfrm>
        </p:spPr>
        <p:txBody>
          <a:bodyPr/>
          <a:lstStyle/>
          <a:p>
            <a:r>
              <a:rPr lang="en-GB" dirty="0"/>
              <a:t>WHAT DID THIS LOOK LIKE IN PRACTICE?</a:t>
            </a:r>
          </a:p>
        </p:txBody>
      </p:sp>
      <p:sp>
        <p:nvSpPr>
          <p:cNvPr id="4" name="Slide Number Placeholder 3">
            <a:extLst>
              <a:ext uri="{FF2B5EF4-FFF2-40B4-BE49-F238E27FC236}">
                <a16:creationId xmlns:a16="http://schemas.microsoft.com/office/drawing/2014/main" id="{02E4D069-92C7-4195-8A62-4B34DA1CF2A3}"/>
              </a:ext>
            </a:extLst>
          </p:cNvPr>
          <p:cNvSpPr>
            <a:spLocks noGrp="1"/>
          </p:cNvSpPr>
          <p:nvPr>
            <p:ph type="sldNum" sz="quarter" idx="4"/>
          </p:nvPr>
        </p:nvSpPr>
        <p:spPr/>
        <p:txBody>
          <a:bodyPr/>
          <a:lstStyle/>
          <a:p>
            <a:fld id="{0406593E-52CF-5B45-8CFF-7309163A4729}" type="slidenum">
              <a:rPr lang="en-US" smtClean="0"/>
              <a:pPr/>
              <a:t>26</a:t>
            </a:fld>
            <a:endParaRPr lang="en-US"/>
          </a:p>
        </p:txBody>
      </p:sp>
      <p:sp>
        <p:nvSpPr>
          <p:cNvPr id="5" name="Text Placeholder 4">
            <a:extLst>
              <a:ext uri="{FF2B5EF4-FFF2-40B4-BE49-F238E27FC236}">
                <a16:creationId xmlns:a16="http://schemas.microsoft.com/office/drawing/2014/main" id="{38856506-E035-45E8-B88E-F62DB1C1231D}"/>
              </a:ext>
            </a:extLst>
          </p:cNvPr>
          <p:cNvSpPr>
            <a:spLocks noGrp="1"/>
          </p:cNvSpPr>
          <p:nvPr>
            <p:ph type="body" sz="quarter" idx="10"/>
          </p:nvPr>
        </p:nvSpPr>
        <p:spPr/>
        <p:txBody>
          <a:bodyPr/>
          <a:lstStyle/>
          <a:p>
            <a:r>
              <a:rPr lang="en-GB" dirty="0"/>
              <a:t>Adding comments on OSCAR</a:t>
            </a:r>
          </a:p>
        </p:txBody>
      </p:sp>
      <p:pic>
        <p:nvPicPr>
          <p:cNvPr id="7" name="Picture 6">
            <a:extLst>
              <a:ext uri="{FF2B5EF4-FFF2-40B4-BE49-F238E27FC236}">
                <a16:creationId xmlns:a16="http://schemas.microsoft.com/office/drawing/2014/main" id="{FC238260-9BDA-4C29-B009-BA8A1AD310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88801" y="864001"/>
            <a:ext cx="5724525" cy="4140835"/>
          </a:xfrm>
          <a:prstGeom prst="rect">
            <a:avLst/>
          </a:prstGeom>
          <a:noFill/>
          <a:ln>
            <a:noFill/>
          </a:ln>
        </p:spPr>
      </p:pic>
    </p:spTree>
    <p:extLst>
      <p:ext uri="{BB962C8B-B14F-4D97-AF65-F5344CB8AC3E}">
        <p14:creationId xmlns:p14="http://schemas.microsoft.com/office/powerpoint/2010/main" val="109738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6DC72-0F44-47DB-836E-5AAD89B21C6E}"/>
              </a:ext>
            </a:extLst>
          </p:cNvPr>
          <p:cNvSpPr>
            <a:spLocks noGrp="1"/>
          </p:cNvSpPr>
          <p:nvPr>
            <p:ph type="ctrTitle"/>
          </p:nvPr>
        </p:nvSpPr>
        <p:spPr>
          <a:xfrm>
            <a:off x="388800" y="399926"/>
            <a:ext cx="1941706" cy="212075"/>
          </a:xfrm>
        </p:spPr>
        <p:txBody>
          <a:bodyPr/>
          <a:lstStyle/>
          <a:p>
            <a:r>
              <a:rPr lang="en-GB" dirty="0"/>
              <a:t>REFERENCES/LINKS</a:t>
            </a:r>
          </a:p>
        </p:txBody>
      </p:sp>
      <p:sp>
        <p:nvSpPr>
          <p:cNvPr id="3" name="Content Placeholder 2">
            <a:extLst>
              <a:ext uri="{FF2B5EF4-FFF2-40B4-BE49-F238E27FC236}">
                <a16:creationId xmlns:a16="http://schemas.microsoft.com/office/drawing/2014/main" id="{C2239C65-C70F-4AF9-9F4A-3132B7B67DB6}"/>
              </a:ext>
            </a:extLst>
          </p:cNvPr>
          <p:cNvSpPr>
            <a:spLocks noGrp="1"/>
          </p:cNvSpPr>
          <p:nvPr>
            <p:ph idx="1"/>
          </p:nvPr>
        </p:nvSpPr>
        <p:spPr>
          <a:xfrm>
            <a:off x="432000" y="1080000"/>
            <a:ext cx="8352000" cy="1491750"/>
          </a:xfrm>
        </p:spPr>
        <p:txBody>
          <a:bodyPr/>
          <a:lstStyle/>
          <a:p>
            <a:r>
              <a:rPr lang="en-GB" dirty="0">
                <a:hlinkClick r:id="rId2"/>
              </a:rPr>
              <a:t>Cross, Simon</a:t>
            </a:r>
            <a:r>
              <a:rPr lang="en-GB" dirty="0"/>
              <a:t>; </a:t>
            </a:r>
            <a:r>
              <a:rPr lang="en-GB" dirty="0" err="1">
                <a:hlinkClick r:id="rId3"/>
              </a:rPr>
              <a:t>Whitelock</a:t>
            </a:r>
            <a:r>
              <a:rPr lang="en-GB" dirty="0">
                <a:hlinkClick r:id="rId3"/>
              </a:rPr>
              <a:t>, Denise</a:t>
            </a:r>
            <a:r>
              <a:rPr lang="en-GB" dirty="0"/>
              <a:t> and </a:t>
            </a:r>
            <a:r>
              <a:rPr lang="en-GB" dirty="0" err="1">
                <a:hlinkClick r:id="rId4"/>
              </a:rPr>
              <a:t>Mittelmeier</a:t>
            </a:r>
            <a:r>
              <a:rPr lang="en-GB" dirty="0">
                <a:hlinkClick r:id="rId4"/>
              </a:rPr>
              <a:t>, Jenna</a:t>
            </a:r>
            <a:r>
              <a:rPr lang="en-GB" dirty="0"/>
              <a:t> (2016). Does the Quality and Quantity of Exam Revision Impact on Student Satisfaction and Performance in the Exam Itself?: Perspectives from Undergraduate Distance Learners. In: </a:t>
            </a:r>
            <a:r>
              <a:rPr lang="en-GB" i="1" dirty="0"/>
              <a:t>EDULEARN16 Proceedings</a:t>
            </a:r>
            <a:r>
              <a:rPr lang="en-GB" dirty="0"/>
              <a:t>, IATED Academy, pp. 5052–5061. Available at </a:t>
            </a:r>
            <a:r>
              <a:rPr lang="en-GB" dirty="0">
                <a:hlinkClick r:id="rId5"/>
              </a:rPr>
              <a:t>http://oro.open.ac.uk/46937/</a:t>
            </a:r>
            <a:r>
              <a:rPr lang="en-GB" dirty="0"/>
              <a:t> </a:t>
            </a:r>
          </a:p>
          <a:p>
            <a:r>
              <a:rPr lang="en-GB" dirty="0">
                <a:hlinkClick r:id="rId6"/>
              </a:rPr>
              <a:t>APC-2013-03-01 New Models of Assessment and Tuition Assessment Principles</a:t>
            </a:r>
            <a:endParaRPr lang="en-GB" dirty="0"/>
          </a:p>
          <a:p>
            <a:r>
              <a:rPr lang="en-GB" dirty="0">
                <a:hlinkClick r:id="rId7"/>
              </a:rPr>
              <a:t>Exam Feedback Pilot – Evaluation Report Jan 2019</a:t>
            </a:r>
            <a:endParaRPr lang="en-GB" dirty="0"/>
          </a:p>
          <a:p>
            <a:r>
              <a:rPr lang="en-GB" dirty="0">
                <a:hlinkClick r:id="rId8"/>
              </a:rPr>
              <a:t>Provision of Examination Feedback</a:t>
            </a:r>
            <a:r>
              <a:rPr lang="en-GB" dirty="0"/>
              <a:t> (Office of the Pro-Vice-Chancellor (Students) intranet)</a:t>
            </a:r>
          </a:p>
        </p:txBody>
      </p:sp>
      <p:sp>
        <p:nvSpPr>
          <p:cNvPr id="4" name="Slide Number Placeholder 3">
            <a:extLst>
              <a:ext uri="{FF2B5EF4-FFF2-40B4-BE49-F238E27FC236}">
                <a16:creationId xmlns:a16="http://schemas.microsoft.com/office/drawing/2014/main" id="{616BE8CA-E3A8-4467-94F9-32BE13C3B3E5}"/>
              </a:ext>
            </a:extLst>
          </p:cNvPr>
          <p:cNvSpPr>
            <a:spLocks noGrp="1"/>
          </p:cNvSpPr>
          <p:nvPr>
            <p:ph type="sldNum" sz="quarter" idx="4"/>
          </p:nvPr>
        </p:nvSpPr>
        <p:spPr/>
        <p:txBody>
          <a:bodyPr/>
          <a:lstStyle/>
          <a:p>
            <a:fld id="{0406593E-52CF-5B45-8CFF-7309163A4729}" type="slidenum">
              <a:rPr lang="en-US" smtClean="0"/>
              <a:pPr/>
              <a:t>27</a:t>
            </a:fld>
            <a:endParaRPr lang="en-US"/>
          </a:p>
        </p:txBody>
      </p:sp>
    </p:spTree>
    <p:extLst>
      <p:ext uri="{BB962C8B-B14F-4D97-AF65-F5344CB8AC3E}">
        <p14:creationId xmlns:p14="http://schemas.microsoft.com/office/powerpoint/2010/main" val="765654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06A3-67C1-4EED-A640-B57355D36B4B}"/>
              </a:ext>
            </a:extLst>
          </p:cNvPr>
          <p:cNvSpPr>
            <a:spLocks noGrp="1"/>
          </p:cNvSpPr>
          <p:nvPr>
            <p:ph type="ctrTitle"/>
          </p:nvPr>
        </p:nvSpPr>
        <p:spPr/>
        <p:txBody>
          <a:bodyPr/>
          <a:lstStyle/>
          <a:p>
            <a:r>
              <a:rPr lang="en-GB" dirty="0"/>
              <a:t>FINDINGS</a:t>
            </a:r>
          </a:p>
        </p:txBody>
      </p:sp>
      <p:sp>
        <p:nvSpPr>
          <p:cNvPr id="3" name="Content Placeholder 2">
            <a:extLst>
              <a:ext uri="{FF2B5EF4-FFF2-40B4-BE49-F238E27FC236}">
                <a16:creationId xmlns:a16="http://schemas.microsoft.com/office/drawing/2014/main" id="{651081E5-CED2-4631-835F-87CC359D0B8D}"/>
              </a:ext>
            </a:extLst>
          </p:cNvPr>
          <p:cNvSpPr>
            <a:spLocks noGrp="1"/>
          </p:cNvSpPr>
          <p:nvPr>
            <p:ph idx="1"/>
          </p:nvPr>
        </p:nvSpPr>
        <p:spPr/>
        <p:txBody>
          <a:bodyPr/>
          <a:lstStyle/>
          <a:p>
            <a:pPr marL="171450" indent="-171450">
              <a:buFont typeface="Arial" panose="020B0604020202020204" pitchFamily="34" charset="0"/>
              <a:buChar char="•"/>
            </a:pPr>
            <a:r>
              <a:rPr lang="en-GB" sz="2000" b="1" dirty="0"/>
              <a:t>Little gaming of the assessment strategy		</a:t>
            </a:r>
          </a:p>
          <a:p>
            <a:pPr marL="171450" indent="-171450">
              <a:buFont typeface="Arial" panose="020B0604020202020204" pitchFamily="34" charset="0"/>
              <a:buChar char="•"/>
            </a:pPr>
            <a:r>
              <a:rPr lang="en-GB" sz="2000" b="1" dirty="0"/>
              <a:t>Exam performance related to number of assignments submitted</a:t>
            </a:r>
          </a:p>
          <a:p>
            <a:pPr marL="171450" indent="-171450">
              <a:buFont typeface="Arial" panose="020B0604020202020204" pitchFamily="34" charset="0"/>
              <a:buChar char="•"/>
            </a:pPr>
            <a:r>
              <a:rPr lang="en-GB" sz="2000" b="1" dirty="0"/>
              <a:t>Module outcome adversely affected by study of concurrent modules </a:t>
            </a:r>
          </a:p>
          <a:p>
            <a:pPr marL="171450" indent="-171450">
              <a:buFont typeface="Arial" panose="020B0604020202020204" pitchFamily="34" charset="0"/>
              <a:buChar char="•"/>
            </a:pPr>
            <a:r>
              <a:rPr lang="en-GB" sz="2000" b="1" dirty="0"/>
              <a:t>S112 outcome better in terms of proportions of distinctions and failures: S111&gt;U116&gt;SDK100</a:t>
            </a:r>
          </a:p>
          <a:p>
            <a:pPr marL="171450" indent="-171450">
              <a:buFont typeface="Arial" panose="020B0604020202020204" pitchFamily="34" charset="0"/>
              <a:buChar char="•"/>
            </a:pPr>
            <a:r>
              <a:rPr lang="en-GB" sz="2000" b="1" dirty="0"/>
              <a:t>Most popular subsequent modules in 18J were S294 and S295 </a:t>
            </a:r>
          </a:p>
          <a:p>
            <a:pPr marL="171450" indent="-171450">
              <a:buFont typeface="Arial" panose="020B0604020202020204" pitchFamily="34" charset="0"/>
              <a:buChar char="•"/>
            </a:pPr>
            <a:r>
              <a:rPr lang="en-GB" sz="2000" b="1" dirty="0"/>
              <a:t>Subsequent withdrawal highest from S215</a:t>
            </a:r>
          </a:p>
          <a:p>
            <a:pPr marL="171450" indent="-171450">
              <a:buFont typeface="Arial" panose="020B0604020202020204" pitchFamily="34" charset="0"/>
              <a:buChar char="•"/>
            </a:pPr>
            <a:r>
              <a:rPr lang="en-GB" sz="2000" b="1" dirty="0"/>
              <a:t>Stage 2 performance shows correlation to S112 performance</a:t>
            </a:r>
          </a:p>
          <a:p>
            <a:pPr marL="171450" indent="-171450">
              <a:buFont typeface="Arial" panose="020B0604020202020204" pitchFamily="34" charset="0"/>
              <a:buChar char="•"/>
            </a:pPr>
            <a:r>
              <a:rPr lang="en-GB" sz="2000" b="1" dirty="0"/>
              <a:t>S209 performance better than those who have not completed S112, but S215 performance poorer</a:t>
            </a:r>
          </a:p>
          <a:p>
            <a:endParaRPr lang="en-GB" sz="2000" b="1" dirty="0"/>
          </a:p>
          <a:p>
            <a:pPr marL="171450" indent="-171450">
              <a:buFont typeface="Arial" panose="020B0604020202020204" pitchFamily="34" charset="0"/>
              <a:buChar char="•"/>
            </a:pPr>
            <a:endParaRPr lang="en-GB" sz="2000" dirty="0"/>
          </a:p>
        </p:txBody>
      </p:sp>
      <p:sp>
        <p:nvSpPr>
          <p:cNvPr id="4" name="Slide Number Placeholder 3">
            <a:extLst>
              <a:ext uri="{FF2B5EF4-FFF2-40B4-BE49-F238E27FC236}">
                <a16:creationId xmlns:a16="http://schemas.microsoft.com/office/drawing/2014/main" id="{217B2173-B6AC-4BF3-8F47-0A764662E68A}"/>
              </a:ext>
            </a:extLst>
          </p:cNvPr>
          <p:cNvSpPr>
            <a:spLocks noGrp="1"/>
          </p:cNvSpPr>
          <p:nvPr>
            <p:ph type="sldNum" sz="quarter" idx="4"/>
          </p:nvPr>
        </p:nvSpPr>
        <p:spPr/>
        <p:txBody>
          <a:bodyPr/>
          <a:lstStyle/>
          <a:p>
            <a:fld id="{0406593E-52CF-5B45-8CFF-7309163A4729}" type="slidenum">
              <a:rPr lang="en-US" smtClean="0"/>
              <a:pPr/>
              <a:t>3</a:t>
            </a:fld>
            <a:endParaRPr lang="en-US"/>
          </a:p>
        </p:txBody>
      </p:sp>
      <p:sp>
        <p:nvSpPr>
          <p:cNvPr id="5" name="Text Placeholder 4">
            <a:extLst>
              <a:ext uri="{FF2B5EF4-FFF2-40B4-BE49-F238E27FC236}">
                <a16:creationId xmlns:a16="http://schemas.microsoft.com/office/drawing/2014/main" id="{64EA2510-784A-4EE1-BE60-FB23894AD25D}"/>
              </a:ext>
            </a:extLst>
          </p:cNvPr>
          <p:cNvSpPr>
            <a:spLocks noGrp="1"/>
          </p:cNvSpPr>
          <p:nvPr>
            <p:ph type="body" sz="quarter" idx="10"/>
          </p:nvPr>
        </p:nvSpPr>
        <p:spPr/>
        <p:txBody>
          <a:bodyPr/>
          <a:lstStyle/>
          <a:p>
            <a:endParaRPr lang="en-GB" dirty="0"/>
          </a:p>
        </p:txBody>
      </p:sp>
    </p:spTree>
    <p:extLst>
      <p:ext uri="{BB962C8B-B14F-4D97-AF65-F5344CB8AC3E}">
        <p14:creationId xmlns:p14="http://schemas.microsoft.com/office/powerpoint/2010/main" val="606258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06A3-67C1-4EED-A640-B57355D36B4B}"/>
              </a:ext>
            </a:extLst>
          </p:cNvPr>
          <p:cNvSpPr>
            <a:spLocks noGrp="1"/>
          </p:cNvSpPr>
          <p:nvPr>
            <p:ph type="ctrTitle"/>
          </p:nvPr>
        </p:nvSpPr>
        <p:spPr>
          <a:xfrm>
            <a:off x="388800" y="274320"/>
            <a:ext cx="3645989" cy="337681"/>
          </a:xfrm>
        </p:spPr>
        <p:txBody>
          <a:bodyPr/>
          <a:lstStyle/>
          <a:p>
            <a:r>
              <a:rPr lang="en-GB" dirty="0"/>
              <a:t>Assignment submissions</a:t>
            </a:r>
          </a:p>
        </p:txBody>
      </p:sp>
      <p:graphicFrame>
        <p:nvGraphicFramePr>
          <p:cNvPr id="8" name="Content Placeholder 7">
            <a:extLst>
              <a:ext uri="{FF2B5EF4-FFF2-40B4-BE49-F238E27FC236}">
                <a16:creationId xmlns:a16="http://schemas.microsoft.com/office/drawing/2014/main" id="{7F6DA756-3FD1-4837-B935-F6ACBE5F092E}"/>
              </a:ext>
            </a:extLst>
          </p:cNvPr>
          <p:cNvGraphicFramePr>
            <a:graphicFrameLocks noGrp="1"/>
          </p:cNvGraphicFramePr>
          <p:nvPr>
            <p:ph idx="1"/>
            <p:extLst>
              <p:ext uri="{D42A27DB-BD31-4B8C-83A1-F6EECF244321}">
                <p14:modId xmlns:p14="http://schemas.microsoft.com/office/powerpoint/2010/main" val="3437684258"/>
              </p:ext>
            </p:extLst>
          </p:nvPr>
        </p:nvGraphicFramePr>
        <p:xfrm>
          <a:off x="2177504" y="2115268"/>
          <a:ext cx="4629152" cy="2513885"/>
        </p:xfrm>
        <a:graphic>
          <a:graphicData uri="http://schemas.openxmlformats.org/drawingml/2006/table">
            <a:tbl>
              <a:tblPr firstRow="1" firstCol="1" bandRow="1">
                <a:tableStyleId>{5C22544A-7EE6-4342-B048-85BDC9FD1C3A}</a:tableStyleId>
              </a:tblPr>
              <a:tblGrid>
                <a:gridCol w="2117004">
                  <a:extLst>
                    <a:ext uri="{9D8B030D-6E8A-4147-A177-3AD203B41FA5}">
                      <a16:colId xmlns:a16="http://schemas.microsoft.com/office/drawing/2014/main" val="1953336826"/>
                    </a:ext>
                  </a:extLst>
                </a:gridCol>
                <a:gridCol w="1256074">
                  <a:extLst>
                    <a:ext uri="{9D8B030D-6E8A-4147-A177-3AD203B41FA5}">
                      <a16:colId xmlns:a16="http://schemas.microsoft.com/office/drawing/2014/main" val="3350936113"/>
                    </a:ext>
                  </a:extLst>
                </a:gridCol>
                <a:gridCol w="1256074">
                  <a:extLst>
                    <a:ext uri="{9D8B030D-6E8A-4147-A177-3AD203B41FA5}">
                      <a16:colId xmlns:a16="http://schemas.microsoft.com/office/drawing/2014/main" val="1889005203"/>
                    </a:ext>
                  </a:extLst>
                </a:gridCol>
              </a:tblGrid>
              <a:tr h="570069">
                <a:tc>
                  <a:txBody>
                    <a:bodyPr/>
                    <a:lstStyle/>
                    <a:p>
                      <a:pPr algn="ctr">
                        <a:lnSpc>
                          <a:spcPct val="107000"/>
                        </a:lnSpc>
                        <a:spcAft>
                          <a:spcPts val="0"/>
                        </a:spcAft>
                      </a:pPr>
                      <a:r>
                        <a:rPr lang="en-GB" sz="1400" b="1" dirty="0">
                          <a:effectLst/>
                        </a:rPr>
                        <a:t>Number of TMAs submitted</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en-GB" sz="1400" b="1" dirty="0">
                        <a:effectLst/>
                      </a:endParaRPr>
                    </a:p>
                    <a:p>
                      <a:pPr algn="ctr">
                        <a:lnSpc>
                          <a:spcPct val="107000"/>
                        </a:lnSpc>
                        <a:spcAft>
                          <a:spcPts val="0"/>
                        </a:spcAft>
                      </a:pPr>
                      <a:r>
                        <a:rPr lang="en-GB" sz="1400" b="1" dirty="0">
                          <a:effectLst/>
                        </a:rPr>
                        <a:t>2017J/%</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en-GB" sz="1400" b="1" dirty="0">
                        <a:effectLst/>
                      </a:endParaRPr>
                    </a:p>
                    <a:p>
                      <a:pPr algn="ctr">
                        <a:lnSpc>
                          <a:spcPct val="107000"/>
                        </a:lnSpc>
                        <a:spcAft>
                          <a:spcPts val="0"/>
                        </a:spcAft>
                      </a:pPr>
                      <a:r>
                        <a:rPr lang="en-GB" sz="1400" b="1" dirty="0">
                          <a:effectLst/>
                        </a:rPr>
                        <a:t>2018J/%</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8992307"/>
                  </a:ext>
                </a:extLst>
              </a:tr>
              <a:tr h="277688">
                <a:tc>
                  <a:txBody>
                    <a:bodyPr/>
                    <a:lstStyle/>
                    <a:p>
                      <a:pPr algn="ctr">
                        <a:lnSpc>
                          <a:spcPct val="107000"/>
                        </a:lnSpc>
                        <a:spcAft>
                          <a:spcPts val="0"/>
                        </a:spcAft>
                      </a:pPr>
                      <a:r>
                        <a:rPr lang="en-GB" sz="1400" b="1">
                          <a:effectLst/>
                        </a:rPr>
                        <a:t>0</a:t>
                      </a:r>
                      <a:endParaRPr lang="en-GB"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400" b="1" dirty="0">
                          <a:effectLst/>
                        </a:rPr>
                        <a:t>0.7</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en-GB" sz="1400" b="1" dirty="0">
                          <a:effectLst/>
                        </a:rPr>
                        <a:t>0.2</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266910759"/>
                  </a:ext>
                </a:extLst>
              </a:tr>
              <a:tr h="277688">
                <a:tc>
                  <a:txBody>
                    <a:bodyPr/>
                    <a:lstStyle/>
                    <a:p>
                      <a:pPr algn="ctr">
                        <a:lnSpc>
                          <a:spcPct val="107000"/>
                        </a:lnSpc>
                        <a:spcAft>
                          <a:spcPts val="0"/>
                        </a:spcAft>
                      </a:pPr>
                      <a:r>
                        <a:rPr lang="en-GB" sz="1400" b="1">
                          <a:effectLst/>
                        </a:rPr>
                        <a:t>1</a:t>
                      </a:r>
                      <a:endParaRPr lang="en-GB"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400" b="1" dirty="0">
                          <a:effectLst/>
                        </a:rPr>
                        <a:t>0.5</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en-GB" sz="1400" b="1" dirty="0">
                          <a:effectLst/>
                        </a:rPr>
                        <a:t>0.4</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680609461"/>
                  </a:ext>
                </a:extLst>
              </a:tr>
              <a:tr h="277688">
                <a:tc>
                  <a:txBody>
                    <a:bodyPr/>
                    <a:lstStyle/>
                    <a:p>
                      <a:pPr algn="ctr">
                        <a:lnSpc>
                          <a:spcPct val="107000"/>
                        </a:lnSpc>
                        <a:spcAft>
                          <a:spcPts val="0"/>
                        </a:spcAft>
                      </a:pPr>
                      <a:r>
                        <a:rPr lang="en-GB" sz="1400" b="1">
                          <a:effectLst/>
                        </a:rPr>
                        <a:t>2</a:t>
                      </a:r>
                      <a:endParaRPr lang="en-GB"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400" b="1" dirty="0">
                          <a:effectLst/>
                        </a:rPr>
                        <a:t>1.6</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en-GB" sz="1400" b="1" dirty="0">
                          <a:effectLst/>
                        </a:rPr>
                        <a:t>0.9</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512246064"/>
                  </a:ext>
                </a:extLst>
              </a:tr>
              <a:tr h="277688">
                <a:tc>
                  <a:txBody>
                    <a:bodyPr/>
                    <a:lstStyle/>
                    <a:p>
                      <a:pPr algn="ctr">
                        <a:lnSpc>
                          <a:spcPct val="107000"/>
                        </a:lnSpc>
                        <a:spcAft>
                          <a:spcPts val="0"/>
                        </a:spcAft>
                      </a:pPr>
                      <a:r>
                        <a:rPr lang="en-GB" sz="1400" b="1">
                          <a:effectLst/>
                        </a:rPr>
                        <a:t>3</a:t>
                      </a:r>
                      <a:endParaRPr lang="en-GB"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400" b="1" dirty="0">
                          <a:effectLst/>
                        </a:rPr>
                        <a:t>1.7</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en-GB" sz="1400" b="1" dirty="0">
                          <a:effectLst/>
                        </a:rPr>
                        <a:t>1.4</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4210200758"/>
                  </a:ext>
                </a:extLst>
              </a:tr>
              <a:tr h="277688">
                <a:tc>
                  <a:txBody>
                    <a:bodyPr/>
                    <a:lstStyle/>
                    <a:p>
                      <a:pPr algn="ctr">
                        <a:lnSpc>
                          <a:spcPct val="107000"/>
                        </a:lnSpc>
                        <a:spcAft>
                          <a:spcPts val="0"/>
                        </a:spcAft>
                      </a:pPr>
                      <a:r>
                        <a:rPr lang="en-GB" sz="1400" b="1">
                          <a:effectLst/>
                        </a:rPr>
                        <a:t>4</a:t>
                      </a:r>
                      <a:endParaRPr lang="en-GB"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400" b="1" dirty="0">
                          <a:effectLst/>
                        </a:rPr>
                        <a:t>3.5</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en-GB" sz="1400" b="1" dirty="0">
                          <a:effectLst/>
                        </a:rPr>
                        <a:t>3.3</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959427936"/>
                  </a:ext>
                </a:extLst>
              </a:tr>
              <a:tr h="277688">
                <a:tc>
                  <a:txBody>
                    <a:bodyPr/>
                    <a:lstStyle/>
                    <a:p>
                      <a:pPr algn="ctr">
                        <a:lnSpc>
                          <a:spcPct val="107000"/>
                        </a:lnSpc>
                        <a:spcAft>
                          <a:spcPts val="0"/>
                        </a:spcAft>
                      </a:pPr>
                      <a:r>
                        <a:rPr lang="en-GB" sz="1400" b="1" dirty="0">
                          <a:effectLst/>
                        </a:rPr>
                        <a:t>5</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400" b="1" dirty="0">
                          <a:solidFill>
                            <a:schemeClr val="bg1"/>
                          </a:solidFill>
                          <a:effectLst/>
                        </a:rPr>
                        <a:t>10.1</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tc>
                  <a:txBody>
                    <a:bodyPr/>
                    <a:lstStyle/>
                    <a:p>
                      <a:pPr algn="ctr">
                        <a:lnSpc>
                          <a:spcPct val="107000"/>
                        </a:lnSpc>
                        <a:spcAft>
                          <a:spcPts val="0"/>
                        </a:spcAft>
                      </a:pPr>
                      <a:r>
                        <a:rPr lang="en-GB" sz="1400" b="1" dirty="0">
                          <a:solidFill>
                            <a:schemeClr val="bg1"/>
                          </a:solidFill>
                          <a:effectLst/>
                        </a:rPr>
                        <a:t>11.5</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extLst>
                  <a:ext uri="{0D108BD9-81ED-4DB2-BD59-A6C34878D82A}">
                    <a16:rowId xmlns:a16="http://schemas.microsoft.com/office/drawing/2014/main" val="1695344209"/>
                  </a:ext>
                </a:extLst>
              </a:tr>
              <a:tr h="277688">
                <a:tc>
                  <a:txBody>
                    <a:bodyPr/>
                    <a:lstStyle/>
                    <a:p>
                      <a:pPr algn="ctr">
                        <a:lnSpc>
                          <a:spcPct val="107000"/>
                        </a:lnSpc>
                        <a:spcAft>
                          <a:spcPts val="0"/>
                        </a:spcAft>
                      </a:pPr>
                      <a:r>
                        <a:rPr lang="en-GB" sz="1400" b="1">
                          <a:effectLst/>
                        </a:rPr>
                        <a:t>6</a:t>
                      </a:r>
                      <a:endParaRPr lang="en-GB"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400" b="1" dirty="0">
                          <a:solidFill>
                            <a:schemeClr val="bg1"/>
                          </a:solidFill>
                          <a:effectLst/>
                        </a:rPr>
                        <a:t>81.9</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50"/>
                    </a:solidFill>
                  </a:tcPr>
                </a:tc>
                <a:tc>
                  <a:txBody>
                    <a:bodyPr/>
                    <a:lstStyle/>
                    <a:p>
                      <a:pPr algn="ctr">
                        <a:lnSpc>
                          <a:spcPct val="107000"/>
                        </a:lnSpc>
                        <a:spcAft>
                          <a:spcPts val="0"/>
                        </a:spcAft>
                      </a:pPr>
                      <a:r>
                        <a:rPr lang="en-GB" sz="1400" b="1" dirty="0">
                          <a:solidFill>
                            <a:schemeClr val="bg1"/>
                          </a:solidFill>
                          <a:effectLst/>
                        </a:rPr>
                        <a:t>82.2</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1721854863"/>
                  </a:ext>
                </a:extLst>
              </a:tr>
            </a:tbl>
          </a:graphicData>
        </a:graphic>
      </p:graphicFrame>
      <p:sp>
        <p:nvSpPr>
          <p:cNvPr id="4" name="Slide Number Placeholder 3">
            <a:extLst>
              <a:ext uri="{FF2B5EF4-FFF2-40B4-BE49-F238E27FC236}">
                <a16:creationId xmlns:a16="http://schemas.microsoft.com/office/drawing/2014/main" id="{217B2173-B6AC-4BF3-8F47-0A764662E68A}"/>
              </a:ext>
            </a:extLst>
          </p:cNvPr>
          <p:cNvSpPr>
            <a:spLocks noGrp="1"/>
          </p:cNvSpPr>
          <p:nvPr>
            <p:ph type="sldNum" sz="quarter" idx="4"/>
          </p:nvPr>
        </p:nvSpPr>
        <p:spPr/>
        <p:txBody>
          <a:bodyPr/>
          <a:lstStyle/>
          <a:p>
            <a:fld id="{0406593E-52CF-5B45-8CFF-7309163A4729}" type="slidenum">
              <a:rPr lang="en-US" smtClean="0"/>
              <a:pPr/>
              <a:t>4</a:t>
            </a:fld>
            <a:endParaRPr lang="en-US"/>
          </a:p>
        </p:txBody>
      </p:sp>
      <p:sp>
        <p:nvSpPr>
          <p:cNvPr id="5" name="Text Placeholder 4">
            <a:extLst>
              <a:ext uri="{FF2B5EF4-FFF2-40B4-BE49-F238E27FC236}">
                <a16:creationId xmlns:a16="http://schemas.microsoft.com/office/drawing/2014/main" id="{64EA2510-784A-4EE1-BE60-FB23894AD25D}"/>
              </a:ext>
            </a:extLst>
          </p:cNvPr>
          <p:cNvSpPr>
            <a:spLocks noGrp="1"/>
          </p:cNvSpPr>
          <p:nvPr>
            <p:ph type="body" sz="quarter" idx="10"/>
          </p:nvPr>
        </p:nvSpPr>
        <p:spPr/>
        <p:txBody>
          <a:bodyPr/>
          <a:lstStyle/>
          <a:p>
            <a:endParaRPr lang="en-GB" dirty="0"/>
          </a:p>
        </p:txBody>
      </p:sp>
      <p:sp>
        <p:nvSpPr>
          <p:cNvPr id="6" name="TextBox 5">
            <a:extLst>
              <a:ext uri="{FF2B5EF4-FFF2-40B4-BE49-F238E27FC236}">
                <a16:creationId xmlns:a16="http://schemas.microsoft.com/office/drawing/2014/main" id="{C1F36C4A-F2F2-42DD-B1F3-455B960FBAE5}"/>
              </a:ext>
            </a:extLst>
          </p:cNvPr>
          <p:cNvSpPr txBox="1"/>
          <p:nvPr/>
        </p:nvSpPr>
        <p:spPr>
          <a:xfrm>
            <a:off x="491490" y="1131570"/>
            <a:ext cx="7838911" cy="738664"/>
          </a:xfrm>
          <a:prstGeom prst="rect">
            <a:avLst/>
          </a:prstGeom>
          <a:noFill/>
        </p:spPr>
        <p:txBody>
          <a:bodyPr wrap="square" rtlCol="0">
            <a:spAutoFit/>
          </a:bodyPr>
          <a:lstStyle/>
          <a:p>
            <a:pPr marL="171450" indent="-171450">
              <a:buFont typeface="Arial" panose="020B0604020202020204" pitchFamily="34" charset="0"/>
              <a:buChar char="•"/>
            </a:pPr>
            <a:r>
              <a:rPr lang="en-GB" sz="1400" b="1" dirty="0"/>
              <a:t>No evidence of gaming</a:t>
            </a:r>
          </a:p>
          <a:p>
            <a:pPr marL="171450" indent="-171450">
              <a:buFont typeface="Arial" panose="020B0604020202020204" pitchFamily="34" charset="0"/>
              <a:buChar char="•"/>
            </a:pPr>
            <a:r>
              <a:rPr lang="en-GB" sz="1400" b="1" dirty="0"/>
              <a:t>7 students did exam only (4 pass, 3 fail)</a:t>
            </a:r>
          </a:p>
          <a:p>
            <a:pPr marL="171450" indent="-171450">
              <a:buFont typeface="Arial" panose="020B0604020202020204" pitchFamily="34" charset="0"/>
              <a:buChar char="•"/>
            </a:pPr>
            <a:r>
              <a:rPr lang="en-GB" sz="1400" b="1" dirty="0"/>
              <a:t>Assessment strategy appears to encourage assignment submission</a:t>
            </a:r>
          </a:p>
        </p:txBody>
      </p:sp>
    </p:spTree>
    <p:extLst>
      <p:ext uri="{BB962C8B-B14F-4D97-AF65-F5344CB8AC3E}">
        <p14:creationId xmlns:p14="http://schemas.microsoft.com/office/powerpoint/2010/main" val="249930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06A3-67C1-4EED-A640-B57355D36B4B}"/>
              </a:ext>
            </a:extLst>
          </p:cNvPr>
          <p:cNvSpPr>
            <a:spLocks noGrp="1"/>
          </p:cNvSpPr>
          <p:nvPr>
            <p:ph type="ctrTitle"/>
          </p:nvPr>
        </p:nvSpPr>
        <p:spPr>
          <a:xfrm>
            <a:off x="388800" y="252002"/>
            <a:ext cx="6503489" cy="359999"/>
          </a:xfrm>
        </p:spPr>
        <p:txBody>
          <a:bodyPr/>
          <a:lstStyle/>
          <a:p>
            <a:r>
              <a:rPr lang="en-GB" dirty="0"/>
              <a:t>Exam performance related to number of assignments submitted</a:t>
            </a:r>
          </a:p>
        </p:txBody>
      </p:sp>
      <p:sp>
        <p:nvSpPr>
          <p:cNvPr id="3" name="Content Placeholder 2">
            <a:extLst>
              <a:ext uri="{FF2B5EF4-FFF2-40B4-BE49-F238E27FC236}">
                <a16:creationId xmlns:a16="http://schemas.microsoft.com/office/drawing/2014/main" id="{651081E5-CED2-4631-835F-87CC359D0B8D}"/>
              </a:ext>
            </a:extLst>
          </p:cNvPr>
          <p:cNvSpPr>
            <a:spLocks noGrp="1"/>
          </p:cNvSpPr>
          <p:nvPr>
            <p:ph idx="1"/>
          </p:nvPr>
        </p:nvSpPr>
        <p:spPr/>
        <p:txBody>
          <a:bodyPr/>
          <a:lstStyle/>
          <a:p>
            <a:endParaRPr lang="en-GB" sz="2000" dirty="0"/>
          </a:p>
        </p:txBody>
      </p:sp>
      <p:sp>
        <p:nvSpPr>
          <p:cNvPr id="4" name="Slide Number Placeholder 3">
            <a:extLst>
              <a:ext uri="{FF2B5EF4-FFF2-40B4-BE49-F238E27FC236}">
                <a16:creationId xmlns:a16="http://schemas.microsoft.com/office/drawing/2014/main" id="{217B2173-B6AC-4BF3-8F47-0A764662E68A}"/>
              </a:ext>
            </a:extLst>
          </p:cNvPr>
          <p:cNvSpPr>
            <a:spLocks noGrp="1"/>
          </p:cNvSpPr>
          <p:nvPr>
            <p:ph type="sldNum" sz="quarter" idx="4"/>
          </p:nvPr>
        </p:nvSpPr>
        <p:spPr/>
        <p:txBody>
          <a:bodyPr/>
          <a:lstStyle/>
          <a:p>
            <a:fld id="{0406593E-52CF-5B45-8CFF-7309163A4729}" type="slidenum">
              <a:rPr lang="en-US" smtClean="0"/>
              <a:pPr/>
              <a:t>5</a:t>
            </a:fld>
            <a:endParaRPr lang="en-US"/>
          </a:p>
        </p:txBody>
      </p:sp>
      <p:sp>
        <p:nvSpPr>
          <p:cNvPr id="5" name="Text Placeholder 4">
            <a:extLst>
              <a:ext uri="{FF2B5EF4-FFF2-40B4-BE49-F238E27FC236}">
                <a16:creationId xmlns:a16="http://schemas.microsoft.com/office/drawing/2014/main" id="{64EA2510-784A-4EE1-BE60-FB23894AD25D}"/>
              </a:ext>
            </a:extLst>
          </p:cNvPr>
          <p:cNvSpPr>
            <a:spLocks noGrp="1"/>
          </p:cNvSpPr>
          <p:nvPr>
            <p:ph type="body" sz="quarter" idx="10"/>
          </p:nvPr>
        </p:nvSpPr>
        <p:spPr/>
        <p:txBody>
          <a:bodyPr/>
          <a:lstStyle/>
          <a:p>
            <a:endParaRPr lang="en-GB" dirty="0"/>
          </a:p>
        </p:txBody>
      </p:sp>
      <p:graphicFrame>
        <p:nvGraphicFramePr>
          <p:cNvPr id="6" name="Table 5">
            <a:extLst>
              <a:ext uri="{FF2B5EF4-FFF2-40B4-BE49-F238E27FC236}">
                <a16:creationId xmlns:a16="http://schemas.microsoft.com/office/drawing/2014/main" id="{ACE4DEE5-85AB-4F6C-ADB2-B0AFBD93CEFA}"/>
              </a:ext>
            </a:extLst>
          </p:cNvPr>
          <p:cNvGraphicFramePr>
            <a:graphicFrameLocks noGrp="1"/>
          </p:cNvGraphicFramePr>
          <p:nvPr>
            <p:extLst>
              <p:ext uri="{D42A27DB-BD31-4B8C-83A1-F6EECF244321}">
                <p14:modId xmlns:p14="http://schemas.microsoft.com/office/powerpoint/2010/main" val="1475683932"/>
              </p:ext>
            </p:extLst>
          </p:nvPr>
        </p:nvGraphicFramePr>
        <p:xfrm>
          <a:off x="873303" y="1819958"/>
          <a:ext cx="6719299" cy="2336141"/>
        </p:xfrm>
        <a:graphic>
          <a:graphicData uri="http://schemas.openxmlformats.org/drawingml/2006/table">
            <a:tbl>
              <a:tblPr firstRow="1" firstCol="1" bandRow="1">
                <a:tableStyleId>{5C22544A-7EE6-4342-B048-85BDC9FD1C3A}</a:tableStyleId>
              </a:tblPr>
              <a:tblGrid>
                <a:gridCol w="1799813">
                  <a:extLst>
                    <a:ext uri="{9D8B030D-6E8A-4147-A177-3AD203B41FA5}">
                      <a16:colId xmlns:a16="http://schemas.microsoft.com/office/drawing/2014/main" val="1086487265"/>
                    </a:ext>
                  </a:extLst>
                </a:gridCol>
                <a:gridCol w="2519736">
                  <a:extLst>
                    <a:ext uri="{9D8B030D-6E8A-4147-A177-3AD203B41FA5}">
                      <a16:colId xmlns:a16="http://schemas.microsoft.com/office/drawing/2014/main" val="1407901317"/>
                    </a:ext>
                  </a:extLst>
                </a:gridCol>
                <a:gridCol w="2399750">
                  <a:extLst>
                    <a:ext uri="{9D8B030D-6E8A-4147-A177-3AD203B41FA5}">
                      <a16:colId xmlns:a16="http://schemas.microsoft.com/office/drawing/2014/main" val="3955936653"/>
                    </a:ext>
                  </a:extLst>
                </a:gridCol>
              </a:tblGrid>
              <a:tr h="440362">
                <a:tc>
                  <a:txBody>
                    <a:bodyPr/>
                    <a:lstStyle/>
                    <a:p>
                      <a:pPr algn="ctr">
                        <a:lnSpc>
                          <a:spcPct val="107000"/>
                        </a:lnSpc>
                        <a:spcAft>
                          <a:spcPts val="0"/>
                        </a:spcAft>
                      </a:pPr>
                      <a:r>
                        <a:rPr lang="en-GB" sz="2000" dirty="0">
                          <a:effectLst/>
                        </a:rPr>
                        <a:t>No. of TMAs </a:t>
                      </a:r>
                      <a:br>
                        <a:rPr lang="en-GB" sz="2000" dirty="0">
                          <a:effectLst/>
                        </a:rPr>
                      </a:br>
                      <a:r>
                        <a:rPr lang="en-GB" sz="2000" dirty="0">
                          <a:effectLst/>
                        </a:rPr>
                        <a:t>submitted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000" b="1" dirty="0">
                          <a:effectLst/>
                        </a:rPr>
                        <a:t>Number of students</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000" b="1" dirty="0">
                          <a:effectLst/>
                        </a:rPr>
                        <a:t>Average exam </a:t>
                      </a:r>
                      <a:br>
                        <a:rPr lang="en-GB" sz="2000" b="1" dirty="0">
                          <a:effectLst/>
                        </a:rPr>
                      </a:br>
                      <a:r>
                        <a:rPr lang="en-GB" sz="2000" b="1" dirty="0">
                          <a:effectLst/>
                        </a:rPr>
                        <a:t>score</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226340031"/>
                  </a:ext>
                </a:extLst>
              </a:tr>
              <a:tr h="340063">
                <a:tc>
                  <a:txBody>
                    <a:bodyPr/>
                    <a:lstStyle/>
                    <a:p>
                      <a:pPr algn="ctr">
                        <a:lnSpc>
                          <a:spcPct val="107000"/>
                        </a:lnSpc>
                        <a:spcAft>
                          <a:spcPts val="0"/>
                        </a:spcAft>
                      </a:pPr>
                      <a:r>
                        <a:rPr lang="en-GB" sz="2000" dirty="0">
                          <a:effectLst/>
                        </a:rPr>
                        <a:t>0-2</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000" dirty="0">
                          <a:effectLst/>
                        </a:rPr>
                        <a:t>35</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2000" b="1" dirty="0">
                          <a:solidFill>
                            <a:schemeClr val="bg1"/>
                          </a:solidFill>
                          <a:effectLst/>
                        </a:rPr>
                        <a:t>59.6</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FF0000"/>
                    </a:solidFill>
                  </a:tcPr>
                </a:tc>
                <a:extLst>
                  <a:ext uri="{0D108BD9-81ED-4DB2-BD59-A6C34878D82A}">
                    <a16:rowId xmlns:a16="http://schemas.microsoft.com/office/drawing/2014/main" val="383274497"/>
                  </a:ext>
                </a:extLst>
              </a:tr>
              <a:tr h="340063">
                <a:tc>
                  <a:txBody>
                    <a:bodyPr/>
                    <a:lstStyle/>
                    <a:p>
                      <a:pPr algn="ctr">
                        <a:lnSpc>
                          <a:spcPct val="107000"/>
                        </a:lnSpc>
                        <a:spcAft>
                          <a:spcPts val="0"/>
                        </a:spcAft>
                      </a:pPr>
                      <a:r>
                        <a:rPr lang="en-GB" sz="2000">
                          <a:effectLst/>
                        </a:rPr>
                        <a:t>3</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000" dirty="0">
                          <a:effectLst/>
                        </a:rPr>
                        <a:t>26</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2000" b="1" dirty="0">
                          <a:effectLst/>
                        </a:rPr>
                        <a:t>60.5</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3000363881"/>
                  </a:ext>
                </a:extLst>
              </a:tr>
              <a:tr h="340063">
                <a:tc>
                  <a:txBody>
                    <a:bodyPr/>
                    <a:lstStyle/>
                    <a:p>
                      <a:pPr algn="ctr">
                        <a:lnSpc>
                          <a:spcPct val="107000"/>
                        </a:lnSpc>
                        <a:spcAft>
                          <a:spcPts val="0"/>
                        </a:spcAft>
                      </a:pPr>
                      <a:r>
                        <a:rPr lang="en-GB" sz="2000">
                          <a:effectLst/>
                        </a:rPr>
                        <a:t>4</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000" dirty="0">
                          <a:effectLst/>
                        </a:rPr>
                        <a:t>56</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2000" b="1" dirty="0">
                          <a:effectLst/>
                        </a:rPr>
                        <a:t>57.9</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3504309833"/>
                  </a:ext>
                </a:extLst>
              </a:tr>
              <a:tr h="340063">
                <a:tc>
                  <a:txBody>
                    <a:bodyPr/>
                    <a:lstStyle/>
                    <a:p>
                      <a:pPr algn="ctr">
                        <a:lnSpc>
                          <a:spcPct val="107000"/>
                        </a:lnSpc>
                        <a:spcAft>
                          <a:spcPts val="0"/>
                        </a:spcAft>
                      </a:pPr>
                      <a:r>
                        <a:rPr lang="en-GB" sz="2000">
                          <a:effectLst/>
                        </a:rPr>
                        <a:t>5</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000" dirty="0">
                          <a:effectLst/>
                        </a:rPr>
                        <a:t>180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2000" b="1" dirty="0">
                          <a:effectLst/>
                        </a:rPr>
                        <a:t>62.6</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extLst>
                  <a:ext uri="{0D108BD9-81ED-4DB2-BD59-A6C34878D82A}">
                    <a16:rowId xmlns:a16="http://schemas.microsoft.com/office/drawing/2014/main" val="2774111102"/>
                  </a:ext>
                </a:extLst>
              </a:tr>
              <a:tr h="340063">
                <a:tc>
                  <a:txBody>
                    <a:bodyPr/>
                    <a:lstStyle/>
                    <a:p>
                      <a:pPr algn="ctr">
                        <a:lnSpc>
                          <a:spcPct val="107000"/>
                        </a:lnSpc>
                        <a:spcAft>
                          <a:spcPts val="0"/>
                        </a:spcAft>
                      </a:pPr>
                      <a:r>
                        <a:rPr lang="en-GB" sz="2000" dirty="0">
                          <a:effectLst/>
                        </a:rPr>
                        <a:t>6</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000" dirty="0">
                          <a:effectLst/>
                        </a:rPr>
                        <a:t>1359</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2000" b="1" dirty="0">
                          <a:solidFill>
                            <a:schemeClr val="bg1"/>
                          </a:solidFill>
                          <a:effectLst/>
                        </a:rPr>
                        <a:t>67.5</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B050"/>
                    </a:solidFill>
                  </a:tcPr>
                </a:tc>
                <a:extLst>
                  <a:ext uri="{0D108BD9-81ED-4DB2-BD59-A6C34878D82A}">
                    <a16:rowId xmlns:a16="http://schemas.microsoft.com/office/drawing/2014/main" val="2122761705"/>
                  </a:ext>
                </a:extLst>
              </a:tr>
            </a:tbl>
          </a:graphicData>
        </a:graphic>
      </p:graphicFrame>
    </p:spTree>
    <p:extLst>
      <p:ext uri="{BB962C8B-B14F-4D97-AF65-F5344CB8AC3E}">
        <p14:creationId xmlns:p14="http://schemas.microsoft.com/office/powerpoint/2010/main" val="367251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06A3-67C1-4EED-A640-B57355D36B4B}"/>
              </a:ext>
            </a:extLst>
          </p:cNvPr>
          <p:cNvSpPr>
            <a:spLocks noGrp="1"/>
          </p:cNvSpPr>
          <p:nvPr>
            <p:ph type="ctrTitle"/>
          </p:nvPr>
        </p:nvSpPr>
        <p:spPr>
          <a:xfrm>
            <a:off x="388800" y="211892"/>
            <a:ext cx="6137729" cy="400110"/>
          </a:xfrm>
        </p:spPr>
        <p:txBody>
          <a:bodyPr/>
          <a:lstStyle/>
          <a:p>
            <a:r>
              <a:rPr lang="en-GB" dirty="0"/>
              <a:t>Module outcome adversely affected by study of concurrent modules </a:t>
            </a:r>
          </a:p>
        </p:txBody>
      </p:sp>
      <p:graphicFrame>
        <p:nvGraphicFramePr>
          <p:cNvPr id="7" name="Content Placeholder 6">
            <a:extLst>
              <a:ext uri="{FF2B5EF4-FFF2-40B4-BE49-F238E27FC236}">
                <a16:creationId xmlns:a16="http://schemas.microsoft.com/office/drawing/2014/main" id="{51DD4617-8582-4733-B8C0-812214000706}"/>
              </a:ext>
            </a:extLst>
          </p:cNvPr>
          <p:cNvGraphicFramePr>
            <a:graphicFrameLocks noGrp="1"/>
          </p:cNvGraphicFramePr>
          <p:nvPr>
            <p:ph idx="1"/>
            <p:extLst>
              <p:ext uri="{D42A27DB-BD31-4B8C-83A1-F6EECF244321}">
                <p14:modId xmlns:p14="http://schemas.microsoft.com/office/powerpoint/2010/main" val="1815955991"/>
              </p:ext>
            </p:extLst>
          </p:nvPr>
        </p:nvGraphicFramePr>
        <p:xfrm>
          <a:off x="842401" y="1090634"/>
          <a:ext cx="7890625" cy="1512699"/>
        </p:xfrm>
        <a:graphic>
          <a:graphicData uri="http://schemas.openxmlformats.org/drawingml/2006/table">
            <a:tbl>
              <a:tblPr firstRow="1" firstCol="1" bandRow="1">
                <a:tableStyleId>{5C22544A-7EE6-4342-B048-85BDC9FD1C3A}</a:tableStyleId>
              </a:tblPr>
              <a:tblGrid>
                <a:gridCol w="1680591">
                  <a:extLst>
                    <a:ext uri="{9D8B030D-6E8A-4147-A177-3AD203B41FA5}">
                      <a16:colId xmlns:a16="http://schemas.microsoft.com/office/drawing/2014/main" val="1934863010"/>
                    </a:ext>
                  </a:extLst>
                </a:gridCol>
                <a:gridCol w="1504478">
                  <a:extLst>
                    <a:ext uri="{9D8B030D-6E8A-4147-A177-3AD203B41FA5}">
                      <a16:colId xmlns:a16="http://schemas.microsoft.com/office/drawing/2014/main" val="3943325692"/>
                    </a:ext>
                  </a:extLst>
                </a:gridCol>
                <a:gridCol w="1530692">
                  <a:extLst>
                    <a:ext uri="{9D8B030D-6E8A-4147-A177-3AD203B41FA5}">
                      <a16:colId xmlns:a16="http://schemas.microsoft.com/office/drawing/2014/main" val="3484892313"/>
                    </a:ext>
                  </a:extLst>
                </a:gridCol>
                <a:gridCol w="1561829">
                  <a:extLst>
                    <a:ext uri="{9D8B030D-6E8A-4147-A177-3AD203B41FA5}">
                      <a16:colId xmlns:a16="http://schemas.microsoft.com/office/drawing/2014/main" val="976151938"/>
                    </a:ext>
                  </a:extLst>
                </a:gridCol>
                <a:gridCol w="1613035">
                  <a:extLst>
                    <a:ext uri="{9D8B030D-6E8A-4147-A177-3AD203B41FA5}">
                      <a16:colId xmlns:a16="http://schemas.microsoft.com/office/drawing/2014/main" val="3139386352"/>
                    </a:ext>
                  </a:extLst>
                </a:gridCol>
              </a:tblGrid>
              <a:tr h="190500">
                <a:tc>
                  <a:txBody>
                    <a:bodyPr/>
                    <a:lstStyle/>
                    <a:p>
                      <a:pPr algn="ctr">
                        <a:lnSpc>
                          <a:spcPct val="107000"/>
                        </a:lnSpc>
                        <a:spcAft>
                          <a:spcPts val="0"/>
                        </a:spcAft>
                      </a:pPr>
                      <a:r>
                        <a:rPr lang="en-GB" sz="1600" dirty="0">
                          <a:effectLst/>
                        </a:rPr>
                        <a:t>No. of concurrent modules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Numbers of students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Average TMA score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Average exam score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Average overall score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5609407"/>
                  </a:ext>
                </a:extLst>
              </a:tr>
              <a:tr h="190500">
                <a:tc>
                  <a:txBody>
                    <a:bodyPr/>
                    <a:lstStyle/>
                    <a:p>
                      <a:pPr algn="ctr">
                        <a:lnSpc>
                          <a:spcPct val="107000"/>
                        </a:lnSpc>
                        <a:spcAft>
                          <a:spcPts val="0"/>
                        </a:spcAft>
                      </a:pPr>
                      <a:r>
                        <a:rPr lang="en-GB" sz="1600" dirty="0">
                          <a:effectLst/>
                        </a:rPr>
                        <a:t>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550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76.6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66.5</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b="1" dirty="0">
                          <a:solidFill>
                            <a:schemeClr val="bg1"/>
                          </a:solidFill>
                          <a:effectLst/>
                        </a:rPr>
                        <a:t>70.4</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B050"/>
                    </a:solidFill>
                  </a:tcPr>
                </a:tc>
                <a:extLst>
                  <a:ext uri="{0D108BD9-81ED-4DB2-BD59-A6C34878D82A}">
                    <a16:rowId xmlns:a16="http://schemas.microsoft.com/office/drawing/2014/main" val="1217419341"/>
                  </a:ext>
                </a:extLst>
              </a:tr>
              <a:tr h="190500">
                <a:tc>
                  <a:txBody>
                    <a:bodyPr/>
                    <a:lstStyle/>
                    <a:p>
                      <a:pPr algn="ctr">
                        <a:lnSpc>
                          <a:spcPct val="107000"/>
                        </a:lnSpc>
                        <a:spcAft>
                          <a:spcPts val="0"/>
                        </a:spcAft>
                      </a:pPr>
                      <a:r>
                        <a:rPr lang="en-GB" sz="1600" dirty="0">
                          <a:effectLst/>
                        </a:rPr>
                        <a:t>1</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179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69.4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65.9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b="1" dirty="0">
                          <a:solidFill>
                            <a:schemeClr val="bg1"/>
                          </a:solidFill>
                          <a:effectLst/>
                        </a:rPr>
                        <a:t>67.2</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FFC000"/>
                    </a:solidFill>
                  </a:tcPr>
                </a:tc>
                <a:extLst>
                  <a:ext uri="{0D108BD9-81ED-4DB2-BD59-A6C34878D82A}">
                    <a16:rowId xmlns:a16="http://schemas.microsoft.com/office/drawing/2014/main" val="2145818784"/>
                  </a:ext>
                </a:extLst>
              </a:tr>
              <a:tr h="190500">
                <a:tc>
                  <a:txBody>
                    <a:bodyPr/>
                    <a:lstStyle/>
                    <a:p>
                      <a:pPr algn="ctr">
                        <a:lnSpc>
                          <a:spcPct val="107000"/>
                        </a:lnSpc>
                        <a:spcAft>
                          <a:spcPts val="0"/>
                        </a:spcAft>
                      </a:pPr>
                      <a:r>
                        <a:rPr lang="en-GB" sz="1600" dirty="0">
                          <a:effectLst/>
                        </a:rPr>
                        <a:t>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a:effectLst/>
                        </a:rPr>
                        <a:t>22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64.6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62.4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b="1" dirty="0">
                          <a:solidFill>
                            <a:schemeClr val="bg1"/>
                          </a:solidFill>
                          <a:effectLst/>
                        </a:rPr>
                        <a:t>63.3</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FF0000"/>
                    </a:solidFill>
                  </a:tcPr>
                </a:tc>
                <a:extLst>
                  <a:ext uri="{0D108BD9-81ED-4DB2-BD59-A6C34878D82A}">
                    <a16:rowId xmlns:a16="http://schemas.microsoft.com/office/drawing/2014/main" val="770182912"/>
                  </a:ext>
                </a:extLst>
              </a:tr>
            </a:tbl>
          </a:graphicData>
        </a:graphic>
      </p:graphicFrame>
      <p:sp>
        <p:nvSpPr>
          <p:cNvPr id="4" name="Slide Number Placeholder 3">
            <a:extLst>
              <a:ext uri="{FF2B5EF4-FFF2-40B4-BE49-F238E27FC236}">
                <a16:creationId xmlns:a16="http://schemas.microsoft.com/office/drawing/2014/main" id="{217B2173-B6AC-4BF3-8F47-0A764662E68A}"/>
              </a:ext>
            </a:extLst>
          </p:cNvPr>
          <p:cNvSpPr>
            <a:spLocks noGrp="1"/>
          </p:cNvSpPr>
          <p:nvPr>
            <p:ph type="sldNum" sz="quarter" idx="4"/>
          </p:nvPr>
        </p:nvSpPr>
        <p:spPr/>
        <p:txBody>
          <a:bodyPr/>
          <a:lstStyle/>
          <a:p>
            <a:fld id="{0406593E-52CF-5B45-8CFF-7309163A4729}" type="slidenum">
              <a:rPr lang="en-US" smtClean="0"/>
              <a:pPr/>
              <a:t>6</a:t>
            </a:fld>
            <a:endParaRPr lang="en-US"/>
          </a:p>
        </p:txBody>
      </p:sp>
      <p:sp>
        <p:nvSpPr>
          <p:cNvPr id="5" name="Text Placeholder 4">
            <a:extLst>
              <a:ext uri="{FF2B5EF4-FFF2-40B4-BE49-F238E27FC236}">
                <a16:creationId xmlns:a16="http://schemas.microsoft.com/office/drawing/2014/main" id="{64EA2510-784A-4EE1-BE60-FB23894AD25D}"/>
              </a:ext>
            </a:extLst>
          </p:cNvPr>
          <p:cNvSpPr>
            <a:spLocks noGrp="1"/>
          </p:cNvSpPr>
          <p:nvPr>
            <p:ph type="body" sz="quarter" idx="10"/>
          </p:nvPr>
        </p:nvSpPr>
        <p:spPr/>
        <p:txBody>
          <a:bodyPr/>
          <a:lstStyle/>
          <a:p>
            <a:endParaRPr lang="en-GB" dirty="0"/>
          </a:p>
        </p:txBody>
      </p:sp>
      <p:graphicFrame>
        <p:nvGraphicFramePr>
          <p:cNvPr id="8" name="Table 7">
            <a:extLst>
              <a:ext uri="{FF2B5EF4-FFF2-40B4-BE49-F238E27FC236}">
                <a16:creationId xmlns:a16="http://schemas.microsoft.com/office/drawing/2014/main" id="{DBBE5E74-780A-4AB2-81DE-A82920D20260}"/>
              </a:ext>
            </a:extLst>
          </p:cNvPr>
          <p:cNvGraphicFramePr>
            <a:graphicFrameLocks noGrp="1"/>
          </p:cNvGraphicFramePr>
          <p:nvPr>
            <p:extLst>
              <p:ext uri="{D42A27DB-BD31-4B8C-83A1-F6EECF244321}">
                <p14:modId xmlns:p14="http://schemas.microsoft.com/office/powerpoint/2010/main" val="2024999017"/>
              </p:ext>
            </p:extLst>
          </p:nvPr>
        </p:nvGraphicFramePr>
        <p:xfrm>
          <a:off x="842401" y="3215311"/>
          <a:ext cx="7941600" cy="1512699"/>
        </p:xfrm>
        <a:graphic>
          <a:graphicData uri="http://schemas.openxmlformats.org/drawingml/2006/table">
            <a:tbl>
              <a:tblPr firstRow="1" firstCol="1" bandRow="1">
                <a:tableStyleId>{5C22544A-7EE6-4342-B048-85BDC9FD1C3A}</a:tableStyleId>
              </a:tblPr>
              <a:tblGrid>
                <a:gridCol w="1690800">
                  <a:extLst>
                    <a:ext uri="{9D8B030D-6E8A-4147-A177-3AD203B41FA5}">
                      <a16:colId xmlns:a16="http://schemas.microsoft.com/office/drawing/2014/main" val="2450531663"/>
                    </a:ext>
                  </a:extLst>
                </a:gridCol>
                <a:gridCol w="1476767">
                  <a:extLst>
                    <a:ext uri="{9D8B030D-6E8A-4147-A177-3AD203B41FA5}">
                      <a16:colId xmlns:a16="http://schemas.microsoft.com/office/drawing/2014/main" val="2102591538"/>
                    </a:ext>
                  </a:extLst>
                </a:gridCol>
                <a:gridCol w="1565883">
                  <a:extLst>
                    <a:ext uri="{9D8B030D-6E8A-4147-A177-3AD203B41FA5}">
                      <a16:colId xmlns:a16="http://schemas.microsoft.com/office/drawing/2014/main" val="1536825228"/>
                    </a:ext>
                  </a:extLst>
                </a:gridCol>
                <a:gridCol w="1527691">
                  <a:extLst>
                    <a:ext uri="{9D8B030D-6E8A-4147-A177-3AD203B41FA5}">
                      <a16:colId xmlns:a16="http://schemas.microsoft.com/office/drawing/2014/main" val="2346754176"/>
                    </a:ext>
                  </a:extLst>
                </a:gridCol>
                <a:gridCol w="1680459">
                  <a:extLst>
                    <a:ext uri="{9D8B030D-6E8A-4147-A177-3AD203B41FA5}">
                      <a16:colId xmlns:a16="http://schemas.microsoft.com/office/drawing/2014/main" val="932199164"/>
                    </a:ext>
                  </a:extLst>
                </a:gridCol>
              </a:tblGrid>
              <a:tr h="190500">
                <a:tc>
                  <a:txBody>
                    <a:bodyPr/>
                    <a:lstStyle/>
                    <a:p>
                      <a:pPr algn="ctr">
                        <a:lnSpc>
                          <a:spcPct val="107000"/>
                        </a:lnSpc>
                        <a:spcAft>
                          <a:spcPts val="0"/>
                        </a:spcAft>
                      </a:pPr>
                      <a:r>
                        <a:rPr lang="en-GB" sz="1600" dirty="0">
                          <a:effectLst/>
                        </a:rPr>
                        <a:t>No. of concurrent modules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Numbers of students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Average TMA score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Average exam score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Average overall score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081171237"/>
                  </a:ext>
                </a:extLst>
              </a:tr>
              <a:tr h="190500">
                <a:tc>
                  <a:txBody>
                    <a:bodyPr/>
                    <a:lstStyle/>
                    <a:p>
                      <a:pPr algn="ctr">
                        <a:lnSpc>
                          <a:spcPct val="107000"/>
                        </a:lnSpc>
                        <a:spcAft>
                          <a:spcPts val="0"/>
                        </a:spcAft>
                      </a:pPr>
                      <a:r>
                        <a:rPr lang="en-GB" sz="1600">
                          <a:effectLst/>
                        </a:rPr>
                        <a:t>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dirty="0">
                          <a:effectLst/>
                        </a:rPr>
                        <a:t>713</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75.6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66.9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b="1" dirty="0">
                          <a:solidFill>
                            <a:schemeClr val="bg1"/>
                          </a:solidFill>
                          <a:effectLst/>
                        </a:rPr>
                        <a:t>70.3</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B050"/>
                    </a:solidFill>
                  </a:tcPr>
                </a:tc>
                <a:extLst>
                  <a:ext uri="{0D108BD9-81ED-4DB2-BD59-A6C34878D82A}">
                    <a16:rowId xmlns:a16="http://schemas.microsoft.com/office/drawing/2014/main" val="3944390736"/>
                  </a:ext>
                </a:extLst>
              </a:tr>
              <a:tr h="190500">
                <a:tc>
                  <a:txBody>
                    <a:bodyPr/>
                    <a:lstStyle/>
                    <a:p>
                      <a:pPr algn="ctr">
                        <a:lnSpc>
                          <a:spcPct val="107000"/>
                        </a:lnSpc>
                        <a:spcAft>
                          <a:spcPts val="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a:effectLst/>
                        </a:rPr>
                        <a:t>185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73.1</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65.2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b="1" dirty="0">
                          <a:solidFill>
                            <a:schemeClr val="bg1"/>
                          </a:solidFill>
                          <a:effectLst/>
                        </a:rPr>
                        <a:t>68.3</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FFC000"/>
                    </a:solidFill>
                  </a:tcPr>
                </a:tc>
                <a:extLst>
                  <a:ext uri="{0D108BD9-81ED-4DB2-BD59-A6C34878D82A}">
                    <a16:rowId xmlns:a16="http://schemas.microsoft.com/office/drawing/2014/main" val="3061170827"/>
                  </a:ext>
                </a:extLst>
              </a:tr>
              <a:tr h="190500">
                <a:tc>
                  <a:txBody>
                    <a:bodyPr/>
                    <a:lstStyle/>
                    <a:p>
                      <a:pPr algn="ctr">
                        <a:lnSpc>
                          <a:spcPct val="107000"/>
                        </a:lnSpc>
                        <a:spcAft>
                          <a:spcPts val="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600">
                          <a:effectLst/>
                        </a:rPr>
                        <a:t>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65.9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dirty="0">
                          <a:effectLst/>
                        </a:rPr>
                        <a:t>65.6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algn="ctr">
                        <a:lnSpc>
                          <a:spcPct val="107000"/>
                        </a:lnSpc>
                        <a:spcAft>
                          <a:spcPts val="0"/>
                        </a:spcAft>
                      </a:pPr>
                      <a:r>
                        <a:rPr lang="en-GB" sz="1600" b="1" dirty="0">
                          <a:solidFill>
                            <a:schemeClr val="bg1"/>
                          </a:solidFill>
                          <a:effectLst/>
                        </a:rPr>
                        <a:t>65.7</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FF0000"/>
                    </a:solidFill>
                  </a:tcPr>
                </a:tc>
                <a:extLst>
                  <a:ext uri="{0D108BD9-81ED-4DB2-BD59-A6C34878D82A}">
                    <a16:rowId xmlns:a16="http://schemas.microsoft.com/office/drawing/2014/main" val="3541225487"/>
                  </a:ext>
                </a:extLst>
              </a:tr>
            </a:tbl>
          </a:graphicData>
        </a:graphic>
      </p:graphicFrame>
      <p:sp>
        <p:nvSpPr>
          <p:cNvPr id="9" name="TextBox 8">
            <a:extLst>
              <a:ext uri="{FF2B5EF4-FFF2-40B4-BE49-F238E27FC236}">
                <a16:creationId xmlns:a16="http://schemas.microsoft.com/office/drawing/2014/main" id="{E920C1CB-6A1E-48C2-A810-EBC20FFEE4D3}"/>
              </a:ext>
            </a:extLst>
          </p:cNvPr>
          <p:cNvSpPr txBox="1"/>
          <p:nvPr/>
        </p:nvSpPr>
        <p:spPr>
          <a:xfrm>
            <a:off x="92474" y="1078851"/>
            <a:ext cx="612668" cy="400110"/>
          </a:xfrm>
          <a:prstGeom prst="rect">
            <a:avLst/>
          </a:prstGeom>
          <a:noFill/>
        </p:spPr>
        <p:txBody>
          <a:bodyPr wrap="none" rtlCol="0">
            <a:spAutoFit/>
          </a:bodyPr>
          <a:lstStyle/>
          <a:p>
            <a:r>
              <a:rPr lang="en-GB" sz="2000" b="1" dirty="0"/>
              <a:t>17J</a:t>
            </a:r>
          </a:p>
        </p:txBody>
      </p:sp>
      <p:sp>
        <p:nvSpPr>
          <p:cNvPr id="10" name="TextBox 9">
            <a:extLst>
              <a:ext uri="{FF2B5EF4-FFF2-40B4-BE49-F238E27FC236}">
                <a16:creationId xmlns:a16="http://schemas.microsoft.com/office/drawing/2014/main" id="{4DEC3CA7-89BE-4369-8B1B-82A63AF600B2}"/>
              </a:ext>
            </a:extLst>
          </p:cNvPr>
          <p:cNvSpPr txBox="1"/>
          <p:nvPr/>
        </p:nvSpPr>
        <p:spPr>
          <a:xfrm>
            <a:off x="133570" y="3236360"/>
            <a:ext cx="612668" cy="584775"/>
          </a:xfrm>
          <a:prstGeom prst="rect">
            <a:avLst/>
          </a:prstGeom>
          <a:noFill/>
        </p:spPr>
        <p:txBody>
          <a:bodyPr wrap="none" rtlCol="0">
            <a:spAutoFit/>
          </a:bodyPr>
          <a:lstStyle/>
          <a:p>
            <a:r>
              <a:rPr lang="en-GB" sz="2000" b="1" dirty="0"/>
              <a:t>18J</a:t>
            </a:r>
          </a:p>
          <a:p>
            <a:endParaRPr lang="en-GB" sz="1200" dirty="0"/>
          </a:p>
        </p:txBody>
      </p:sp>
    </p:spTree>
    <p:extLst>
      <p:ext uri="{BB962C8B-B14F-4D97-AF65-F5344CB8AC3E}">
        <p14:creationId xmlns:p14="http://schemas.microsoft.com/office/powerpoint/2010/main" val="2843139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06A3-67C1-4EED-A640-B57355D36B4B}"/>
              </a:ext>
            </a:extLst>
          </p:cNvPr>
          <p:cNvSpPr>
            <a:spLocks noGrp="1"/>
          </p:cNvSpPr>
          <p:nvPr>
            <p:ph type="ctrTitle"/>
          </p:nvPr>
        </p:nvSpPr>
        <p:spPr>
          <a:xfrm>
            <a:off x="388800" y="360002"/>
            <a:ext cx="5977709" cy="252000"/>
          </a:xfrm>
        </p:spPr>
        <p:txBody>
          <a:bodyPr/>
          <a:lstStyle/>
          <a:p>
            <a:r>
              <a:rPr lang="en-GB" dirty="0"/>
              <a:t>Effect of previous module study on S112 outcome</a:t>
            </a:r>
          </a:p>
        </p:txBody>
      </p:sp>
      <p:sp>
        <p:nvSpPr>
          <p:cNvPr id="4" name="Slide Number Placeholder 3">
            <a:extLst>
              <a:ext uri="{FF2B5EF4-FFF2-40B4-BE49-F238E27FC236}">
                <a16:creationId xmlns:a16="http://schemas.microsoft.com/office/drawing/2014/main" id="{217B2173-B6AC-4BF3-8F47-0A764662E68A}"/>
              </a:ext>
            </a:extLst>
          </p:cNvPr>
          <p:cNvSpPr>
            <a:spLocks noGrp="1"/>
          </p:cNvSpPr>
          <p:nvPr>
            <p:ph type="sldNum" sz="quarter" idx="4"/>
          </p:nvPr>
        </p:nvSpPr>
        <p:spPr/>
        <p:txBody>
          <a:bodyPr/>
          <a:lstStyle/>
          <a:p>
            <a:fld id="{0406593E-52CF-5B45-8CFF-7309163A4729}" type="slidenum">
              <a:rPr lang="en-US" smtClean="0"/>
              <a:pPr/>
              <a:t>7</a:t>
            </a:fld>
            <a:endParaRPr lang="en-US"/>
          </a:p>
        </p:txBody>
      </p:sp>
      <p:sp>
        <p:nvSpPr>
          <p:cNvPr id="5" name="Text Placeholder 4">
            <a:extLst>
              <a:ext uri="{FF2B5EF4-FFF2-40B4-BE49-F238E27FC236}">
                <a16:creationId xmlns:a16="http://schemas.microsoft.com/office/drawing/2014/main" id="{64EA2510-784A-4EE1-BE60-FB23894AD25D}"/>
              </a:ext>
            </a:extLst>
          </p:cNvPr>
          <p:cNvSpPr>
            <a:spLocks noGrp="1"/>
          </p:cNvSpPr>
          <p:nvPr>
            <p:ph type="body" sz="quarter" idx="10"/>
          </p:nvPr>
        </p:nvSpPr>
        <p:spPr/>
        <p:txBody>
          <a:bodyPr/>
          <a:lstStyle/>
          <a:p>
            <a:r>
              <a:rPr lang="en-GB" dirty="0"/>
              <a:t>Combined 17J and 18J cohorts</a:t>
            </a:r>
          </a:p>
        </p:txBody>
      </p:sp>
      <p:graphicFrame>
        <p:nvGraphicFramePr>
          <p:cNvPr id="3" name="Table 2">
            <a:extLst>
              <a:ext uri="{FF2B5EF4-FFF2-40B4-BE49-F238E27FC236}">
                <a16:creationId xmlns:a16="http://schemas.microsoft.com/office/drawing/2014/main" id="{054ACF1E-640E-4540-A619-3400ECA00655}"/>
              </a:ext>
            </a:extLst>
          </p:cNvPr>
          <p:cNvGraphicFramePr>
            <a:graphicFrameLocks noGrp="1"/>
          </p:cNvGraphicFramePr>
          <p:nvPr>
            <p:extLst>
              <p:ext uri="{D42A27DB-BD31-4B8C-83A1-F6EECF244321}">
                <p14:modId xmlns:p14="http://schemas.microsoft.com/office/powerpoint/2010/main" val="1177997915"/>
              </p:ext>
            </p:extLst>
          </p:nvPr>
        </p:nvGraphicFramePr>
        <p:xfrm>
          <a:off x="1202076" y="1417834"/>
          <a:ext cx="6061753" cy="2343803"/>
        </p:xfrm>
        <a:graphic>
          <a:graphicData uri="http://schemas.openxmlformats.org/drawingml/2006/table">
            <a:tbl>
              <a:tblPr>
                <a:tableStyleId>{5C22544A-7EE6-4342-B048-85BDC9FD1C3A}</a:tableStyleId>
              </a:tblPr>
              <a:tblGrid>
                <a:gridCol w="1534108">
                  <a:extLst>
                    <a:ext uri="{9D8B030D-6E8A-4147-A177-3AD203B41FA5}">
                      <a16:colId xmlns:a16="http://schemas.microsoft.com/office/drawing/2014/main" val="1269780567"/>
                    </a:ext>
                  </a:extLst>
                </a:gridCol>
                <a:gridCol w="1509215">
                  <a:extLst>
                    <a:ext uri="{9D8B030D-6E8A-4147-A177-3AD203B41FA5}">
                      <a16:colId xmlns:a16="http://schemas.microsoft.com/office/drawing/2014/main" val="2579191656"/>
                    </a:ext>
                  </a:extLst>
                </a:gridCol>
                <a:gridCol w="1509215">
                  <a:extLst>
                    <a:ext uri="{9D8B030D-6E8A-4147-A177-3AD203B41FA5}">
                      <a16:colId xmlns:a16="http://schemas.microsoft.com/office/drawing/2014/main" val="1329324418"/>
                    </a:ext>
                  </a:extLst>
                </a:gridCol>
                <a:gridCol w="1509215">
                  <a:extLst>
                    <a:ext uri="{9D8B030D-6E8A-4147-A177-3AD203B41FA5}">
                      <a16:colId xmlns:a16="http://schemas.microsoft.com/office/drawing/2014/main" val="872755437"/>
                    </a:ext>
                  </a:extLst>
                </a:gridCol>
              </a:tblGrid>
              <a:tr h="637443">
                <a:tc>
                  <a:txBody>
                    <a:bodyPr/>
                    <a:lstStyle/>
                    <a:p>
                      <a:pPr algn="ctr" fontAlgn="b"/>
                      <a:r>
                        <a:rPr lang="en-GB" sz="1800" b="1" i="0" u="none" strike="noStrike" dirty="0">
                          <a:solidFill>
                            <a:srgbClr val="000000"/>
                          </a:solidFill>
                          <a:effectLst/>
                          <a:latin typeface="+mn-lt"/>
                        </a:rPr>
                        <a:t>S112 result</a:t>
                      </a:r>
                    </a:p>
                  </a:txBody>
                  <a:tcPr marL="7620" marR="7620" marT="7620" marB="0" anchor="ctr">
                    <a:solidFill>
                      <a:schemeClr val="accent1">
                        <a:lumMod val="20000"/>
                        <a:lumOff val="80000"/>
                      </a:schemeClr>
                    </a:solidFill>
                  </a:tcPr>
                </a:tc>
                <a:tc>
                  <a:txBody>
                    <a:bodyPr/>
                    <a:lstStyle/>
                    <a:p>
                      <a:pPr algn="ctr" fontAlgn="b"/>
                      <a:r>
                        <a:rPr lang="en-GB" sz="1800" b="1" u="none" strike="noStrike" dirty="0">
                          <a:effectLst/>
                          <a:latin typeface="+mn-lt"/>
                        </a:rPr>
                        <a:t>S111</a:t>
                      </a:r>
                    </a:p>
                    <a:p>
                      <a:pPr marL="0" marR="0" lvl="0" indent="0" algn="ctr" defTabSz="914377" rtl="0" eaLnBrk="1" fontAlgn="b" latinLnBrk="0" hangingPunct="1">
                        <a:lnSpc>
                          <a:spcPct val="100000"/>
                        </a:lnSpc>
                        <a:spcBef>
                          <a:spcPts val="0"/>
                        </a:spcBef>
                        <a:spcAft>
                          <a:spcPts val="600"/>
                        </a:spcAft>
                        <a:buClrTx/>
                        <a:buSzTx/>
                        <a:buFontTx/>
                        <a:buNone/>
                        <a:tabLst/>
                        <a:defRPr/>
                      </a:pPr>
                      <a:r>
                        <a:rPr lang="en-GB" sz="1800" u="none" strike="noStrike" dirty="0">
                          <a:effectLst/>
                          <a:latin typeface="+mn-lt"/>
                        </a:rPr>
                        <a:t>698 students</a:t>
                      </a:r>
                      <a:endParaRPr lang="en-GB" sz="1800" b="0" i="0" u="none" strike="noStrike" dirty="0">
                        <a:solidFill>
                          <a:srgbClr val="000000"/>
                        </a:solidFill>
                        <a:effectLst/>
                        <a:latin typeface="+mn-lt"/>
                      </a:endParaRPr>
                    </a:p>
                  </a:txBody>
                  <a:tcPr marL="7620" marR="7620" marT="7620" marB="0" anchor="ctr">
                    <a:solidFill>
                      <a:schemeClr val="accent1">
                        <a:lumMod val="20000"/>
                        <a:lumOff val="80000"/>
                      </a:schemeClr>
                    </a:solidFill>
                  </a:tcPr>
                </a:tc>
                <a:tc>
                  <a:txBody>
                    <a:bodyPr/>
                    <a:lstStyle/>
                    <a:p>
                      <a:pPr algn="ctr" fontAlgn="b"/>
                      <a:r>
                        <a:rPr lang="en-GB" sz="1800" b="1" u="none" strike="noStrike" dirty="0">
                          <a:effectLst/>
                          <a:latin typeface="+mn-lt"/>
                        </a:rPr>
                        <a:t>U116</a:t>
                      </a:r>
                    </a:p>
                    <a:p>
                      <a:pPr marL="0" marR="0" lvl="0" indent="0" algn="ctr" defTabSz="914377" rtl="0" eaLnBrk="1" fontAlgn="b" latinLnBrk="0" hangingPunct="1">
                        <a:lnSpc>
                          <a:spcPct val="100000"/>
                        </a:lnSpc>
                        <a:spcBef>
                          <a:spcPts val="0"/>
                        </a:spcBef>
                        <a:spcAft>
                          <a:spcPts val="0"/>
                        </a:spcAft>
                        <a:buClrTx/>
                        <a:buSzTx/>
                        <a:buFontTx/>
                        <a:buNone/>
                        <a:tabLst/>
                        <a:defRPr/>
                      </a:pPr>
                      <a:r>
                        <a:rPr lang="en-GB" sz="1800" u="none" strike="noStrike" dirty="0">
                          <a:effectLst/>
                          <a:latin typeface="+mn-lt"/>
                        </a:rPr>
                        <a:t>401 students</a:t>
                      </a:r>
                      <a:endParaRPr lang="en-GB" sz="1800" b="0" i="0" u="none" strike="noStrike" dirty="0">
                        <a:solidFill>
                          <a:srgbClr val="000000"/>
                        </a:solidFill>
                        <a:effectLst/>
                        <a:latin typeface="+mn-lt"/>
                      </a:endParaRPr>
                    </a:p>
                  </a:txBody>
                  <a:tcPr marL="7620" marR="7620" marT="7620" marB="0" anchor="ctr">
                    <a:solidFill>
                      <a:schemeClr val="accent1">
                        <a:lumMod val="20000"/>
                        <a:lumOff val="80000"/>
                      </a:schemeClr>
                    </a:solidFill>
                  </a:tcPr>
                </a:tc>
                <a:tc>
                  <a:txBody>
                    <a:bodyPr/>
                    <a:lstStyle/>
                    <a:p>
                      <a:pPr algn="ctr" fontAlgn="b"/>
                      <a:r>
                        <a:rPr lang="en-GB" sz="1800" b="1" u="none" strike="noStrike" dirty="0">
                          <a:effectLst/>
                          <a:latin typeface="+mn-lt"/>
                        </a:rPr>
                        <a:t>SDK100</a:t>
                      </a:r>
                    </a:p>
                    <a:p>
                      <a:pPr algn="ctr" fontAlgn="b"/>
                      <a:r>
                        <a:rPr lang="en-GB" sz="1800" b="0" i="0" u="none" strike="noStrike" dirty="0">
                          <a:solidFill>
                            <a:srgbClr val="000000"/>
                          </a:solidFill>
                          <a:effectLst/>
                          <a:latin typeface="+mn-lt"/>
                        </a:rPr>
                        <a:t>139 students</a:t>
                      </a:r>
                    </a:p>
                  </a:txBody>
                  <a:tcPr marL="7620" marR="7620" marT="7620" marB="0" anchor="ctr">
                    <a:solidFill>
                      <a:schemeClr val="accent1">
                        <a:lumMod val="20000"/>
                        <a:lumOff val="80000"/>
                      </a:schemeClr>
                    </a:solidFill>
                  </a:tcPr>
                </a:tc>
                <a:extLst>
                  <a:ext uri="{0D108BD9-81ED-4DB2-BD59-A6C34878D82A}">
                    <a16:rowId xmlns:a16="http://schemas.microsoft.com/office/drawing/2014/main" val="895983547"/>
                  </a:ext>
                </a:extLst>
              </a:tr>
              <a:tr h="595456">
                <a:tc>
                  <a:txBody>
                    <a:bodyPr/>
                    <a:lstStyle/>
                    <a:p>
                      <a:pPr algn="ctr" fontAlgn="ctr"/>
                      <a:r>
                        <a:rPr lang="en-GB" sz="1800" b="1" u="none" strike="noStrike" dirty="0">
                          <a:effectLst/>
                          <a:latin typeface="+mn-lt"/>
                        </a:rPr>
                        <a:t>Distinction</a:t>
                      </a:r>
                      <a:endParaRPr lang="en-GB" sz="1800" b="1" i="0" u="none" strike="noStrike" dirty="0">
                        <a:solidFill>
                          <a:srgbClr val="000000"/>
                        </a:solidFill>
                        <a:effectLst/>
                        <a:latin typeface="+mn-lt"/>
                      </a:endParaRPr>
                    </a:p>
                  </a:txBody>
                  <a:tcPr marL="7620" marR="7620" marT="7620" marB="0" anchor="ctr">
                    <a:solidFill>
                      <a:schemeClr val="accent1">
                        <a:lumMod val="20000"/>
                        <a:lumOff val="80000"/>
                      </a:schemeClr>
                    </a:solidFill>
                  </a:tcPr>
                </a:tc>
                <a:tc>
                  <a:txBody>
                    <a:bodyPr/>
                    <a:lstStyle/>
                    <a:p>
                      <a:pPr algn="ctr" fontAlgn="ctr"/>
                      <a:r>
                        <a:rPr lang="en-GB" sz="1800" b="1" u="none" strike="noStrike" dirty="0">
                          <a:solidFill>
                            <a:schemeClr val="bg1"/>
                          </a:solidFill>
                          <a:effectLst/>
                          <a:latin typeface="+mn-lt"/>
                        </a:rPr>
                        <a:t>20.6%</a:t>
                      </a:r>
                      <a:endParaRPr lang="en-GB" sz="1800" b="1" i="0" u="none" strike="noStrike" dirty="0">
                        <a:solidFill>
                          <a:schemeClr val="bg1"/>
                        </a:solidFill>
                        <a:effectLst/>
                        <a:latin typeface="+mn-lt"/>
                      </a:endParaRPr>
                    </a:p>
                  </a:txBody>
                  <a:tcPr marL="7620" marR="7620" marT="7620" marB="0" anchor="ctr">
                    <a:solidFill>
                      <a:srgbClr val="00B050"/>
                    </a:solidFill>
                  </a:tcPr>
                </a:tc>
                <a:tc>
                  <a:txBody>
                    <a:bodyPr/>
                    <a:lstStyle/>
                    <a:p>
                      <a:pPr algn="ctr" fontAlgn="b"/>
                      <a:r>
                        <a:rPr lang="en-GB" sz="1800" b="1" u="none" strike="noStrike" dirty="0">
                          <a:effectLst/>
                          <a:latin typeface="+mn-lt"/>
                        </a:rPr>
                        <a:t>15.2%</a:t>
                      </a:r>
                      <a:endParaRPr lang="en-GB" sz="1800" b="1" i="0" u="none" strike="noStrike" dirty="0">
                        <a:solidFill>
                          <a:srgbClr val="000000"/>
                        </a:solidFill>
                        <a:effectLst/>
                        <a:latin typeface="+mn-lt"/>
                      </a:endParaRPr>
                    </a:p>
                  </a:txBody>
                  <a:tcPr marL="7620" marR="7620" marT="7620" marB="0" anchor="ctr">
                    <a:solidFill>
                      <a:srgbClr val="FFC000"/>
                    </a:solidFill>
                  </a:tcPr>
                </a:tc>
                <a:tc>
                  <a:txBody>
                    <a:bodyPr/>
                    <a:lstStyle/>
                    <a:p>
                      <a:pPr algn="ctr" fontAlgn="b"/>
                      <a:r>
                        <a:rPr lang="en-GB" sz="1800" b="1" u="none" strike="noStrike" dirty="0">
                          <a:solidFill>
                            <a:schemeClr val="bg1"/>
                          </a:solidFill>
                          <a:effectLst/>
                          <a:latin typeface="+mn-lt"/>
                        </a:rPr>
                        <a:t>8.6%</a:t>
                      </a:r>
                      <a:endParaRPr lang="en-GB" sz="1800" b="1" i="0" u="none" strike="noStrike" dirty="0">
                        <a:solidFill>
                          <a:schemeClr val="bg1"/>
                        </a:solidFill>
                        <a:effectLst/>
                        <a:latin typeface="+mn-lt"/>
                      </a:endParaRPr>
                    </a:p>
                  </a:txBody>
                  <a:tcPr marL="7620" marR="7620" marT="7620" marB="0" anchor="ctr">
                    <a:solidFill>
                      <a:srgbClr val="FF0000"/>
                    </a:solidFill>
                  </a:tcPr>
                </a:tc>
                <a:extLst>
                  <a:ext uri="{0D108BD9-81ED-4DB2-BD59-A6C34878D82A}">
                    <a16:rowId xmlns:a16="http://schemas.microsoft.com/office/drawing/2014/main" val="441651578"/>
                  </a:ext>
                </a:extLst>
              </a:tr>
              <a:tr h="544116">
                <a:tc>
                  <a:txBody>
                    <a:bodyPr/>
                    <a:lstStyle/>
                    <a:p>
                      <a:pPr algn="ctr" fontAlgn="ctr"/>
                      <a:r>
                        <a:rPr lang="en-GB" sz="1800" b="1" u="none" strike="noStrike" dirty="0">
                          <a:effectLst/>
                          <a:latin typeface="+mn-lt"/>
                        </a:rPr>
                        <a:t>Pass</a:t>
                      </a:r>
                      <a:endParaRPr lang="en-GB" sz="1800" b="1" i="0" u="none" strike="noStrike" dirty="0">
                        <a:solidFill>
                          <a:srgbClr val="000000"/>
                        </a:solidFill>
                        <a:effectLst/>
                        <a:latin typeface="+mn-lt"/>
                      </a:endParaRPr>
                    </a:p>
                  </a:txBody>
                  <a:tcPr marL="7620" marR="7620" marT="7620" marB="0" anchor="ctr">
                    <a:solidFill>
                      <a:schemeClr val="accent1">
                        <a:lumMod val="20000"/>
                        <a:lumOff val="80000"/>
                      </a:schemeClr>
                    </a:solidFill>
                  </a:tcPr>
                </a:tc>
                <a:tc>
                  <a:txBody>
                    <a:bodyPr/>
                    <a:lstStyle/>
                    <a:p>
                      <a:pPr algn="ctr" fontAlgn="ctr"/>
                      <a:r>
                        <a:rPr lang="en-GB" sz="1800" u="none" strike="noStrike" dirty="0">
                          <a:effectLst/>
                          <a:latin typeface="+mn-lt"/>
                        </a:rPr>
                        <a:t>77.4%</a:t>
                      </a:r>
                      <a:endParaRPr lang="en-GB" sz="1800" b="0" i="0" u="none" strike="noStrike" dirty="0">
                        <a:solidFill>
                          <a:srgbClr val="000000"/>
                        </a:solidFill>
                        <a:effectLst/>
                        <a:latin typeface="+mn-lt"/>
                      </a:endParaRPr>
                    </a:p>
                  </a:txBody>
                  <a:tcPr marL="7620" marR="7620" marT="7620" marB="0" anchor="ctr"/>
                </a:tc>
                <a:tc>
                  <a:txBody>
                    <a:bodyPr/>
                    <a:lstStyle/>
                    <a:p>
                      <a:pPr algn="ctr" fontAlgn="b"/>
                      <a:r>
                        <a:rPr lang="en-GB" sz="1800" u="none" strike="noStrike" dirty="0">
                          <a:effectLst/>
                          <a:latin typeface="+mn-lt"/>
                        </a:rPr>
                        <a:t>82.5%</a:t>
                      </a:r>
                      <a:endParaRPr lang="en-GB" sz="1800" b="0" i="0" u="none" strike="noStrike" dirty="0">
                        <a:solidFill>
                          <a:srgbClr val="000000"/>
                        </a:solidFill>
                        <a:effectLst/>
                        <a:latin typeface="+mn-lt"/>
                      </a:endParaRPr>
                    </a:p>
                  </a:txBody>
                  <a:tcPr marL="7620" marR="7620" marT="7620" marB="0" anchor="ctr"/>
                </a:tc>
                <a:tc>
                  <a:txBody>
                    <a:bodyPr/>
                    <a:lstStyle/>
                    <a:p>
                      <a:pPr algn="ctr" fontAlgn="b"/>
                      <a:r>
                        <a:rPr lang="en-GB" sz="1800" u="none" strike="noStrike" dirty="0">
                          <a:effectLst/>
                          <a:latin typeface="+mn-lt"/>
                        </a:rPr>
                        <a:t>85.6%</a:t>
                      </a:r>
                      <a:endParaRPr lang="en-GB" sz="1800" b="0" i="0"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012340217"/>
                  </a:ext>
                </a:extLst>
              </a:tr>
              <a:tr h="566788">
                <a:tc>
                  <a:txBody>
                    <a:bodyPr/>
                    <a:lstStyle/>
                    <a:p>
                      <a:pPr algn="ctr" fontAlgn="ctr"/>
                      <a:r>
                        <a:rPr lang="en-GB" sz="1800" b="1" u="none" strike="noStrike" dirty="0">
                          <a:effectLst/>
                          <a:latin typeface="+mn-lt"/>
                        </a:rPr>
                        <a:t>Fail</a:t>
                      </a:r>
                      <a:endParaRPr lang="en-GB" sz="1800" b="1" i="0" u="none" strike="noStrike" dirty="0">
                        <a:solidFill>
                          <a:srgbClr val="000000"/>
                        </a:solidFill>
                        <a:effectLst/>
                        <a:latin typeface="+mn-lt"/>
                      </a:endParaRPr>
                    </a:p>
                  </a:txBody>
                  <a:tcPr marL="7620" marR="7620" marT="7620" marB="0" anchor="ctr">
                    <a:solidFill>
                      <a:schemeClr val="accent1">
                        <a:lumMod val="20000"/>
                        <a:lumOff val="80000"/>
                      </a:schemeClr>
                    </a:solidFill>
                  </a:tcPr>
                </a:tc>
                <a:tc>
                  <a:txBody>
                    <a:bodyPr/>
                    <a:lstStyle/>
                    <a:p>
                      <a:pPr algn="ctr" fontAlgn="ctr"/>
                      <a:r>
                        <a:rPr lang="en-GB" sz="1800" b="1" u="none" strike="noStrike" dirty="0">
                          <a:solidFill>
                            <a:schemeClr val="bg1"/>
                          </a:solidFill>
                          <a:effectLst/>
                          <a:latin typeface="+mn-lt"/>
                        </a:rPr>
                        <a:t>2%</a:t>
                      </a:r>
                      <a:endParaRPr lang="en-GB" sz="1800" b="1" i="0" u="none" strike="noStrike" dirty="0">
                        <a:solidFill>
                          <a:schemeClr val="bg1"/>
                        </a:solidFill>
                        <a:effectLst/>
                        <a:latin typeface="+mn-lt"/>
                      </a:endParaRPr>
                    </a:p>
                  </a:txBody>
                  <a:tcPr marL="7620" marR="7620" marT="7620" marB="0" anchor="ctr">
                    <a:solidFill>
                      <a:srgbClr val="00B050"/>
                    </a:solidFill>
                  </a:tcPr>
                </a:tc>
                <a:tc>
                  <a:txBody>
                    <a:bodyPr/>
                    <a:lstStyle/>
                    <a:p>
                      <a:pPr algn="ctr" fontAlgn="b"/>
                      <a:r>
                        <a:rPr lang="en-GB" sz="1800" b="1" u="none" strike="noStrike" dirty="0">
                          <a:solidFill>
                            <a:schemeClr val="bg1"/>
                          </a:solidFill>
                          <a:effectLst/>
                          <a:latin typeface="+mn-lt"/>
                        </a:rPr>
                        <a:t>2.3%</a:t>
                      </a:r>
                      <a:endParaRPr lang="en-GB" sz="1800" b="1" i="0" u="none" strike="noStrike" dirty="0">
                        <a:solidFill>
                          <a:schemeClr val="bg1"/>
                        </a:solidFill>
                        <a:effectLst/>
                        <a:latin typeface="+mn-lt"/>
                      </a:endParaRPr>
                    </a:p>
                  </a:txBody>
                  <a:tcPr marL="7620" marR="7620" marT="7620" marB="0" anchor="ctr">
                    <a:solidFill>
                      <a:srgbClr val="00B050"/>
                    </a:solidFill>
                  </a:tcPr>
                </a:tc>
                <a:tc>
                  <a:txBody>
                    <a:bodyPr/>
                    <a:lstStyle/>
                    <a:p>
                      <a:pPr algn="ctr" fontAlgn="b"/>
                      <a:r>
                        <a:rPr lang="en-GB" sz="1800" b="1" u="none" strike="noStrike" dirty="0">
                          <a:solidFill>
                            <a:schemeClr val="bg1"/>
                          </a:solidFill>
                          <a:effectLst/>
                          <a:latin typeface="+mn-lt"/>
                        </a:rPr>
                        <a:t>5.8%</a:t>
                      </a:r>
                      <a:endParaRPr lang="en-GB" sz="1800" b="1" i="0" u="none" strike="noStrike" dirty="0">
                        <a:solidFill>
                          <a:schemeClr val="bg1"/>
                        </a:solidFill>
                        <a:effectLst/>
                        <a:latin typeface="+mn-lt"/>
                      </a:endParaRPr>
                    </a:p>
                  </a:txBody>
                  <a:tcPr marL="7620" marR="7620" marT="7620" marB="0" anchor="ctr">
                    <a:solidFill>
                      <a:srgbClr val="FF0000"/>
                    </a:solidFill>
                  </a:tcPr>
                </a:tc>
                <a:extLst>
                  <a:ext uri="{0D108BD9-81ED-4DB2-BD59-A6C34878D82A}">
                    <a16:rowId xmlns:a16="http://schemas.microsoft.com/office/drawing/2014/main" val="3279614201"/>
                  </a:ext>
                </a:extLst>
              </a:tr>
            </a:tbl>
          </a:graphicData>
        </a:graphic>
      </p:graphicFrame>
    </p:spTree>
    <p:extLst>
      <p:ext uri="{BB962C8B-B14F-4D97-AF65-F5344CB8AC3E}">
        <p14:creationId xmlns:p14="http://schemas.microsoft.com/office/powerpoint/2010/main" val="956551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90EB7F-3101-4F6E-B97D-205A175E658F}"/>
              </a:ext>
            </a:extLst>
          </p:cNvPr>
          <p:cNvSpPr/>
          <p:nvPr/>
        </p:nvSpPr>
        <p:spPr>
          <a:xfrm>
            <a:off x="3126106" y="862964"/>
            <a:ext cx="5057774" cy="391076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 name="Text Placeholder 1">
            <a:extLst>
              <a:ext uri="{FF2B5EF4-FFF2-40B4-BE49-F238E27FC236}">
                <a16:creationId xmlns:a16="http://schemas.microsoft.com/office/drawing/2014/main" id="{DDF17F29-B593-47CC-90B3-76248D531211}"/>
              </a:ext>
            </a:extLst>
          </p:cNvPr>
          <p:cNvSpPr>
            <a:spLocks noGrp="1"/>
          </p:cNvSpPr>
          <p:nvPr>
            <p:ph type="body" sz="quarter" idx="13"/>
          </p:nvPr>
        </p:nvSpPr>
        <p:spPr>
          <a:xfrm>
            <a:off x="1434601" y="571082"/>
            <a:ext cx="5563579" cy="188999"/>
          </a:xfrm>
        </p:spPr>
        <p:txBody>
          <a:bodyPr/>
          <a:lstStyle/>
          <a:p>
            <a:endParaRPr lang="en-GB"/>
          </a:p>
        </p:txBody>
      </p:sp>
      <p:sp>
        <p:nvSpPr>
          <p:cNvPr id="4" name="Text Placeholder 3">
            <a:extLst>
              <a:ext uri="{FF2B5EF4-FFF2-40B4-BE49-F238E27FC236}">
                <a16:creationId xmlns:a16="http://schemas.microsoft.com/office/drawing/2014/main" id="{BE50CB73-114F-483C-B888-5BB733363883}"/>
              </a:ext>
            </a:extLst>
          </p:cNvPr>
          <p:cNvSpPr>
            <a:spLocks noGrp="1"/>
          </p:cNvSpPr>
          <p:nvPr>
            <p:ph type="body" sz="quarter" idx="15"/>
          </p:nvPr>
        </p:nvSpPr>
        <p:spPr>
          <a:xfrm>
            <a:off x="388802" y="862965"/>
            <a:ext cx="2577284" cy="3910760"/>
          </a:xfrm>
        </p:spPr>
        <p:txBody>
          <a:bodyPr/>
          <a:lstStyle/>
          <a:p>
            <a:pPr algn="ctr"/>
            <a:endParaRPr lang="en-GB" sz="1050" b="1" dirty="0"/>
          </a:p>
          <a:p>
            <a:r>
              <a:rPr lang="en-GB" sz="1600" b="1" dirty="0"/>
              <a:t>Most of the 17J S112 students studied S294 and S295</a:t>
            </a:r>
          </a:p>
          <a:p>
            <a:endParaRPr lang="en-GB" sz="1600" b="1" dirty="0"/>
          </a:p>
          <a:p>
            <a:r>
              <a:rPr lang="en-GB" sz="1600" b="1" dirty="0"/>
              <a:t>In absolute terms, withdrawals from S209 were the lowest </a:t>
            </a:r>
          </a:p>
        </p:txBody>
      </p:sp>
      <p:sp>
        <p:nvSpPr>
          <p:cNvPr id="5" name="Title 4">
            <a:extLst>
              <a:ext uri="{FF2B5EF4-FFF2-40B4-BE49-F238E27FC236}">
                <a16:creationId xmlns:a16="http://schemas.microsoft.com/office/drawing/2014/main" id="{BBDCEDA8-C69F-4A33-975F-CEAC65772292}"/>
              </a:ext>
            </a:extLst>
          </p:cNvPr>
          <p:cNvSpPr>
            <a:spLocks noGrp="1"/>
          </p:cNvSpPr>
          <p:nvPr>
            <p:ph type="ctrTitle"/>
          </p:nvPr>
        </p:nvSpPr>
        <p:spPr>
          <a:xfrm>
            <a:off x="388803" y="274320"/>
            <a:ext cx="6609378" cy="292975"/>
          </a:xfrm>
        </p:spPr>
        <p:txBody>
          <a:bodyPr/>
          <a:lstStyle/>
          <a:p>
            <a:r>
              <a:rPr lang="en-GB" sz="1400" dirty="0"/>
              <a:t>Behaviour of 17J S112 students on 18J Stage 2 modules: S112 Passes</a:t>
            </a:r>
          </a:p>
        </p:txBody>
      </p:sp>
      <p:graphicFrame>
        <p:nvGraphicFramePr>
          <p:cNvPr id="8" name="Chart 7">
            <a:extLst>
              <a:ext uri="{FF2B5EF4-FFF2-40B4-BE49-F238E27FC236}">
                <a16:creationId xmlns:a16="http://schemas.microsoft.com/office/drawing/2014/main" id="{3F867079-1DE8-4DB2-AAFF-A711F3FE22D2}"/>
              </a:ext>
            </a:extLst>
          </p:cNvPr>
          <p:cNvGraphicFramePr>
            <a:graphicFrameLocks/>
          </p:cNvGraphicFramePr>
          <p:nvPr>
            <p:extLst>
              <p:ext uri="{D42A27DB-BD31-4B8C-83A1-F6EECF244321}">
                <p14:modId xmlns:p14="http://schemas.microsoft.com/office/powerpoint/2010/main" val="3179412670"/>
              </p:ext>
            </p:extLst>
          </p:nvPr>
        </p:nvGraphicFramePr>
        <p:xfrm>
          <a:off x="3200400" y="1055750"/>
          <a:ext cx="4823460" cy="35166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8485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90EB7F-3101-4F6E-B97D-205A175E658F}"/>
              </a:ext>
            </a:extLst>
          </p:cNvPr>
          <p:cNvSpPr/>
          <p:nvPr/>
        </p:nvSpPr>
        <p:spPr>
          <a:xfrm>
            <a:off x="3126106" y="862964"/>
            <a:ext cx="5366384" cy="391076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 name="Text Placeholder 1">
            <a:extLst>
              <a:ext uri="{FF2B5EF4-FFF2-40B4-BE49-F238E27FC236}">
                <a16:creationId xmlns:a16="http://schemas.microsoft.com/office/drawing/2014/main" id="{DDF17F29-B593-47CC-90B3-76248D531211}"/>
              </a:ext>
            </a:extLst>
          </p:cNvPr>
          <p:cNvSpPr>
            <a:spLocks noGrp="1"/>
          </p:cNvSpPr>
          <p:nvPr>
            <p:ph type="body" sz="quarter" idx="13"/>
          </p:nvPr>
        </p:nvSpPr>
        <p:spPr>
          <a:xfrm>
            <a:off x="1434601" y="571082"/>
            <a:ext cx="5563579" cy="188999"/>
          </a:xfrm>
        </p:spPr>
        <p:txBody>
          <a:bodyPr/>
          <a:lstStyle/>
          <a:p>
            <a:endParaRPr lang="en-GB"/>
          </a:p>
        </p:txBody>
      </p:sp>
      <p:sp>
        <p:nvSpPr>
          <p:cNvPr id="4" name="Text Placeholder 3">
            <a:extLst>
              <a:ext uri="{FF2B5EF4-FFF2-40B4-BE49-F238E27FC236}">
                <a16:creationId xmlns:a16="http://schemas.microsoft.com/office/drawing/2014/main" id="{BE50CB73-114F-483C-B888-5BB733363883}"/>
              </a:ext>
            </a:extLst>
          </p:cNvPr>
          <p:cNvSpPr>
            <a:spLocks noGrp="1"/>
          </p:cNvSpPr>
          <p:nvPr>
            <p:ph type="body" sz="quarter" idx="15"/>
          </p:nvPr>
        </p:nvSpPr>
        <p:spPr>
          <a:xfrm>
            <a:off x="388802" y="862964"/>
            <a:ext cx="2592170" cy="4199011"/>
          </a:xfrm>
        </p:spPr>
        <p:txBody>
          <a:bodyPr/>
          <a:lstStyle/>
          <a:p>
            <a:r>
              <a:rPr lang="en-GB" sz="1400" b="1" dirty="0"/>
              <a:t>Students gaining a pass on S112 are more likely to withdraw from S215 than any other module by a factor of almost 2</a:t>
            </a:r>
          </a:p>
          <a:p>
            <a:r>
              <a:rPr lang="en-GB" sz="1400" b="1" dirty="0"/>
              <a:t>S112 withdrawals are evenly spread across the module</a:t>
            </a:r>
          </a:p>
        </p:txBody>
      </p:sp>
      <p:sp>
        <p:nvSpPr>
          <p:cNvPr id="5" name="Title 4">
            <a:extLst>
              <a:ext uri="{FF2B5EF4-FFF2-40B4-BE49-F238E27FC236}">
                <a16:creationId xmlns:a16="http://schemas.microsoft.com/office/drawing/2014/main" id="{BBDCEDA8-C69F-4A33-975F-CEAC65772292}"/>
              </a:ext>
            </a:extLst>
          </p:cNvPr>
          <p:cNvSpPr>
            <a:spLocks noGrp="1"/>
          </p:cNvSpPr>
          <p:nvPr>
            <p:ph type="ctrTitle"/>
          </p:nvPr>
        </p:nvSpPr>
        <p:spPr>
          <a:xfrm>
            <a:off x="388803" y="273136"/>
            <a:ext cx="6609378" cy="297946"/>
          </a:xfrm>
        </p:spPr>
        <p:txBody>
          <a:bodyPr/>
          <a:lstStyle/>
          <a:p>
            <a:r>
              <a:rPr lang="en-GB" sz="1400" dirty="0"/>
              <a:t>Withdrawals of 17J S112 students from 18J Stage 2 modules: S112 Passes</a:t>
            </a:r>
          </a:p>
        </p:txBody>
      </p:sp>
      <p:pic>
        <p:nvPicPr>
          <p:cNvPr id="7" name="Picture 6">
            <a:extLst>
              <a:ext uri="{FF2B5EF4-FFF2-40B4-BE49-F238E27FC236}">
                <a16:creationId xmlns:a16="http://schemas.microsoft.com/office/drawing/2014/main" id="{7B014FF9-5636-4515-BAE2-CFF0227A89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280410" y="1291852"/>
            <a:ext cx="5063490" cy="3045317"/>
          </a:xfrm>
          <a:prstGeom prst="rect">
            <a:avLst/>
          </a:prstGeom>
          <a:noFill/>
        </p:spPr>
      </p:pic>
      <p:graphicFrame>
        <p:nvGraphicFramePr>
          <p:cNvPr id="3" name="Table 2">
            <a:extLst>
              <a:ext uri="{FF2B5EF4-FFF2-40B4-BE49-F238E27FC236}">
                <a16:creationId xmlns:a16="http://schemas.microsoft.com/office/drawing/2014/main" id="{82E1208F-6569-4755-A483-B092245A7146}"/>
              </a:ext>
            </a:extLst>
          </p:cNvPr>
          <p:cNvGraphicFramePr>
            <a:graphicFrameLocks noGrp="1"/>
          </p:cNvGraphicFramePr>
          <p:nvPr>
            <p:extLst>
              <p:ext uri="{D42A27DB-BD31-4B8C-83A1-F6EECF244321}">
                <p14:modId xmlns:p14="http://schemas.microsoft.com/office/powerpoint/2010/main" val="3987742353"/>
              </p:ext>
            </p:extLst>
          </p:nvPr>
        </p:nvGraphicFramePr>
        <p:xfrm>
          <a:off x="532964" y="2520033"/>
          <a:ext cx="2276693" cy="2541942"/>
        </p:xfrm>
        <a:graphic>
          <a:graphicData uri="http://schemas.openxmlformats.org/drawingml/2006/table">
            <a:tbl>
              <a:tblPr firstRow="1" firstCol="1" bandRow="1">
                <a:tableStyleId>{5C22544A-7EE6-4342-B048-85BDC9FD1C3A}</a:tableStyleId>
              </a:tblPr>
              <a:tblGrid>
                <a:gridCol w="869404">
                  <a:extLst>
                    <a:ext uri="{9D8B030D-6E8A-4147-A177-3AD203B41FA5}">
                      <a16:colId xmlns:a16="http://schemas.microsoft.com/office/drawing/2014/main" val="2348831201"/>
                    </a:ext>
                  </a:extLst>
                </a:gridCol>
                <a:gridCol w="1407289">
                  <a:extLst>
                    <a:ext uri="{9D8B030D-6E8A-4147-A177-3AD203B41FA5}">
                      <a16:colId xmlns:a16="http://schemas.microsoft.com/office/drawing/2014/main" val="1015519590"/>
                    </a:ext>
                  </a:extLst>
                </a:gridCol>
              </a:tblGrid>
              <a:tr h="624429">
                <a:tc>
                  <a:txBody>
                    <a:bodyPr/>
                    <a:lstStyle/>
                    <a:p>
                      <a:pPr algn="ctr">
                        <a:lnSpc>
                          <a:spcPct val="107000"/>
                        </a:lnSpc>
                        <a:spcAft>
                          <a:spcPts val="0"/>
                        </a:spcAft>
                      </a:pPr>
                      <a:endParaRPr lang="en-GB" sz="1050" dirty="0">
                        <a:effectLst/>
                      </a:endParaRPr>
                    </a:p>
                    <a:p>
                      <a:pPr algn="ctr">
                        <a:lnSpc>
                          <a:spcPct val="107000"/>
                        </a:lnSpc>
                        <a:spcAft>
                          <a:spcPts val="0"/>
                        </a:spcAft>
                      </a:pPr>
                      <a:endParaRPr lang="en-GB" sz="1050" dirty="0">
                        <a:effectLst/>
                      </a:endParaRPr>
                    </a:p>
                    <a:p>
                      <a:pPr algn="ctr">
                        <a:lnSpc>
                          <a:spcPct val="107000"/>
                        </a:lnSpc>
                        <a:spcAft>
                          <a:spcPts val="0"/>
                        </a:spcAft>
                      </a:pPr>
                      <a:r>
                        <a:rPr lang="en-GB" sz="1050" dirty="0">
                          <a:effectLst/>
                        </a:rPr>
                        <a:t>Month</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No. of S112-17J pass students withdrawing from S215-18J</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0939626"/>
                  </a:ext>
                </a:extLst>
              </a:tr>
              <a:tr h="209679">
                <a:tc>
                  <a:txBody>
                    <a:bodyPr/>
                    <a:lstStyle/>
                    <a:p>
                      <a:pPr algn="ctr">
                        <a:lnSpc>
                          <a:spcPct val="107000"/>
                        </a:lnSpc>
                        <a:spcAft>
                          <a:spcPts val="0"/>
                        </a:spcAft>
                      </a:pPr>
                      <a:r>
                        <a:rPr lang="en-GB" sz="1050" dirty="0">
                          <a:effectLst/>
                        </a:rPr>
                        <a:t>Oct 2018</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4</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500838387"/>
                  </a:ext>
                </a:extLst>
              </a:tr>
              <a:tr h="209679">
                <a:tc>
                  <a:txBody>
                    <a:bodyPr/>
                    <a:lstStyle/>
                    <a:p>
                      <a:pPr algn="ctr">
                        <a:lnSpc>
                          <a:spcPct val="107000"/>
                        </a:lnSpc>
                        <a:spcAft>
                          <a:spcPts val="0"/>
                        </a:spcAft>
                      </a:pPr>
                      <a:r>
                        <a:rPr lang="en-GB" sz="1050" dirty="0">
                          <a:effectLst/>
                        </a:rPr>
                        <a:t>Nov2018</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5</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058158687"/>
                  </a:ext>
                </a:extLst>
              </a:tr>
              <a:tr h="209679">
                <a:tc>
                  <a:txBody>
                    <a:bodyPr/>
                    <a:lstStyle/>
                    <a:p>
                      <a:pPr algn="ctr">
                        <a:lnSpc>
                          <a:spcPct val="107000"/>
                        </a:lnSpc>
                        <a:spcAft>
                          <a:spcPts val="0"/>
                        </a:spcAft>
                      </a:pPr>
                      <a:r>
                        <a:rPr lang="en-GB" sz="1050" dirty="0">
                          <a:effectLst/>
                        </a:rPr>
                        <a:t>Dec 2018</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5</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64529549"/>
                  </a:ext>
                </a:extLst>
              </a:tr>
              <a:tr h="209679">
                <a:tc>
                  <a:txBody>
                    <a:bodyPr/>
                    <a:lstStyle/>
                    <a:p>
                      <a:pPr algn="ctr">
                        <a:lnSpc>
                          <a:spcPct val="107000"/>
                        </a:lnSpc>
                        <a:spcAft>
                          <a:spcPts val="0"/>
                        </a:spcAft>
                      </a:pPr>
                      <a:r>
                        <a:rPr lang="en-GB" sz="1050" dirty="0">
                          <a:effectLst/>
                        </a:rPr>
                        <a:t>Jan 2019</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3</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923319006"/>
                  </a:ext>
                </a:extLst>
              </a:tr>
              <a:tr h="209679">
                <a:tc>
                  <a:txBody>
                    <a:bodyPr/>
                    <a:lstStyle/>
                    <a:p>
                      <a:pPr algn="ctr">
                        <a:lnSpc>
                          <a:spcPct val="107000"/>
                        </a:lnSpc>
                        <a:spcAft>
                          <a:spcPts val="0"/>
                        </a:spcAft>
                      </a:pPr>
                      <a:r>
                        <a:rPr lang="en-GB" sz="1050" dirty="0">
                          <a:effectLst/>
                        </a:rPr>
                        <a:t>Feb 2019</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4</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942043303"/>
                  </a:ext>
                </a:extLst>
              </a:tr>
              <a:tr h="209679">
                <a:tc>
                  <a:txBody>
                    <a:bodyPr/>
                    <a:lstStyle/>
                    <a:p>
                      <a:pPr algn="ctr">
                        <a:lnSpc>
                          <a:spcPct val="107000"/>
                        </a:lnSpc>
                        <a:spcAft>
                          <a:spcPts val="0"/>
                        </a:spcAft>
                      </a:pPr>
                      <a:r>
                        <a:rPr lang="en-GB" sz="1050" dirty="0">
                          <a:effectLst/>
                        </a:rPr>
                        <a:t>Mar 2019</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5</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842351048"/>
                  </a:ext>
                </a:extLst>
              </a:tr>
              <a:tr h="209679">
                <a:tc>
                  <a:txBody>
                    <a:bodyPr/>
                    <a:lstStyle/>
                    <a:p>
                      <a:pPr algn="ctr">
                        <a:lnSpc>
                          <a:spcPct val="107000"/>
                        </a:lnSpc>
                        <a:spcAft>
                          <a:spcPts val="0"/>
                        </a:spcAft>
                      </a:pPr>
                      <a:r>
                        <a:rPr lang="en-GB" sz="1050" dirty="0">
                          <a:effectLst/>
                        </a:rPr>
                        <a:t>Apr 2019</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0</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362928975"/>
                  </a:ext>
                </a:extLst>
              </a:tr>
              <a:tr h="209679">
                <a:tc>
                  <a:txBody>
                    <a:bodyPr/>
                    <a:lstStyle/>
                    <a:p>
                      <a:pPr algn="ctr">
                        <a:lnSpc>
                          <a:spcPct val="107000"/>
                        </a:lnSpc>
                        <a:spcAft>
                          <a:spcPts val="0"/>
                        </a:spcAft>
                      </a:pPr>
                      <a:r>
                        <a:rPr lang="en-GB" sz="1050" dirty="0">
                          <a:effectLst/>
                        </a:rPr>
                        <a:t>May 2019</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2</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218056992"/>
                  </a:ext>
                </a:extLst>
              </a:tr>
              <a:tr h="188362">
                <a:tc>
                  <a:txBody>
                    <a:bodyPr/>
                    <a:lstStyle/>
                    <a:p>
                      <a:pPr algn="ctr">
                        <a:lnSpc>
                          <a:spcPct val="107000"/>
                        </a:lnSpc>
                        <a:spcAft>
                          <a:spcPts val="0"/>
                        </a:spcAft>
                      </a:pPr>
                      <a:r>
                        <a:rPr lang="en-GB" sz="1050" dirty="0">
                          <a:effectLst/>
                        </a:rPr>
                        <a:t>Jun 2019</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pPr>
                      <a:r>
                        <a:rPr lang="en-GB" sz="1050" b="1" dirty="0">
                          <a:effectLst/>
                        </a:rPr>
                        <a:t>1</a:t>
                      </a:r>
                      <a:endParaRPr lang="en-GB" sz="105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125927288"/>
                  </a:ext>
                </a:extLst>
              </a:tr>
            </a:tbl>
          </a:graphicData>
        </a:graphic>
      </p:graphicFrame>
    </p:spTree>
    <p:extLst>
      <p:ext uri="{BB962C8B-B14F-4D97-AF65-F5344CB8AC3E}">
        <p14:creationId xmlns:p14="http://schemas.microsoft.com/office/powerpoint/2010/main" val="2076817762"/>
      </p:ext>
    </p:extLst>
  </p:cSld>
  <p:clrMapOvr>
    <a:masterClrMapping/>
  </p:clrMapOvr>
</p:sld>
</file>

<file path=ppt/theme/theme1.xml><?xml version="1.0" encoding="utf-8"?>
<a:theme xmlns:a="http://schemas.openxmlformats.org/drawingml/2006/main" name="OU Title">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lgn="l">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EF1B13A4-813D-44E3-93C5-C503883F126B}"/>
    </a:ext>
  </a:extLst>
</a:theme>
</file>

<file path=ppt/theme/theme2.xml><?xml version="1.0" encoding="utf-8"?>
<a:theme xmlns:a="http://schemas.openxmlformats.org/drawingml/2006/main" name="OU Section">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3262_OU_Presentation_Template_WIDE_UK.pptx" id="{0D03CF9A-D069-4DB5-98CC-BA9287862A76}" vid="{07C1CE78-EE35-498E-9E2C-57BA0D26E199}"/>
    </a:ext>
  </a:extLst>
</a:theme>
</file>

<file path=ppt/theme/theme3.xml><?xml version="1.0" encoding="utf-8"?>
<a:theme xmlns:a="http://schemas.openxmlformats.org/drawingml/2006/main" name="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F0F73387-2611-4D57-B067-6DE4A4C30FF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226EA64481C040A1FE7E8F6959F50F" ma:contentTypeVersion="11" ma:contentTypeDescription="Create a new document." ma:contentTypeScope="" ma:versionID="3b718b8f78c9c47ceafd42668e1ddbbf">
  <xsd:schema xmlns:xsd="http://www.w3.org/2001/XMLSchema" xmlns:xs="http://www.w3.org/2001/XMLSchema" xmlns:p="http://schemas.microsoft.com/office/2006/metadata/properties" xmlns:ns3="66faaa41-a150-45c6-8224-a9a307be60d1" xmlns:ns4="ed9d2163-4fb3-4947-8bfd-454e8e6d4998" targetNamespace="http://schemas.microsoft.com/office/2006/metadata/properties" ma:root="true" ma:fieldsID="2297b40fd65f3195b25bbafd741e6878" ns3:_="" ns4:_="">
    <xsd:import namespace="66faaa41-a150-45c6-8224-a9a307be60d1"/>
    <xsd:import namespace="ed9d2163-4fb3-4947-8bfd-454e8e6d499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aaa41-a150-45c6-8224-a9a307be60d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d9d2163-4fb3-4947-8bfd-454e8e6d499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AEEB51-831E-41B9-AFED-0E3862146E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aaa41-a150-45c6-8224-a9a307be60d1"/>
    <ds:schemaRef ds:uri="ed9d2163-4fb3-4947-8bfd-454e8e6d49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B6A786-9DD3-49BF-96DF-13ACE6817ADB}">
  <ds:schemaRefs>
    <ds:schemaRef ds:uri="http://schemas.microsoft.com/sharepoint/v3/contenttype/forms"/>
  </ds:schemaRefs>
</ds:datastoreItem>
</file>

<file path=customXml/itemProps3.xml><?xml version="1.0" encoding="utf-8"?>
<ds:datastoreItem xmlns:ds="http://schemas.openxmlformats.org/officeDocument/2006/customXml" ds:itemID="{69D4A460-DA76-4494-978B-AEF8C0A59EA1}">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ed9d2163-4fb3-4947-8bfd-454e8e6d4998"/>
    <ds:schemaRef ds:uri="http://purl.org/dc/terms/"/>
    <ds:schemaRef ds:uri="http://schemas.openxmlformats.org/package/2006/metadata/core-properties"/>
    <ds:schemaRef ds:uri="http://purl.org/dc/dcmitype/"/>
    <ds:schemaRef ds:uri="66faaa41-a150-45c6-8224-a9a307be60d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OU_STANDARD_WIDE</Template>
  <TotalTime>2511</TotalTime>
  <Words>3090</Words>
  <Application>Microsoft Office PowerPoint</Application>
  <PresentationFormat>On-screen Show (16:9)</PresentationFormat>
  <Paragraphs>450</Paragraphs>
  <Slides>27</Slides>
  <Notes>21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27</vt:i4>
      </vt:variant>
    </vt:vector>
  </HeadingPairs>
  <TitlesOfParts>
    <vt:vector size="32" baseType="lpstr">
      <vt:lpstr>Arial</vt:lpstr>
      <vt:lpstr>Calibri</vt:lpstr>
      <vt:lpstr>OU Title</vt:lpstr>
      <vt:lpstr>OU Section</vt:lpstr>
      <vt:lpstr>OU Layouts</vt:lpstr>
      <vt:lpstr>Single Component Assessment Exam and Exam Feedback: the S112 experience  </vt:lpstr>
      <vt:lpstr>BACKGROUND</vt:lpstr>
      <vt:lpstr>FINDINGS</vt:lpstr>
      <vt:lpstr>Assignment submissions</vt:lpstr>
      <vt:lpstr>Exam performance related to number of assignments submitted</vt:lpstr>
      <vt:lpstr>Module outcome adversely affected by study of concurrent modules </vt:lpstr>
      <vt:lpstr>Effect of previous module study on S112 outcome</vt:lpstr>
      <vt:lpstr>Behaviour of 17J S112 students on 18J Stage 2 modules: S112 Passes</vt:lpstr>
      <vt:lpstr>Withdrawals of 17J S112 students from 18J Stage 2 modules: S112 Passes</vt:lpstr>
      <vt:lpstr>Stage 2 Module performance versus 17J S112 performance</vt:lpstr>
      <vt:lpstr>17J Student performance on 18J Stage 2 modules</vt:lpstr>
      <vt:lpstr>S112 and the exam feedback pilot</vt:lpstr>
      <vt:lpstr>APPROACH</vt:lpstr>
      <vt:lpstr>FINDINGS</vt:lpstr>
      <vt:lpstr>WHAT DID THIS LOOK LIKE IN PRACTICE?</vt:lpstr>
      <vt:lpstr>WHAT DID THIS LOOK LIKE IN PRACTICE?</vt:lpstr>
      <vt:lpstr>WHAT DID THIS LOOK LIKE IN PRACTICE?</vt:lpstr>
      <vt:lpstr>HOW WAS IT RECEIVED?</vt:lpstr>
      <vt:lpstr>HOW WAS IT RECEIVED?</vt:lpstr>
      <vt:lpstr>FUTURE WORK</vt:lpstr>
      <vt:lpstr>Questions?</vt:lpstr>
      <vt:lpstr>Additional slides</vt:lpstr>
      <vt:lpstr>Stage 2 Module performance versus 17J S112 performance</vt:lpstr>
      <vt:lpstr>Withdrawals of 17J S112 students from 18J Stage 2 modules: S112 Distinctions</vt:lpstr>
      <vt:lpstr>BACKGROUND</vt:lpstr>
      <vt:lpstr>WHAT DID THIS LOOK LIKE IN PRACTICE?</vt:lpstr>
      <vt:lpstr>REFERENCES/LINKS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S112 and the exam feedback pilot</dc:title>
  <dc:creator>Nick.Adams</dc:creator>
  <cp:lastModifiedBy>Diane.Ford</cp:lastModifiedBy>
  <cp:revision>33</cp:revision>
  <dcterms:created xsi:type="dcterms:W3CDTF">2020-04-21T07:34:42Z</dcterms:created>
  <dcterms:modified xsi:type="dcterms:W3CDTF">2020-04-30T06:40:31Z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0x010100A7226EA64481C040A1FE7E8F6959F50F</vt:lpwstr>
  </property>
</Properties>
</file>