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7" r:id="rId3"/>
    <p:sldMasterId id="2147483677" r:id="rId4"/>
  </p:sldMasterIdLst>
  <p:notesMasterIdLst>
    <p:notesMasterId r:id="rId34"/>
  </p:notesMasterIdLst>
  <p:sldIdLst>
    <p:sldId id="272" r:id="rId5"/>
    <p:sldId id="274" r:id="rId6"/>
    <p:sldId id="259" r:id="rId7"/>
    <p:sldId id="290" r:id="rId8"/>
    <p:sldId id="262" r:id="rId9"/>
    <p:sldId id="276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61" r:id="rId19"/>
    <p:sldId id="292" r:id="rId20"/>
    <p:sldId id="303" r:id="rId21"/>
    <p:sldId id="293" r:id="rId22"/>
    <p:sldId id="295" r:id="rId23"/>
    <p:sldId id="294" r:id="rId24"/>
    <p:sldId id="263" r:id="rId25"/>
    <p:sldId id="305" r:id="rId26"/>
    <p:sldId id="296" r:id="rId27"/>
    <p:sldId id="299" r:id="rId28"/>
    <p:sldId id="300" r:id="rId29"/>
    <p:sldId id="302" r:id="rId30"/>
    <p:sldId id="301" r:id="rId31"/>
    <p:sldId id="306" r:id="rId32"/>
    <p:sldId id="270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2" autoAdjust="0"/>
    <p:restoredTop sz="94635" autoAdjust="0"/>
  </p:normalViewPr>
  <p:slideViewPr>
    <p:cSldViewPr snapToGrid="0">
      <p:cViewPr varScale="1">
        <p:scale>
          <a:sx n="68" d="100"/>
          <a:sy n="68" d="100"/>
        </p:scale>
        <p:origin x="1470" y="60"/>
      </p:cViewPr>
      <p:guideLst/>
    </p:cSldViewPr>
  </p:slideViewPr>
  <p:outlineViewPr>
    <p:cViewPr>
      <p:scale>
        <a:sx n="33" d="100"/>
        <a:sy n="33" d="100"/>
      </p:scale>
      <p:origin x="0" y="-270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25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Total attendance at different strands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109183590209262"/>
          <c:y val="7.3042084837072099E-2"/>
          <c:w val="0.7755151877606683"/>
          <c:h val="0.431596361936855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Sheet1!$AA$23</c:f>
              <c:strCache>
                <c:ptCount val="1"/>
                <c:pt idx="0">
                  <c:v>total number of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Sheet1!$Z$24:$Z$33</c:f>
              <c:strCache>
                <c:ptCount val="10"/>
                <c:pt idx="0">
                  <c:v>Weekday evening tutorial (7 tutorials)</c:v>
                </c:pt>
                <c:pt idx="1">
                  <c:v>In advance of tutorial calendar (8 tutorials)</c:v>
                </c:pt>
                <c:pt idx="2">
                  <c:v>For students using the MST124/MST125 calendar (7 tutorials)</c:v>
                </c:pt>
                <c:pt idx="3">
                  <c:v>Sunday evening tutorial (11 tutorials)</c:v>
                </c:pt>
                <c:pt idx="4">
                  <c:v>Saturday tutorial (8 tutorials)</c:v>
                </c:pt>
                <c:pt idx="5">
                  <c:v>For students studying outside of the UK  7 tutorials)</c:v>
                </c:pt>
                <c:pt idx="6">
                  <c:v>For students using the MST124/M140 calendar (8 tutorials)</c:v>
                </c:pt>
                <c:pt idx="7">
                  <c:v>Midweek daytime tutorial (10 tutorials)</c:v>
                </c:pt>
                <c:pt idx="8">
                  <c:v>Tutorials behind the study calendar (6 tutorials)</c:v>
                </c:pt>
                <c:pt idx="9">
                  <c:v>Sunday morning tutorial (5 tutorials)</c:v>
                </c:pt>
              </c:strCache>
            </c:strRef>
          </c:cat>
          <c:val>
            <c:numRef>
              <c:f>Sheet1!$AA$24:$AA$33</c:f>
              <c:numCache>
                <c:formatCode>General</c:formatCode>
                <c:ptCount val="10"/>
                <c:pt idx="0">
                  <c:v>231</c:v>
                </c:pt>
                <c:pt idx="1">
                  <c:v>236</c:v>
                </c:pt>
                <c:pt idx="2">
                  <c:v>170</c:v>
                </c:pt>
                <c:pt idx="3">
                  <c:v>244</c:v>
                </c:pt>
                <c:pt idx="4">
                  <c:v>162</c:v>
                </c:pt>
                <c:pt idx="5">
                  <c:v>130</c:v>
                </c:pt>
                <c:pt idx="6">
                  <c:v>147</c:v>
                </c:pt>
                <c:pt idx="7">
                  <c:v>168</c:v>
                </c:pt>
                <c:pt idx="8">
                  <c:v>92</c:v>
                </c:pt>
                <c:pt idx="9">
                  <c:v>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65-4EA5-948C-2430A87C6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0238616"/>
        <c:axId val="900235664"/>
      </c:barChart>
      <c:scatterChart>
        <c:scatterStyle val="lineMarker"/>
        <c:varyColors val="0"/>
        <c:ser>
          <c:idx val="1"/>
          <c:order val="1"/>
          <c:tx>
            <c:strRef>
              <c:f>Sheet1!$AB$23</c:f>
              <c:strCache>
                <c:ptCount val="1"/>
                <c:pt idx="0">
                  <c:v>average number of students per tutorial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x"/>
            <c:size val="6"/>
            <c:spPr>
              <a:noFill/>
              <a:ln w="44450">
                <a:solidFill>
                  <a:schemeClr val="accent2"/>
                </a:solidFill>
              </a:ln>
              <a:effectLst/>
            </c:spPr>
          </c:marker>
          <c:xVal>
            <c:strRef>
              <c:f>Sheet1!$Z$24:$Z$33</c:f>
              <c:strCache>
                <c:ptCount val="10"/>
                <c:pt idx="0">
                  <c:v>Weekday evening tutorial (7 tutorials)</c:v>
                </c:pt>
                <c:pt idx="1">
                  <c:v>In advance of tutorial calendar (8 tutorials)</c:v>
                </c:pt>
                <c:pt idx="2">
                  <c:v>For students using the MST124/MST125 calendar (7 tutorials)</c:v>
                </c:pt>
                <c:pt idx="3">
                  <c:v>Sunday evening tutorial (11 tutorials)</c:v>
                </c:pt>
                <c:pt idx="4">
                  <c:v>Saturday tutorial (8 tutorials)</c:v>
                </c:pt>
                <c:pt idx="5">
                  <c:v>For students studying outside of the UK  7 tutorials)</c:v>
                </c:pt>
                <c:pt idx="6">
                  <c:v>For students using the MST124/M140 calendar (8 tutorials)</c:v>
                </c:pt>
                <c:pt idx="7">
                  <c:v>Midweek daytime tutorial (10 tutorials)</c:v>
                </c:pt>
                <c:pt idx="8">
                  <c:v>Tutorials behind the study calendar (6 tutorials)</c:v>
                </c:pt>
                <c:pt idx="9">
                  <c:v>Sunday morning tutorial (5 tutorials)</c:v>
                </c:pt>
              </c:strCache>
            </c:strRef>
          </c:xVal>
          <c:yVal>
            <c:numRef>
              <c:f>Sheet1!$AB$24:$AB$33</c:f>
              <c:numCache>
                <c:formatCode>0</c:formatCode>
                <c:ptCount val="10"/>
                <c:pt idx="0">
                  <c:v>33</c:v>
                </c:pt>
                <c:pt idx="1">
                  <c:v>29.5</c:v>
                </c:pt>
                <c:pt idx="2">
                  <c:v>24.285714285714285</c:v>
                </c:pt>
                <c:pt idx="3">
                  <c:v>22.181818181818183</c:v>
                </c:pt>
                <c:pt idx="4">
                  <c:v>20.25</c:v>
                </c:pt>
                <c:pt idx="5">
                  <c:v>18.571428571428573</c:v>
                </c:pt>
                <c:pt idx="6">
                  <c:v>18.375</c:v>
                </c:pt>
                <c:pt idx="7">
                  <c:v>16.8</c:v>
                </c:pt>
                <c:pt idx="8">
                  <c:v>15.333333333333334</c:v>
                </c:pt>
                <c:pt idx="9">
                  <c:v>14.4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265-4EA5-948C-2430A87C6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0219592"/>
        <c:axId val="900223200"/>
      </c:scatterChart>
      <c:catAx>
        <c:axId val="900238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235664"/>
        <c:crosses val="autoZero"/>
        <c:auto val="1"/>
        <c:lblAlgn val="ctr"/>
        <c:lblOffset val="100"/>
        <c:noMultiLvlLbl val="0"/>
      </c:catAx>
      <c:valAx>
        <c:axId val="9002356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Total number</a:t>
                </a:r>
              </a:p>
              <a:p>
                <a:pPr>
                  <a:defRPr sz="160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defRPr>
                </a:pPr>
                <a:r>
                  <a:rPr lang="en-GB" sz="160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 of students</a:t>
                </a:r>
              </a:p>
            </c:rich>
          </c:tx>
          <c:layout>
            <c:manualLayout>
              <c:xMode val="edge"/>
              <c:yMode val="edge"/>
              <c:x val="1.67643448988412E-2"/>
              <c:y val="0.203898854218271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238616"/>
        <c:crosses val="autoZero"/>
        <c:crossBetween val="between"/>
      </c:valAx>
      <c:valAx>
        <c:axId val="900223200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Average</a:t>
                </a:r>
                <a:r>
                  <a:rPr lang="en-GB" sz="1600" baseline="0" dirty="0"/>
                  <a:t> number</a:t>
                </a:r>
              </a:p>
              <a:p>
                <a:pPr>
                  <a:defRPr sz="1600"/>
                </a:pPr>
                <a:r>
                  <a:rPr lang="en-GB" sz="1600" baseline="0" dirty="0"/>
                  <a:t> of students</a:t>
                </a:r>
                <a:endParaRPr lang="en-GB" sz="1600" dirty="0"/>
              </a:p>
            </c:rich>
          </c:tx>
          <c:layout>
            <c:manualLayout>
              <c:xMode val="edge"/>
              <c:yMode val="edge"/>
              <c:x val="0.94785313007703342"/>
              <c:y val="0.17879566302978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0219592"/>
        <c:crosses val="max"/>
        <c:crossBetween val="midCat"/>
      </c:valAx>
      <c:valAx>
        <c:axId val="900219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00223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40835873335692"/>
          <c:y val="9.4358657550109901E-2"/>
          <c:w val="0.45984641451108393"/>
          <c:h val="7.0649593436178354E-2"/>
        </c:manualLayout>
      </c:layout>
      <c:overlay val="0"/>
      <c:spPr>
        <a:noFill/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B799B-586D-4FF6-B445-725A04FE7841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BBF39A-9B60-4AE5-918F-254254D8E0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869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Saturday tutorials tend to be longer ( 3 hours) with short breaks between each unit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89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Fortnightly email sent out to students – always light and informative remind students about the cluster tutorial and encourage students to book.  Give them an email address which a team monitor for any problems,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591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Always send schedule of events in module wide room – table also added to module web-site.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67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Slight reduction in number of students using cluster tutorials.  Larger increase in number of students using module-wide tutorials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938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Comment on “</a:t>
            </a:r>
            <a:r>
              <a:rPr lang="en-GB" dirty="0" err="1"/>
              <a:t>whats</a:t>
            </a:r>
            <a:r>
              <a:rPr lang="en-GB" dirty="0"/>
              <a:t> in the box” – number of students - carol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572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note – the tutorials in advance of the tutorial calendar are most popular, however as said before, this could be waning as we progress are currently the most popular.</a:t>
            </a:r>
          </a:p>
          <a:p>
            <a:r>
              <a:rPr lang="en-GB" dirty="0"/>
              <a:t>Sunday evening tutorials are almost as popular as week day evenings despite only 30% of students saying they would find them useful.</a:t>
            </a:r>
          </a:p>
          <a:p>
            <a:endParaRPr lang="en-GB" dirty="0"/>
          </a:p>
          <a:p>
            <a:r>
              <a:rPr lang="en-GB" dirty="0"/>
              <a:t>There’s only been one tutorial for those students that are behind the calendar but this proved quite popular.  The percentage of students studying M140/MST124 together is approx. 19% and mST124/5 is 10% , but a lot of students attend these tutorials.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BBF39A-9B60-4AE5-918F-254254D8E02C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777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68418F8-B52F-4661-8ABA-69BB3ADD667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15861" y="2160001"/>
            <a:ext cx="7920773" cy="997196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52444CB2-243C-41A0-8F6C-F772E768A3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15861" y="3166992"/>
            <a:ext cx="7920774" cy="2492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SUB TITLE IN HERE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24475ED-B6F3-4114-A316-943C1E2B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74319" y="6431961"/>
            <a:ext cx="2057400" cy="13849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DC1F67E-6248-496F-8483-98A65C33F83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07" y="5538158"/>
            <a:ext cx="1508916" cy="10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31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med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44140" y="1150618"/>
            <a:ext cx="60079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07245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Graphs and graphics can be positioned over the grey box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7EECFAC-7182-49C4-A276-219F1E7C7BC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3144966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5214347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E866B34-8A6C-492A-96F1-5F307C6EA65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883278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col text / ch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1150618"/>
            <a:ext cx="4217254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3855539" cy="2486367"/>
          </a:xfrm>
          <a:prstGeom prst="rect">
            <a:avLst/>
          </a:prstGeom>
        </p:spPr>
        <p:txBody>
          <a:bodyPr lIns="36000" tIns="36000" rIns="36000" bIns="36000" numCol="2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870E1B6-0ECF-4B89-8FAB-09D00538EB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0" y="3873242"/>
            <a:ext cx="3855539" cy="2486367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5259958-3FB9-4566-8AB7-D98E4FCD49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116113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3 colum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E768777-3248-42B2-85F9-58D5B20C6E6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086030" y="1150618"/>
            <a:ext cx="2552519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83259" y="1150615"/>
            <a:ext cx="2869035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99316F6E-405A-4A01-9184-79CC1058A91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749459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2 row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98B7640-2FBE-4B1B-93BB-80CDDCC614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8801" y="1150619"/>
            <a:ext cx="8263493" cy="2278381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Charts, graphs and graphics can be positioned over the grey box.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/>
              <a:t>Body text</a:t>
            </a:r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7E46CCE-0535-4E3E-9668-C3EC281E6A5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8801" y="3566179"/>
            <a:ext cx="8263493" cy="2798784"/>
          </a:xfrm>
          <a:prstGeom prst="rect">
            <a:avLst/>
          </a:prstGeom>
        </p:spPr>
        <p:txBody>
          <a:bodyPr lIns="36000" tIns="36000" rIns="36000" bIns="36000"/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  <a:lvl2pPr marL="457200" indent="0">
              <a:buNone/>
              <a:defRPr sz="1200" b="0"/>
            </a:lvl2pPr>
            <a:lvl3pPr marL="914400" indent="0">
              <a:buNone/>
              <a:defRPr sz="1200" b="0"/>
            </a:lvl3pPr>
            <a:lvl4pPr marL="1371600" indent="0">
              <a:buNone/>
              <a:defRPr sz="1200" b="0"/>
            </a:lvl4pPr>
            <a:lvl5pPr marL="1828800" indent="0">
              <a:buNone/>
              <a:defRPr sz="1200" b="0"/>
            </a:lvl5pPr>
          </a:lstStyle>
          <a:p>
            <a:pPr lvl="0"/>
            <a:r>
              <a:rPr lang="en-US" dirty="0"/>
              <a:t>Body text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65438FC-7DE5-43FA-96AA-BA01B74D04B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1639672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35A3C-7867-4999-B86E-718846B80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F5D3A-B771-4E7B-B638-402FAF2F4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65FCC-BCC0-45B4-B650-F56D20D85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5D03D-5ECD-46BF-AE39-E92833E6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94C9C-D38D-4B4F-96C9-C74D1805B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392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E0397-0845-48F6-A17F-CB63E7C9C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434C9-3284-4A5D-AC9A-9CE693D30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CF488-E72D-42B3-9842-0AF3D1C6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7DA27-7AD7-49BF-85C5-7013A0756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285F1-9D12-4F82-A217-BF8C45CA8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806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9B816-DA22-4E16-9A5E-CD472729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2703C-0722-476A-8A61-0025636F5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291F2-8F33-4012-8443-2014CEABB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AC44C-9A0B-4A2C-9977-6A82B602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C8D21-8C68-43DC-B6B0-3C41DA453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428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1DCDD-99C0-489F-8A42-D59B622F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F5AF5-E93C-4BB0-9369-23FABDF720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61EA7E-BC62-4E7D-A134-912057C30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4C280D-5EEA-4AE7-83A1-ABF7B2DE4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87A2C-30EA-4219-B6E8-4B7DA0F32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B2BEF-E85E-4C0B-974F-9F2B4AD4D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316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33EC-3FE9-40D0-AC49-79F284FF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50FF3-8EBD-473A-8E66-3DC4B619A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F8ACB9-566A-44EE-923B-D4DC81FE3F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DE5081-1E68-44D6-885E-90E88C4924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D8805F-B3A4-4175-B04C-3F67522F1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BD85C2-EBC7-484B-AAED-35B1D6DFF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7EE93B-5FFE-4538-BDF7-91E5BACB5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D901-6A8D-4739-8CF6-7B095885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365598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5A58-9290-4A4F-8727-802C34AD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565653-AFD8-430F-BB54-1D287EF9E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3BBBA5-FA00-4889-9868-4A4A36E5B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DD03F1-58D6-4CA4-B995-32B688C7D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2141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2471B7-9764-4799-B4CF-D20BE7A66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E5A11D-D97F-4F89-B730-1F493CC6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E6C3A-B414-448C-85DC-5A4AD8B5E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4186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24902-403A-4C7B-9F25-2E20D9F6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853D2-4695-4EF7-B50D-6C4072C5B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CF4D6-D5DC-4A1F-93BA-B749605E95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A0DF7-8051-40B9-86FB-02E059607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E4361-D231-4B04-87DE-C8CCDF72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419A5-9680-40DA-9B71-7903A14B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51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036E1-CDD0-4D6C-9D74-A2E11553B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0361EA-1A85-4BA1-9A6F-FEC0A0E87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77370-663B-4FC2-8EB5-DE9C88EE2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657FBC-38B7-4EBB-8E60-2A497C36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52706B-8A35-46DA-951B-BC9213230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B487E0-8A25-47E3-89A5-918D97FE0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61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5675A-6981-4FF0-8D52-6E60DF8F2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5ED4B0-1A61-4F57-95CB-CFC7BFD8E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ACEBBA-C8D1-457D-905D-C4CBEA816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749D7-C0DB-44AD-A72B-891C99F70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2B874-9A32-4278-979B-84C2033AB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344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AC2FFD-C6BC-4284-8D84-41B7949A07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99108B-871D-40BB-801B-BFC89AEA3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4B5B8-741D-416D-9C04-ACC898B61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98638-848C-45B4-A659-1E97228BF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425A4-3BEA-424B-9D1C-3638DD8A6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18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8501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7794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75316" y="3179701"/>
            <a:ext cx="54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75317" y="4186692"/>
            <a:ext cx="54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389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2698E74-DBB1-4C41-81D5-108634391B7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232378" y="1176736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01</a:t>
            </a:r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27D262DD-86D2-472F-9233-2CA4C4F3C4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772378" y="1176734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C0A8910E-3E33-41A3-816B-CD71BE1D50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72378" y="1445872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DC7DBC2F-B4BA-4FA1-AC8F-C1FB5D329C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2378" y="187724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02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E96BEFDD-99B7-4B7A-A883-501F05DEBE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72378" y="1877241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8F24DFEC-E082-454B-B5C3-50F1E1DD32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72378" y="2146379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C3A914CD-C11D-48A8-88E1-538FBD10966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232378" y="2577750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03</a:t>
            </a:r>
          </a:p>
        </p:txBody>
      </p:sp>
      <p:sp>
        <p:nvSpPr>
          <p:cNvPr id="15" name="Text Placeholder 31">
            <a:extLst>
              <a:ext uri="{FF2B5EF4-FFF2-40B4-BE49-F238E27FC236}">
                <a16:creationId xmlns:a16="http://schemas.microsoft.com/office/drawing/2014/main" id="{5E5D34B7-01F5-4524-B815-3E8FD22045B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72378" y="2577748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6" name="Text Placeholder 31">
            <a:extLst>
              <a:ext uri="{FF2B5EF4-FFF2-40B4-BE49-F238E27FC236}">
                <a16:creationId xmlns:a16="http://schemas.microsoft.com/office/drawing/2014/main" id="{745E9020-E3D4-4B2E-AF64-3BC2BA8099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72378" y="2846886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6E31EB1E-53F8-4104-A8D0-0BEFB18961C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232378" y="3278255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04</a:t>
            </a:r>
          </a:p>
        </p:txBody>
      </p:sp>
      <p:sp>
        <p:nvSpPr>
          <p:cNvPr id="18" name="Text Placeholder 31">
            <a:extLst>
              <a:ext uri="{FF2B5EF4-FFF2-40B4-BE49-F238E27FC236}">
                <a16:creationId xmlns:a16="http://schemas.microsoft.com/office/drawing/2014/main" id="{3DEAAE69-8D81-471C-A294-06DD17336F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72378" y="3278255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9" name="Text Placeholder 31">
            <a:extLst>
              <a:ext uri="{FF2B5EF4-FFF2-40B4-BE49-F238E27FC236}">
                <a16:creationId xmlns:a16="http://schemas.microsoft.com/office/drawing/2014/main" id="{01E75DFE-469F-4162-BFD7-0AD3CC0605D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2378" y="3547393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16FACADA-AE0B-4A02-B7FE-F03E903A200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2378" y="3978763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05</a:t>
            </a:r>
          </a:p>
        </p:txBody>
      </p:sp>
      <p:sp>
        <p:nvSpPr>
          <p:cNvPr id="21" name="Text Placeholder 31">
            <a:extLst>
              <a:ext uri="{FF2B5EF4-FFF2-40B4-BE49-F238E27FC236}">
                <a16:creationId xmlns:a16="http://schemas.microsoft.com/office/drawing/2014/main" id="{1BE90D09-E40F-4E07-8A6C-C34ECB3A0C7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772378" y="3978762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2" name="Text Placeholder 31">
            <a:extLst>
              <a:ext uri="{FF2B5EF4-FFF2-40B4-BE49-F238E27FC236}">
                <a16:creationId xmlns:a16="http://schemas.microsoft.com/office/drawing/2014/main" id="{E8BCD20F-DF5A-4D1F-AB59-8992CCEB4E7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772378" y="4247900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23" name="Text Placeholder 4">
            <a:extLst>
              <a:ext uri="{FF2B5EF4-FFF2-40B4-BE49-F238E27FC236}">
                <a16:creationId xmlns:a16="http://schemas.microsoft.com/office/drawing/2014/main" id="{2CA99EFB-8D03-4007-813F-E6174F0308E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232378" y="4679271"/>
            <a:ext cx="540000" cy="50399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3600" b="1">
                <a:solidFill>
                  <a:schemeClr val="accent1"/>
                </a:solidFill>
              </a:defRPr>
            </a:lvl1pPr>
          </a:lstStyle>
          <a:p>
            <a:r>
              <a:rPr lang="en-US" sz="3600" dirty="0">
                <a:solidFill>
                  <a:schemeClr val="accent1"/>
                </a:solidFill>
              </a:rPr>
              <a:t>06</a:t>
            </a:r>
          </a:p>
        </p:txBody>
      </p:sp>
      <p:sp>
        <p:nvSpPr>
          <p:cNvPr id="24" name="Text Placeholder 31">
            <a:extLst>
              <a:ext uri="{FF2B5EF4-FFF2-40B4-BE49-F238E27FC236}">
                <a16:creationId xmlns:a16="http://schemas.microsoft.com/office/drawing/2014/main" id="{75297938-8904-4A58-BECE-919189BAA54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72378" y="4679269"/>
            <a:ext cx="3207056" cy="261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1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25" name="Text Placeholder 31">
            <a:extLst>
              <a:ext uri="{FF2B5EF4-FFF2-40B4-BE49-F238E27FC236}">
                <a16:creationId xmlns:a16="http://schemas.microsoft.com/office/drawing/2014/main" id="{EF1B2FF4-CFE5-4357-917A-02669822510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72378" y="4948407"/>
            <a:ext cx="3207056" cy="360000"/>
          </a:xfrm>
          <a:prstGeom prst="rect">
            <a:avLst/>
          </a:prstGeom>
        </p:spPr>
        <p:txBody>
          <a:bodyPr tIns="0" bIns="0"/>
          <a:lstStyle>
            <a:lvl1pPr marL="0" indent="0">
              <a:buNone/>
              <a:defRPr sz="1000" b="0"/>
            </a:lvl1pPr>
            <a:lvl2pPr marL="457189" indent="0">
              <a:buNone/>
              <a:defRPr sz="1200" b="1"/>
            </a:lvl2pPr>
            <a:lvl3pPr marL="914377" indent="0">
              <a:buNone/>
              <a:defRPr sz="1200" b="1"/>
            </a:lvl3pPr>
            <a:lvl4pPr marL="1371566" indent="0">
              <a:buNone/>
              <a:defRPr sz="1200" b="1"/>
            </a:lvl4pPr>
            <a:lvl5pPr marL="1828754" indent="0">
              <a:buNone/>
              <a:defRPr sz="1200" b="1"/>
            </a:lvl5pPr>
          </a:lstStyle>
          <a:p>
            <a:pPr lvl="0"/>
            <a:r>
              <a:rPr lang="en-US" dirty="0"/>
              <a:t>A brief line about content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ABF0E3-1A7E-434D-B96E-F3343B8E07D9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0" y="0"/>
            <a:ext cx="382592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5039EFD-26D4-4EFF-80C8-2DEC577006F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32378" y="770472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32" name="Slide Number Placeholder 8">
            <a:extLst>
              <a:ext uri="{FF2B5EF4-FFF2-40B4-BE49-F238E27FC236}">
                <a16:creationId xmlns:a16="http://schemas.microsoft.com/office/drawing/2014/main" id="{6FBBA16B-4607-4475-9AA9-35D51BE89C52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2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contents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Placeholder 9">
            <a:extLst>
              <a:ext uri="{FF2B5EF4-FFF2-40B4-BE49-F238E27FC236}">
                <a16:creationId xmlns:a16="http://schemas.microsoft.com/office/drawing/2014/main" id="{FF9A53DE-293F-4D46-94A3-8EB81742DF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2000" y="1079999"/>
            <a:ext cx="8220294" cy="5284967"/>
          </a:xfrm>
          <a:prstGeom prst="rect">
            <a:avLst/>
          </a:prstGeom>
        </p:spPr>
        <p:txBody>
          <a:bodyPr lIns="36000" tIns="36000" rIns="36000" bIns="36000" numCol="2" spcCol="360000"/>
          <a:lstStyle>
            <a:lvl1pPr marL="0" indent="0" algn="l" defTabSz="287993">
              <a:lnSpc>
                <a:spcPts val="1600"/>
              </a:lnSpc>
              <a:buNone/>
              <a:defRPr sz="1200" b="1" baseline="0"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/>
              <a:t>00	Insert contents listing (2 columns)</a:t>
            </a:r>
          </a:p>
        </p:txBody>
      </p:sp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4" name="Title 1">
            <a:extLst>
              <a:ext uri="{FF2B5EF4-FFF2-40B4-BE49-F238E27FC236}">
                <a16:creationId xmlns:a16="http://schemas.microsoft.com/office/drawing/2014/main" id="{091B7A03-C365-4ED6-962E-93EA096F7A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044375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7780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6ABEA7B-7448-4E43-A7A4-3421CD2E27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DA22121-4331-41E2-B269-75755B80495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801" y="1150618"/>
            <a:ext cx="8263493" cy="5214348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200"/>
            </a:lvl1pPr>
            <a:lvl2pPr marL="457189" indent="0">
              <a:buNone/>
              <a:defRPr sz="1200"/>
            </a:lvl2pPr>
            <a:lvl3pPr marL="914377" indent="0">
              <a:buNone/>
              <a:defRPr sz="1200"/>
            </a:lvl3pPr>
            <a:lvl4pPr marL="1371566" indent="0">
              <a:buNone/>
              <a:defRPr sz="1200"/>
            </a:lvl4pPr>
            <a:lvl5pPr marL="1828754" indent="0">
              <a:buNone/>
              <a:defRPr sz="1200"/>
            </a:lvl5pPr>
          </a:lstStyle>
          <a:p>
            <a:pPr lvl="0"/>
            <a:r>
              <a:rPr lang="en-US" dirty="0"/>
              <a:t>Body text</a:t>
            </a:r>
          </a:p>
        </p:txBody>
      </p:sp>
    </p:spTree>
    <p:extLst>
      <p:ext uri="{BB962C8B-B14F-4D97-AF65-F5344CB8AC3E}">
        <p14:creationId xmlns:p14="http://schemas.microsoft.com/office/powerpoint/2010/main" val="3027451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- just an 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8">
            <a:extLst>
              <a:ext uri="{FF2B5EF4-FFF2-40B4-BE49-F238E27FC236}">
                <a16:creationId xmlns:a16="http://schemas.microsoft.com/office/drawing/2014/main" id="{CDC988AE-A153-4139-8BF1-831C2BFCA50D}"/>
              </a:ext>
            </a:extLst>
          </p:cNvPr>
          <p:cNvSpPr txBox="1">
            <a:spLocks/>
          </p:cNvSpPr>
          <p:nvPr userDrawn="1"/>
        </p:nvSpPr>
        <p:spPr>
          <a:xfrm>
            <a:off x="8652294" y="6364967"/>
            <a:ext cx="491706" cy="491706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406593E-52CF-5B45-8CFF-7309163A47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69DB766-747D-4928-9E02-4F5BC168A8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8801" y="761442"/>
            <a:ext cx="7418105" cy="251999"/>
          </a:xfrm>
          <a:prstGeom prst="rect">
            <a:avLst/>
          </a:prstGeom>
          <a:noFill/>
        </p:spPr>
        <p:txBody>
          <a:bodyPr lIns="36000" tIns="18000" rIns="0" bIns="0" anchor="ctr" anchorCtr="0"/>
          <a:lstStyle>
            <a:lvl1pPr marL="0" indent="0">
              <a:buNone/>
              <a:defRPr sz="1400" b="1"/>
            </a:lvl1pPr>
          </a:lstStyle>
          <a:p>
            <a:pPr lvl="0"/>
            <a:r>
              <a:rPr lang="en-US" dirty="0"/>
              <a:t>TEXT IN HERE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D7627B42-6398-42C1-94CA-C124AC35B2F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88601" y="1150618"/>
            <a:ext cx="8263493" cy="521434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b="1"/>
            </a:lvl1pPr>
          </a:lstStyle>
          <a:p>
            <a:r>
              <a:rPr lang="en-GB" dirty="0"/>
              <a:t>INSERT IMAGE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A7B25A5-6B91-4CE2-93B8-754812DA02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000" y="544317"/>
            <a:ext cx="1260000" cy="212075"/>
          </a:xfrm>
          <a:prstGeom prst="rect">
            <a:avLst/>
          </a:prstGeom>
          <a:solidFill>
            <a:schemeClr val="accent1"/>
          </a:solidFill>
        </p:spPr>
        <p:txBody>
          <a:bodyPr wrap="square" lIns="36000" tIns="18000" rIns="0" bIns="0" anchor="ctr" anchorCtr="0">
            <a:noAutofit/>
          </a:bodyPr>
          <a:lstStyle>
            <a:lvl1pPr algn="l">
              <a:defRPr sz="1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TITLE</a:t>
            </a:r>
          </a:p>
        </p:txBody>
      </p:sp>
    </p:spTree>
    <p:extLst>
      <p:ext uri="{BB962C8B-B14F-4D97-AF65-F5344CB8AC3E}">
        <p14:creationId xmlns:p14="http://schemas.microsoft.com/office/powerpoint/2010/main" val="494489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085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1342" y="226559"/>
            <a:ext cx="838348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997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3ED99F8-E22C-4D15-85F7-8D466F90469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3932" y="200297"/>
            <a:ext cx="812841" cy="55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8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1" r:id="rId3"/>
    <p:sldLayoutId id="2147483672" r:id="rId4"/>
    <p:sldLayoutId id="2147483670" r:id="rId5"/>
    <p:sldLayoutId id="2147483673" r:id="rId6"/>
    <p:sldLayoutId id="2147483674" r:id="rId7"/>
    <p:sldLayoutId id="2147483675" r:id="rId8"/>
    <p:sldLayoutId id="214748367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1BC65-BF5A-4BA2-94AB-6CFC918FB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2E41B-E868-469C-AE61-AF0A6329F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3938A-3D3B-4515-927F-EF27CEA3E7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1B1C9-7B5A-480D-BE02-0387F687B480}" type="datetimeFigureOut">
              <a:rPr lang="en-GB" smtClean="0"/>
              <a:t>27/04/2020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D7B604-8BA3-4698-A4CA-A44152CB9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C7BA0-3D83-42CE-A0E1-78894CD7E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29341-6A08-4771-ACB3-75430354F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794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mst124-team@open.ac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penuniv.sharepoint.com/sites/units/lds/scholarship-exchange/documents/TuitionTimeSurveyFindings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35A2-212B-4253-8D50-FD1945F2B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861" y="2441599"/>
            <a:ext cx="7920773" cy="1495794"/>
          </a:xfrm>
        </p:spPr>
        <p:txBody>
          <a:bodyPr/>
          <a:lstStyle/>
          <a:p>
            <a:r>
              <a:rPr lang="en-GB" dirty="0"/>
              <a:t>Maximising online tutorial attendance on a high population level 1 module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D11A33-AC46-4B11-BB79-109359491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861" y="3937393"/>
            <a:ext cx="7920774" cy="249299"/>
          </a:xfrm>
        </p:spPr>
        <p:txBody>
          <a:bodyPr/>
          <a:lstStyle/>
          <a:p>
            <a:r>
              <a:rPr lang="en-GB" dirty="0"/>
              <a:t>Susan Pawley</a:t>
            </a:r>
          </a:p>
        </p:txBody>
      </p:sp>
    </p:spTree>
    <p:extLst>
      <p:ext uri="{BB962C8B-B14F-4D97-AF65-F5344CB8AC3E}">
        <p14:creationId xmlns:p14="http://schemas.microsoft.com/office/powerpoint/2010/main" val="265615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7D0E96D-69F8-4EFD-8012-AD6EA0A27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249" y="473927"/>
            <a:ext cx="8313502" cy="23913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D00E99-242C-4940-A232-9A50189239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249" y="3669099"/>
            <a:ext cx="8313502" cy="2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327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D44A41-6694-4C08-8EEB-1861B6465B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424" y="512942"/>
            <a:ext cx="8511283" cy="23738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559BBE7-1AE9-48A0-9FA2-EA623C87A7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423" y="3429000"/>
            <a:ext cx="8544373" cy="228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87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09C4AF-23AB-4C9D-BEC9-C6EAE4DD80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374" y="600888"/>
            <a:ext cx="8480920" cy="2343034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9139205-2813-4177-95F2-023FEB13E4D8}"/>
              </a:ext>
            </a:extLst>
          </p:cNvPr>
          <p:cNvGrpSpPr/>
          <p:nvPr/>
        </p:nvGrpSpPr>
        <p:grpSpPr>
          <a:xfrm>
            <a:off x="350842" y="3429000"/>
            <a:ext cx="8480920" cy="2525751"/>
            <a:chOff x="215935" y="3429000"/>
            <a:chExt cx="8793158" cy="252575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05E03928-0435-4F62-B7F8-A22B32B3B7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9374" y="4001221"/>
              <a:ext cx="8615219" cy="1953530"/>
            </a:xfrm>
            <a:prstGeom prst="rect">
              <a:avLst/>
            </a:prstGeom>
          </p:spPr>
        </p:pic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0E7BABF-FF5C-4AAF-98E6-72A86141BD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15935" y="3429000"/>
              <a:ext cx="8793158" cy="6614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0968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895B4E-DD0C-4F3E-B690-A61828E18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55" y="375773"/>
            <a:ext cx="8650271" cy="61668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AAF1BAB-0F84-4D18-86A4-086BDE0F8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555" y="992459"/>
            <a:ext cx="8393035" cy="5829799"/>
          </a:xfrm>
          <a:prstGeom prst="rect">
            <a:avLst/>
          </a:prstGeom>
        </p:spPr>
      </p:pic>
      <p:sp>
        <p:nvSpPr>
          <p:cNvPr id="4" name="Left Brace 3">
            <a:extLst>
              <a:ext uri="{FF2B5EF4-FFF2-40B4-BE49-F238E27FC236}">
                <a16:creationId xmlns:a16="http://schemas.microsoft.com/office/drawing/2014/main" id="{8A94E1CF-6A46-4B5A-9631-3A9126F1D1B8}"/>
              </a:ext>
            </a:extLst>
          </p:cNvPr>
          <p:cNvSpPr/>
          <p:nvPr/>
        </p:nvSpPr>
        <p:spPr>
          <a:xfrm>
            <a:off x="825190" y="1873405"/>
            <a:ext cx="379142" cy="227484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15BA0B-EDBC-4606-9E03-253E50C32493}"/>
              </a:ext>
            </a:extLst>
          </p:cNvPr>
          <p:cNvSpPr txBox="1"/>
          <p:nvPr/>
        </p:nvSpPr>
        <p:spPr>
          <a:xfrm>
            <a:off x="72562" y="2687663"/>
            <a:ext cx="9476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Time of </a:t>
            </a:r>
          </a:p>
          <a:p>
            <a:r>
              <a:rPr lang="en-GB" dirty="0"/>
              <a:t>day</a:t>
            </a:r>
          </a:p>
        </p:txBody>
      </p:sp>
    </p:spTree>
    <p:extLst>
      <p:ext uri="{BB962C8B-B14F-4D97-AF65-F5344CB8AC3E}">
        <p14:creationId xmlns:p14="http://schemas.microsoft.com/office/powerpoint/2010/main" val="1793471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B2BD3E8-F6E6-4747-8123-F5022530F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571" y="668956"/>
            <a:ext cx="8668021" cy="62458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BCF1C4-5277-4CDE-A69C-6A86E1F24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571" y="1572321"/>
            <a:ext cx="8668021" cy="344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547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D40424-6985-437E-ACBF-82239C15C9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2945" y="3179701"/>
            <a:ext cx="5400000" cy="498598"/>
          </a:xfrm>
        </p:spPr>
        <p:txBody>
          <a:bodyPr/>
          <a:lstStyle/>
          <a:p>
            <a:r>
              <a:rPr lang="en-GB" dirty="0"/>
              <a:t>How did we respond</a:t>
            </a:r>
          </a:p>
        </p:txBody>
      </p:sp>
    </p:spTree>
    <p:extLst>
      <p:ext uri="{BB962C8B-B14F-4D97-AF65-F5344CB8AC3E}">
        <p14:creationId xmlns:p14="http://schemas.microsoft.com/office/powerpoint/2010/main" val="30894407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BFF6C5-3764-4863-B6FB-C1CED8CB48F5}"/>
              </a:ext>
            </a:extLst>
          </p:cNvPr>
          <p:cNvSpPr/>
          <p:nvPr/>
        </p:nvSpPr>
        <p:spPr>
          <a:xfrm>
            <a:off x="412595" y="2052474"/>
            <a:ext cx="8608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Pilot introduction of recorded module-wide tutorials in 18J.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Significantly increase the number of tutorials in the module wide room.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Fortnightly email reminders sent with schedules of module-wide online tutorials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Tutorial schedules for module-wide tutorials put on website.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Improved labelling of tutorials, to ease navigation.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89A8D-6E6B-44C2-B055-7E545EA47D5B}"/>
              </a:ext>
            </a:extLst>
          </p:cNvPr>
          <p:cNvSpPr txBox="1">
            <a:spLocks/>
          </p:cNvSpPr>
          <p:nvPr/>
        </p:nvSpPr>
        <p:spPr>
          <a:xfrm>
            <a:off x="412595" y="538985"/>
            <a:ext cx="6858000" cy="359763"/>
          </a:xfr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3200" b="1" dirty="0">
                <a:latin typeface="Calibri" panose="020F0502020204030204" pitchFamily="34" charset="0"/>
                <a:cs typeface="Calibri" panose="020F0502020204030204" pitchFamily="34" charset="0"/>
              </a:rPr>
              <a:t>Changes to MST124</a:t>
            </a:r>
          </a:p>
        </p:txBody>
      </p:sp>
    </p:spTree>
    <p:extLst>
      <p:ext uri="{BB962C8B-B14F-4D97-AF65-F5344CB8AC3E}">
        <p14:creationId xmlns:p14="http://schemas.microsoft.com/office/powerpoint/2010/main" val="3059894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016DF7-7155-4F11-A442-3327B1516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24" y="1164656"/>
            <a:ext cx="8453551" cy="452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743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70B952-AE0E-4E61-AC57-DC154C0E79A1}"/>
              </a:ext>
            </a:extLst>
          </p:cNvPr>
          <p:cNvSpPr txBox="1"/>
          <p:nvPr/>
        </p:nvSpPr>
        <p:spPr>
          <a:xfrm>
            <a:off x="375139" y="187569"/>
            <a:ext cx="2867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Tutorial Strands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D0FC8B-CCF7-49EC-8ADE-09603B80FED3}"/>
              </a:ext>
            </a:extLst>
          </p:cNvPr>
          <p:cNvSpPr txBox="1"/>
          <p:nvPr/>
        </p:nvSpPr>
        <p:spPr>
          <a:xfrm>
            <a:off x="234462" y="644769"/>
            <a:ext cx="8768861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Weekday evening tutorials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Midweek daytime tutorials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Sunday evening tutorials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Saturday tutorials (TMA based)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Sunday morning tutorials (not a full programme)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Tutorial at a time suitable for students studying outside of the UK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Tutorial for students using the joint MST124/MST125 calendar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Tutorial for students using the joint MST124/M140 calendar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Tutorials in advance of tutorial calendar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Tutorials for students working behind module calendar</a:t>
            </a:r>
            <a:endParaRPr lang="en-GB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3DCDA2-054C-4164-9A4C-6F4A7F0B13AE}"/>
              </a:ext>
            </a:extLst>
          </p:cNvPr>
          <p:cNvSpPr txBox="1"/>
          <p:nvPr/>
        </p:nvSpPr>
        <p:spPr>
          <a:xfrm>
            <a:off x="5287108" y="1055078"/>
            <a:ext cx="2679388" cy="16970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What’s in the box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Spot the mistakes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400" dirty="0"/>
              <a:t>Drop-in tutorials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5F33D-6306-4805-91FD-62D9452579F3}"/>
              </a:ext>
            </a:extLst>
          </p:cNvPr>
          <p:cNvSpPr txBox="1"/>
          <p:nvPr/>
        </p:nvSpPr>
        <p:spPr>
          <a:xfrm>
            <a:off x="5076092" y="557536"/>
            <a:ext cx="3311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Specialist tutorials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058EAF-025F-41B0-89A3-8C7BDA78108B}"/>
              </a:ext>
            </a:extLst>
          </p:cNvPr>
          <p:cNvSpPr/>
          <p:nvPr/>
        </p:nvSpPr>
        <p:spPr>
          <a:xfrm>
            <a:off x="5076092" y="557536"/>
            <a:ext cx="3311484" cy="219461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4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30FDA98-BAF7-42CD-99A9-1B6999C6C2BC}"/>
              </a:ext>
            </a:extLst>
          </p:cNvPr>
          <p:cNvSpPr/>
          <p:nvPr/>
        </p:nvSpPr>
        <p:spPr>
          <a:xfrm>
            <a:off x="216877" y="260864"/>
            <a:ext cx="8710246" cy="5678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Dear Student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Online tutorials for MST124 in the Online module-wide room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Hello. We hope all is going well as we head to the half way stage of the study calendar. Over the next couple of weeks the focus will be on Units 7 and 8 – Unit 7 being a continuation of Unit 6 with some additional concepts on the topic of differentiation as well as paving the way for the other strand of calculus – integration – and the following unit. With this is in mind, we have arranged for a number of tutorials to continue to support your learning.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additional to these module wide tutorials, there will be face-to-face tutorials in various locations across the country as well as additional online tutorials in your online tutorial room. Please do take a look at the tutorial booking page and where possible attend the tutorial that is most suitable for you.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If you have any questions on the tutorials presented in the online module-wide room please email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u="sng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mst124-team@open.ac.uk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 Wishes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375"/>
              </a:spcBef>
              <a:spcAft>
                <a:spcPts val="1125"/>
              </a:spcAft>
            </a:pP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MST124 Module team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97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D7A585-B7FA-4B23-960B-0AE600130A95}"/>
              </a:ext>
            </a:extLst>
          </p:cNvPr>
          <p:cNvSpPr txBox="1"/>
          <p:nvPr/>
        </p:nvSpPr>
        <p:spPr>
          <a:xfrm>
            <a:off x="970156" y="568712"/>
            <a:ext cx="666843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cost of providing regular online tuition is high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Historically in MST124 online tuition has centred around a cluster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Tutorials tended to be organised at a similar time in each cluster for each learning event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91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D59FA18-382C-4171-940E-1F086F9CEA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375307"/>
              </p:ext>
            </p:extLst>
          </p:nvPr>
        </p:nvGraphicFramePr>
        <p:xfrm>
          <a:off x="515816" y="375138"/>
          <a:ext cx="8147538" cy="6037387"/>
        </p:xfrm>
        <a:graphic>
          <a:graphicData uri="http://schemas.openxmlformats.org/drawingml/2006/table">
            <a:tbl>
              <a:tblPr firstRow="1" firstCol="1" bandRow="1"/>
              <a:tblGrid>
                <a:gridCol w="1079379">
                  <a:extLst>
                    <a:ext uri="{9D8B030D-6E8A-4147-A177-3AD203B41FA5}">
                      <a16:colId xmlns:a16="http://schemas.microsoft.com/office/drawing/2014/main" val="1548640972"/>
                    </a:ext>
                  </a:extLst>
                </a:gridCol>
                <a:gridCol w="831652">
                  <a:extLst>
                    <a:ext uri="{9D8B030D-6E8A-4147-A177-3AD203B41FA5}">
                      <a16:colId xmlns:a16="http://schemas.microsoft.com/office/drawing/2014/main" val="367630596"/>
                    </a:ext>
                  </a:extLst>
                </a:gridCol>
                <a:gridCol w="831652">
                  <a:extLst>
                    <a:ext uri="{9D8B030D-6E8A-4147-A177-3AD203B41FA5}">
                      <a16:colId xmlns:a16="http://schemas.microsoft.com/office/drawing/2014/main" val="432166323"/>
                    </a:ext>
                  </a:extLst>
                </a:gridCol>
                <a:gridCol w="3485862">
                  <a:extLst>
                    <a:ext uri="{9D8B030D-6E8A-4147-A177-3AD203B41FA5}">
                      <a16:colId xmlns:a16="http://schemas.microsoft.com/office/drawing/2014/main" val="3843189633"/>
                    </a:ext>
                  </a:extLst>
                </a:gridCol>
                <a:gridCol w="1918993">
                  <a:extLst>
                    <a:ext uri="{9D8B030D-6E8A-4147-A177-3AD203B41FA5}">
                      <a16:colId xmlns:a16="http://schemas.microsoft.com/office/drawing/2014/main" val="1189955357"/>
                    </a:ext>
                  </a:extLst>
                </a:gridCol>
              </a:tblGrid>
              <a:tr h="5609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Date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start time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end time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EventName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Tutor(s)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509788"/>
                  </a:ext>
                </a:extLst>
              </a:tr>
              <a:tr h="78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28-Jan-20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12:00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TMA03, focusing on Calculus (Unit 7) (module wide)- Midweek daytime tutorial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Rachel Cargill Thompson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930057"/>
                  </a:ext>
                </a:extLst>
              </a:tr>
              <a:tr h="104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28-Jan-20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20:30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TMA02 and focusing on Unit 6 Differentiation (module wide)- Tutorials for students working behind module calendar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Sarah Gasquoine, Linda Brown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5687767"/>
                  </a:ext>
                </a:extLst>
              </a:tr>
              <a:tr h="104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30-Jan-20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TMA03, focusing on Calculus (Units 7 and 8) (module wide)- Tutorial at a time suitable for students studying outside of the UK - Unit 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Sarah Chyriwsky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771377"/>
                  </a:ext>
                </a:extLst>
              </a:tr>
              <a:tr h="78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30-Jan-20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TMA03, focusing on Calculus (Units 7 and 8) (module wide)- Tutorials in advance of tutorial calendar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Sarah Gasquoine, Liam O'Hare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180596"/>
                  </a:ext>
                </a:extLst>
              </a:tr>
              <a:tr h="7806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02-Feb-20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TMA03, focusing on Calculus (Units 7 and 8) (module wide) Sunday tutorial - Unit 7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Harry Gretton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078158"/>
                  </a:ext>
                </a:extLst>
              </a:tr>
              <a:tr h="1044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05-Feb-20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19:30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21:00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Preparing for TMA03, focusing on Calculus (Units 7 and 8) (module wide)- Tutorial for students using the joint MST124/M140 calendar - Unit 8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Linda Brown, Colin Fulford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966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62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316" y="3179701"/>
            <a:ext cx="5400000" cy="1495794"/>
          </a:xfrm>
        </p:spPr>
        <p:txBody>
          <a:bodyPr/>
          <a:lstStyle/>
          <a:p>
            <a:pPr algn="ctr"/>
            <a:r>
              <a:rPr lang="en-GB" dirty="0"/>
              <a:t>Results (until face-to-face tutorials were cancelled)</a:t>
            </a:r>
          </a:p>
        </p:txBody>
      </p:sp>
    </p:spTree>
    <p:extLst>
      <p:ext uri="{BB962C8B-B14F-4D97-AF65-F5344CB8AC3E}">
        <p14:creationId xmlns:p14="http://schemas.microsoft.com/office/powerpoint/2010/main" val="1373592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F12F933-134F-4FB0-B4CB-339C8A51C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2888985"/>
              </p:ext>
            </p:extLst>
          </p:nvPr>
        </p:nvGraphicFramePr>
        <p:xfrm>
          <a:off x="6728177" y="2065868"/>
          <a:ext cx="2223912" cy="3343833"/>
        </p:xfrm>
        <a:graphic>
          <a:graphicData uri="http://schemas.openxmlformats.org/drawingml/2006/table">
            <a:tbl>
              <a:tblPr/>
              <a:tblGrid>
                <a:gridCol w="741304">
                  <a:extLst>
                    <a:ext uri="{9D8B030D-6E8A-4147-A177-3AD203B41FA5}">
                      <a16:colId xmlns:a16="http://schemas.microsoft.com/office/drawing/2014/main" val="1661555431"/>
                    </a:ext>
                  </a:extLst>
                </a:gridCol>
                <a:gridCol w="741304">
                  <a:extLst>
                    <a:ext uri="{9D8B030D-6E8A-4147-A177-3AD203B41FA5}">
                      <a16:colId xmlns:a16="http://schemas.microsoft.com/office/drawing/2014/main" val="2572009571"/>
                    </a:ext>
                  </a:extLst>
                </a:gridCol>
                <a:gridCol w="741304">
                  <a:extLst>
                    <a:ext uri="{9D8B030D-6E8A-4147-A177-3AD203B41FA5}">
                      <a16:colId xmlns:a16="http://schemas.microsoft.com/office/drawing/2014/main" val="4159570123"/>
                    </a:ext>
                  </a:extLst>
                </a:gridCol>
              </a:tblGrid>
              <a:tr h="752902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 of students attending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724856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1927342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476303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733259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945867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149186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817348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5757114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1879438"/>
                  </a:ext>
                </a:extLst>
              </a:tr>
              <a:tr h="28009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836019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666F31D-8FE7-4F51-8E36-3D31E72CA7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11" y="709551"/>
            <a:ext cx="6463199" cy="5438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564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5D77C7A-073C-47A2-A09C-69F0A0B6B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169" y="722489"/>
            <a:ext cx="8430142" cy="533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18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BBA200-DC29-4FDC-ACE5-AC22995421EF}"/>
              </a:ext>
            </a:extLst>
          </p:cNvPr>
          <p:cNvSpPr txBox="1"/>
          <p:nvPr/>
        </p:nvSpPr>
        <p:spPr>
          <a:xfrm>
            <a:off x="622301" y="511539"/>
            <a:ext cx="6908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Total number of students attending both cluster and </a:t>
            </a:r>
          </a:p>
          <a:p>
            <a:r>
              <a:rPr lang="en-GB" sz="2400" b="1" dirty="0"/>
              <a:t>module-wide online tutorials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84AD4E-06F3-4A5D-98EA-A357441D3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828580"/>
              </p:ext>
            </p:extLst>
          </p:nvPr>
        </p:nvGraphicFramePr>
        <p:xfrm>
          <a:off x="1004824" y="1648178"/>
          <a:ext cx="6908685" cy="4402662"/>
        </p:xfrm>
        <a:graphic>
          <a:graphicData uri="http://schemas.openxmlformats.org/drawingml/2006/table">
            <a:tbl>
              <a:tblPr/>
              <a:tblGrid>
                <a:gridCol w="1381737">
                  <a:extLst>
                    <a:ext uri="{9D8B030D-6E8A-4147-A177-3AD203B41FA5}">
                      <a16:colId xmlns:a16="http://schemas.microsoft.com/office/drawing/2014/main" val="3473167173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1450544609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2720715335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1672396153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3986935891"/>
                    </a:ext>
                  </a:extLst>
                </a:gridCol>
              </a:tblGrid>
              <a:tr h="80932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students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 of students attending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836521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339841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39725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628277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551133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148270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186438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080815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612239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990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5205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6F5C9E-B795-4CED-B4BA-B9597273A703}"/>
              </a:ext>
            </a:extLst>
          </p:cNvPr>
          <p:cNvSpPr/>
          <p:nvPr/>
        </p:nvSpPr>
        <p:spPr>
          <a:xfrm>
            <a:off x="211015" y="296652"/>
            <a:ext cx="87923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prstClr val="black"/>
                </a:solidFill>
              </a:rPr>
              <a:t>Number of students attending the main time of day tutorial strands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A79C5-A3A7-4203-896C-242C93352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78" y="1060916"/>
            <a:ext cx="7857065" cy="472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107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A79D77-E6D9-4D8D-8D4B-13BADE62722A}"/>
              </a:ext>
            </a:extLst>
          </p:cNvPr>
          <p:cNvSpPr/>
          <p:nvPr/>
        </p:nvSpPr>
        <p:spPr>
          <a:xfrm>
            <a:off x="339967" y="305470"/>
            <a:ext cx="85578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400" b="1" dirty="0">
                <a:solidFill>
                  <a:prstClr val="black"/>
                </a:solidFill>
              </a:rPr>
              <a:t>Number of students attending the special interest tutorial strands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2F52FF-078E-45A8-99EB-389DBB76C9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055" y="743182"/>
            <a:ext cx="5716677" cy="396711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7896963-BCA8-4F45-9ED4-03AFD07F6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159758"/>
              </p:ext>
            </p:extLst>
          </p:nvPr>
        </p:nvGraphicFramePr>
        <p:xfrm>
          <a:off x="6570133" y="1233682"/>
          <a:ext cx="1772356" cy="2206563"/>
        </p:xfrm>
        <a:graphic>
          <a:graphicData uri="http://schemas.openxmlformats.org/drawingml/2006/table">
            <a:tbl>
              <a:tblPr/>
              <a:tblGrid>
                <a:gridCol w="886178">
                  <a:extLst>
                    <a:ext uri="{9D8B030D-6E8A-4147-A177-3AD203B41FA5}">
                      <a16:colId xmlns:a16="http://schemas.microsoft.com/office/drawing/2014/main" val="2137163948"/>
                    </a:ext>
                  </a:extLst>
                </a:gridCol>
                <a:gridCol w="886178">
                  <a:extLst>
                    <a:ext uri="{9D8B030D-6E8A-4147-A177-3AD203B41FA5}">
                      <a16:colId xmlns:a16="http://schemas.microsoft.com/office/drawing/2014/main" val="541057176"/>
                    </a:ext>
                  </a:extLst>
                </a:gridCol>
              </a:tblGrid>
              <a:tr h="81171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Drop-in tutorials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students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355968"/>
                  </a:ext>
                </a:extLst>
              </a:tr>
              <a:tr h="461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TMA01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731476"/>
                  </a:ext>
                </a:extLst>
              </a:tr>
              <a:tr h="461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TMA02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496704"/>
                  </a:ext>
                </a:extLst>
              </a:tr>
              <a:tr h="46120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TMA03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52259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A1315F4-6EC7-42FA-BCFF-9BC40D2A9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672739"/>
              </p:ext>
            </p:extLst>
          </p:nvPr>
        </p:nvGraphicFramePr>
        <p:xfrm>
          <a:off x="447055" y="4915182"/>
          <a:ext cx="3187968" cy="1441554"/>
        </p:xfrm>
        <a:graphic>
          <a:graphicData uri="http://schemas.openxmlformats.org/drawingml/2006/table">
            <a:tbl>
              <a:tblPr/>
              <a:tblGrid>
                <a:gridCol w="2070368">
                  <a:extLst>
                    <a:ext uri="{9D8B030D-6E8A-4147-A177-3AD203B41FA5}">
                      <a16:colId xmlns:a16="http://schemas.microsoft.com/office/drawing/2014/main" val="149653896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4181569272"/>
                    </a:ext>
                  </a:extLst>
                </a:gridCol>
              </a:tblGrid>
              <a:tr h="491103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Specialist tutorials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students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0454906"/>
                  </a:ext>
                </a:extLst>
              </a:tr>
              <a:tr h="446457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Spot the mistakes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079899"/>
                  </a:ext>
                </a:extLst>
              </a:tr>
              <a:tr h="446457">
                <a:tc>
                  <a:txBody>
                    <a:bodyPr/>
                    <a:lstStyle/>
                    <a:p>
                      <a:pPr algn="l" rtl="0" fontAlgn="t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What's in the box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25513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6B1B463A-3DF0-487E-B9A6-03630A5424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3556" y="4086188"/>
            <a:ext cx="4029930" cy="264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7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5029908-DE03-4B42-91B3-32BD1B7E4D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5952079"/>
              </p:ext>
            </p:extLst>
          </p:nvPr>
        </p:nvGraphicFramePr>
        <p:xfrm>
          <a:off x="300789" y="264695"/>
          <a:ext cx="8554454" cy="644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116648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BBA200-DC29-4FDC-ACE5-AC22995421EF}"/>
              </a:ext>
            </a:extLst>
          </p:cNvPr>
          <p:cNvSpPr txBox="1"/>
          <p:nvPr/>
        </p:nvSpPr>
        <p:spPr>
          <a:xfrm>
            <a:off x="622301" y="511539"/>
            <a:ext cx="69086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Total number of students attending both cluster and </a:t>
            </a:r>
          </a:p>
          <a:p>
            <a:r>
              <a:rPr lang="en-GB" sz="2400" b="1" dirty="0"/>
              <a:t>module-wide online tutorials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84AD4E-06F3-4A5D-98EA-A357441D30DA}"/>
              </a:ext>
            </a:extLst>
          </p:cNvPr>
          <p:cNvGraphicFramePr>
            <a:graphicFrameLocks noGrp="1"/>
          </p:cNvGraphicFramePr>
          <p:nvPr/>
        </p:nvGraphicFramePr>
        <p:xfrm>
          <a:off x="1004824" y="1648178"/>
          <a:ext cx="6908685" cy="4402662"/>
        </p:xfrm>
        <a:graphic>
          <a:graphicData uri="http://schemas.openxmlformats.org/drawingml/2006/table">
            <a:tbl>
              <a:tblPr/>
              <a:tblGrid>
                <a:gridCol w="1381737">
                  <a:extLst>
                    <a:ext uri="{9D8B030D-6E8A-4147-A177-3AD203B41FA5}">
                      <a16:colId xmlns:a16="http://schemas.microsoft.com/office/drawing/2014/main" val="3473167173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1450544609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2720715335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1672396153"/>
                    </a:ext>
                  </a:extLst>
                </a:gridCol>
                <a:gridCol w="1381737">
                  <a:extLst>
                    <a:ext uri="{9D8B030D-6E8A-4147-A177-3AD203B41FA5}">
                      <a16:colId xmlns:a16="http://schemas.microsoft.com/office/drawing/2014/main" val="3986935891"/>
                    </a:ext>
                  </a:extLst>
                </a:gridCol>
              </a:tblGrid>
              <a:tr h="809322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number of students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 of students attending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836521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19J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0339841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8139725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0628277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0551133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4148270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5186438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1080815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1612239"/>
                  </a:ext>
                </a:extLst>
              </a:tr>
              <a:tr h="399260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Unit 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6990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126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8A04-935C-4320-8757-9C02B0901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613" y="2059413"/>
            <a:ext cx="7920773" cy="1521987"/>
          </a:xfrm>
        </p:spPr>
        <p:txBody>
          <a:bodyPr/>
          <a:lstStyle/>
          <a:p>
            <a:pPr algn="ctr"/>
            <a:r>
              <a:rPr lang="en-GB" dirty="0"/>
              <a:t>THANK YOU</a:t>
            </a:r>
            <a:br>
              <a:rPr lang="en-GB" dirty="0"/>
            </a:br>
            <a:br>
              <a:rPr lang="en-GB" dirty="0"/>
            </a:br>
            <a:r>
              <a:rPr lang="en-GB" dirty="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11262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910476"/>
              </p:ext>
            </p:extLst>
          </p:nvPr>
        </p:nvGraphicFramePr>
        <p:xfrm>
          <a:off x="170471" y="613318"/>
          <a:ext cx="8883722" cy="5395572"/>
        </p:xfrm>
        <a:graphic>
          <a:graphicData uri="http://schemas.openxmlformats.org/drawingml/2006/table">
            <a:tbl>
              <a:tblPr firstRow="1" firstCol="1" bandRow="1"/>
              <a:tblGrid>
                <a:gridCol w="1269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73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5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4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91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0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Tuesday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Wednesday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Thursday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Friday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Saturday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Sunday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7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7-9pm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(14 students)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10-11am (10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322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10-11:30 (12 students)</a:t>
                      </a:r>
                      <a:b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10-11:30 (1 student)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7-8:30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(4 students)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7:30-8:30 (6 students)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7:30-9:30 (10 students)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(10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7-8:30 (5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7-8:30 (10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 (10 students)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7-8:30 (10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(6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7:30-9:30 (15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10-11:30 (2 students)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6:30-8(11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53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12-1:30 (7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 (9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7:15-9:15 (5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 (2 students)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7-8:30 (4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 (4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 (8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7:30-8:30 (9 students)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7:30-9:30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(0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8-9:15 (13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3F9B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7-0 (2 students)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1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GB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December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29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8-9 (11 students)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1:30-3 (3 students)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7-8(0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students)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4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7-8</a:t>
                      </a:r>
                      <a:r>
                        <a:rPr lang="en-GB" sz="9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(2 students)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21290" marR="212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0471" y="110446"/>
            <a:ext cx="2073728" cy="7386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100" b="1" dirty="0"/>
              <a:t>Online tutorials </a:t>
            </a:r>
          </a:p>
          <a:p>
            <a:r>
              <a:rPr lang="en-GB" sz="2100" b="1" dirty="0"/>
              <a:t>for unit 3 in 18J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5648706"/>
            <a:ext cx="2231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50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86200" y="5333075"/>
            <a:ext cx="1953868" cy="5078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1350" dirty="0"/>
              <a:t>222 online attendees</a:t>
            </a:r>
          </a:p>
          <a:p>
            <a:r>
              <a:rPr lang="en-GB" sz="1350" dirty="0"/>
              <a:t>115 face-to-face tutorials</a:t>
            </a:r>
          </a:p>
        </p:txBody>
      </p:sp>
    </p:spTree>
    <p:extLst>
      <p:ext uri="{BB962C8B-B14F-4D97-AF65-F5344CB8AC3E}">
        <p14:creationId xmlns:p14="http://schemas.microsoft.com/office/powerpoint/2010/main" val="3965949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1D7A585-B7FA-4B23-960B-0AE600130A95}"/>
              </a:ext>
            </a:extLst>
          </p:cNvPr>
          <p:cNvSpPr txBox="1"/>
          <p:nvPr/>
        </p:nvSpPr>
        <p:spPr>
          <a:xfrm>
            <a:off x="981307" y="566678"/>
            <a:ext cx="666843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cost of providing regular online tuition is high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Historically in MST124 online tuition has centred around a cluster module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Tutorials tended to be organised at a similar time in each cluster for each learning event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number of online tutorials for each learning event varied between clusters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number of students that attend each tutorial varied from 15 students to zero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The number of tutorials that were recorded varied between clusters. </a:t>
            </a:r>
          </a:p>
          <a:p>
            <a:endParaRPr lang="en-GB" dirty="0"/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823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C812F5-4DBB-4EBA-A2AE-F32B3AD14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2053" y="565748"/>
            <a:ext cx="7703378" cy="3012830"/>
          </a:xfrm>
        </p:spPr>
        <p:txBody>
          <a:bodyPr/>
          <a:lstStyle/>
          <a:p>
            <a:r>
              <a:rPr lang="en-GB" dirty="0"/>
              <a:t>As part of a larger body of work </a:t>
            </a:r>
            <a:r>
              <a:rPr lang="en-GB" dirty="0" err="1"/>
              <a:t>Claudi</a:t>
            </a:r>
            <a:r>
              <a:rPr lang="en-GB" dirty="0"/>
              <a:t> Thomas surveyed undergraduate students studying maths and stats modules on their views on the purpose of tutorials.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3B0E49-562B-4CE0-85A2-172AC061FE1B}"/>
              </a:ext>
            </a:extLst>
          </p:cNvPr>
          <p:cNvSpPr txBox="1"/>
          <p:nvPr/>
        </p:nvSpPr>
        <p:spPr>
          <a:xfrm>
            <a:off x="5768623" y="6107586"/>
            <a:ext cx="328808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GB" dirty="0">
                <a:hlinkClick r:id="rId2"/>
              </a:rPr>
              <a:t>Link to main findings of survey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33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2BB3752-5EC7-4929-9B9B-9980C947DE30}"/>
              </a:ext>
            </a:extLst>
          </p:cNvPr>
          <p:cNvSpPr/>
          <p:nvPr/>
        </p:nvSpPr>
        <p:spPr>
          <a:xfrm>
            <a:off x="568712" y="797510"/>
            <a:ext cx="800657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An anonymous survey containing 12 questions about the use of tuition time was sent out in May 2019 to approximately 2000 Maths &amp; Stats OU undergraduate students. 334 responses were received in response to the survey.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The questions focused on what the students thought the purpose of tuition time should be and how this time should best be used to support their learning. </a:t>
            </a:r>
          </a:p>
          <a:p>
            <a:endParaRPr lang="en-GB" sz="2400" dirty="0"/>
          </a:p>
          <a:p>
            <a:endParaRPr lang="en-GB" sz="2400" dirty="0"/>
          </a:p>
          <a:p>
            <a:r>
              <a:rPr lang="en-GB" sz="2400" dirty="0"/>
              <a:t>We also asked about practical issues such as length of tutorials, </a:t>
            </a:r>
          </a:p>
          <a:p>
            <a:r>
              <a:rPr lang="en-GB" sz="2400" dirty="0"/>
              <a:t>timing, whether to record online sessions and how easy it was to use the LEM booking system. </a:t>
            </a:r>
          </a:p>
        </p:txBody>
      </p:sp>
    </p:spTree>
    <p:extLst>
      <p:ext uri="{BB962C8B-B14F-4D97-AF65-F5344CB8AC3E}">
        <p14:creationId xmlns:p14="http://schemas.microsoft.com/office/powerpoint/2010/main" val="1542676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BEF365-7890-4724-952D-F022BE1E7A77}"/>
              </a:ext>
            </a:extLst>
          </p:cNvPr>
          <p:cNvSpPr/>
          <p:nvPr/>
        </p:nvSpPr>
        <p:spPr>
          <a:xfrm>
            <a:off x="1004750" y="2295271"/>
            <a:ext cx="684684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The priorities for the use of tuition time were as follows, with percentages given for the options of </a:t>
            </a:r>
          </a:p>
          <a:p>
            <a:r>
              <a:rPr lang="en-GB" sz="2400" dirty="0"/>
              <a:t>‘very useful’ and ‘useful’ respectively: </a:t>
            </a:r>
          </a:p>
          <a:p>
            <a:r>
              <a:rPr lang="en-GB" sz="2400" dirty="0"/>
              <a:t>1. Help with tricky topics (60.7% very useful, 32% useful) </a:t>
            </a:r>
          </a:p>
          <a:p>
            <a:r>
              <a:rPr lang="en-GB" sz="2400" dirty="0"/>
              <a:t>2. Actively work through examples (57.2%, 29.1%) </a:t>
            </a:r>
          </a:p>
          <a:p>
            <a:r>
              <a:rPr lang="en-GB" sz="2400" dirty="0"/>
              <a:t>3. Opportunities to ask questions (56.3%, 29.7%) </a:t>
            </a:r>
          </a:p>
          <a:p>
            <a:r>
              <a:rPr lang="en-GB" sz="2400" dirty="0"/>
              <a:t>4. Cover core material (51.9%, 33.4%) </a:t>
            </a:r>
          </a:p>
          <a:p>
            <a:r>
              <a:rPr lang="en-GB" sz="2400" dirty="0"/>
              <a:t>5. Help with assessment (52%, 31.9%)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3FC589-CCD7-4855-ACF5-28480C554336}"/>
              </a:ext>
            </a:extLst>
          </p:cNvPr>
          <p:cNvSpPr/>
          <p:nvPr/>
        </p:nvSpPr>
        <p:spPr>
          <a:xfrm>
            <a:off x="837483" y="337517"/>
            <a:ext cx="718138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Tuition time is a vital but expensive resource	 in the	OU.  Please indicate how you	would like us to prioritise the use of tuition time on your module(s) to support your needs.</a:t>
            </a:r>
          </a:p>
        </p:txBody>
      </p:sp>
    </p:spTree>
    <p:extLst>
      <p:ext uri="{BB962C8B-B14F-4D97-AF65-F5344CB8AC3E}">
        <p14:creationId xmlns:p14="http://schemas.microsoft.com/office/powerpoint/2010/main" val="2714983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695C52-33D7-407D-B836-FF959DD90EB4}"/>
              </a:ext>
            </a:extLst>
          </p:cNvPr>
          <p:cNvSpPr/>
          <p:nvPr/>
        </p:nvSpPr>
        <p:spPr>
          <a:xfrm>
            <a:off x="925551" y="1351508"/>
            <a:ext cx="82184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6. Gain a deeper understanding of the material (43.9%, 39.8%) </a:t>
            </a:r>
          </a:p>
          <a:p>
            <a:r>
              <a:rPr lang="en-GB" sz="2400" dirty="0"/>
              <a:t>7. Discuss solutions to examples sent out in advance (37%, 36.1%) </a:t>
            </a:r>
          </a:p>
          <a:p>
            <a:r>
              <a:rPr lang="en-GB" sz="2400" dirty="0"/>
              <a:t>8. Interactions with OU staff (31.4%, 33%) </a:t>
            </a:r>
          </a:p>
          <a:p>
            <a:r>
              <a:rPr lang="en-GB" sz="2400" dirty="0"/>
              <a:t>9. Motivation to keep going (31.6%, 26.3%) </a:t>
            </a:r>
          </a:p>
          <a:p>
            <a:r>
              <a:rPr lang="en-GB" sz="2400" dirty="0"/>
              <a:t>10. Cover material lecture-style (27.7%, 30.3%) </a:t>
            </a:r>
          </a:p>
          <a:p>
            <a:r>
              <a:rPr lang="en-GB" sz="2400" dirty="0"/>
              <a:t>11. Belong to a community of people interested in the subject (22.1%, 30.3%) </a:t>
            </a:r>
          </a:p>
          <a:p>
            <a:r>
              <a:rPr lang="en-GB" sz="2400" dirty="0"/>
              <a:t>12. Help catch up with material (21.3%, 32.1%) </a:t>
            </a:r>
          </a:p>
          <a:p>
            <a:r>
              <a:rPr lang="en-GB" sz="2400" dirty="0"/>
              <a:t>13. Interactions with other students (18.7%, 27.7%) </a:t>
            </a:r>
          </a:p>
          <a:p>
            <a:r>
              <a:rPr lang="en-GB" sz="2400" dirty="0"/>
              <a:t>14. Cover extension material (16.3%, 38.3%) </a:t>
            </a:r>
          </a:p>
        </p:txBody>
      </p:sp>
    </p:spTree>
    <p:extLst>
      <p:ext uri="{BB962C8B-B14F-4D97-AF65-F5344CB8AC3E}">
        <p14:creationId xmlns:p14="http://schemas.microsoft.com/office/powerpoint/2010/main" val="3606016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9941F4-CA69-44F8-9A4C-C4D6CFE889C2}"/>
              </a:ext>
            </a:extLst>
          </p:cNvPr>
          <p:cNvSpPr/>
          <p:nvPr/>
        </p:nvSpPr>
        <p:spPr>
          <a:xfrm>
            <a:off x="936703" y="691374"/>
            <a:ext cx="72705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Please indicate how useful to your own learning you would find the following types of tutorials/tutor support, assuming for the moment that there are no factors that would prevent you from accessing this support.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E2B165-1853-4789-9C73-1383690C6B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46" y="3652720"/>
            <a:ext cx="2506004" cy="50821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D26E8B7-0D73-49A6-9503-AF4374FFC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132" y="4298192"/>
            <a:ext cx="8073482" cy="198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3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U Title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76723E47-52BB-4FAA-A05C-2DF49523D5BE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U Layout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E71F6A81-7D12-4207-BA77-D48B227BF69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7539</TotalTime>
  <Words>1740</Words>
  <Application>Microsoft Office PowerPoint</Application>
  <PresentationFormat>On-screen Show (4:3)</PresentationFormat>
  <Paragraphs>406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OU Title</vt:lpstr>
      <vt:lpstr>OU Section</vt:lpstr>
      <vt:lpstr>OU Layouts</vt:lpstr>
      <vt:lpstr>Office Theme</vt:lpstr>
      <vt:lpstr>Maximising online tutorial attendance on a high population level 1 module</vt:lpstr>
      <vt:lpstr>PowerPoint Presentation</vt:lpstr>
      <vt:lpstr>PowerPoint Presentation</vt:lpstr>
      <vt:lpstr>PowerPoint Presentation</vt:lpstr>
      <vt:lpstr>As part of a larger body of work Claudi Thomas surveyed undergraduate students studying maths and stats modules on their views on the purpose of tutorials.  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did we respond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Results (until face-to-face tutorials were cancelled)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 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Maximising online tutorial attendance</dc:title>
  <dc:creator>S.C.Pawley</dc:creator>
  <cp:lastModifiedBy>Diane.Ford</cp:lastModifiedBy>
  <cp:revision>28</cp:revision>
  <dcterms:created xsi:type="dcterms:W3CDTF">2020-01-27T09:36:06Z</dcterms:created>
  <dcterms:modified xsi:type="dcterms:W3CDTF">2020-04-27T07:39:17Z</dcterms:modified>
</cp:coreProperties>
</file>