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7" r:id="rId6"/>
  </p:sldMasterIdLst>
  <p:notesMasterIdLst>
    <p:notesMasterId r:id="rId16"/>
  </p:notesMasterIdLst>
  <p:sldIdLst>
    <p:sldId id="273" r:id="rId7"/>
    <p:sldId id="274" r:id="rId8"/>
    <p:sldId id="423" r:id="rId9"/>
    <p:sldId id="279" r:id="rId10"/>
    <p:sldId id="421" r:id="rId11"/>
    <p:sldId id="417" r:id="rId12"/>
    <p:sldId id="414" r:id="rId13"/>
    <p:sldId id="412" r:id="rId14"/>
    <p:sldId id="411" r:id="rId15"/>
  </p:sldIdLst>
  <p:sldSz cx="9144000" cy="6858000" type="screen4x3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2473E-6ADC-442F-9DF9-3FD2A7335883}" v="32" dt="2020-04-28T11:42:13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83113" autoAdjust="0"/>
  </p:normalViewPr>
  <p:slideViewPr>
    <p:cSldViewPr snapToGrid="0">
      <p:cViewPr varScale="1">
        <p:scale>
          <a:sx n="60" d="100"/>
          <a:sy n="60" d="100"/>
        </p:scale>
        <p:origin x="15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73B4E10-7084-4261-BA8A-DB5AF1639D0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625E7E2-5430-443E-A8B2-E7F382D14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4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0708-53BF-344C-B9CD-03FE0501BF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4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0708-53BF-344C-B9CD-03FE0501BF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2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0708-53BF-344C-B9CD-03FE0501BF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3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0708-53BF-344C-B9CD-03FE0501BF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9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2"/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5E7E2-5430-443E-A8B2-E7F382D14B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6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0708-53BF-344C-B9CD-03FE0501BF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0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0708-53BF-344C-B9CD-03FE0501BF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6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5E7E2-5430-443E-A8B2-E7F382D14B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8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5E7E2-5430-443E-A8B2-E7F382D14B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6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B240C46-9946-4C7D-A387-B759F87522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30F3E8E-429B-4BBC-8B8C-AB2D40A9F8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1E498-F918-4028-B868-C60D832E7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1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2196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learn2.open.ac.uk/course/view.php?id=20824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ro.open.ac.uk/47797/" TargetMode="External"/><Relationship Id="rId3" Type="http://schemas.openxmlformats.org/officeDocument/2006/relationships/hyperlink" Target="http://oro.open.ac.uk/40867/" TargetMode="External"/><Relationship Id="rId7" Type="http://schemas.openxmlformats.org/officeDocument/2006/relationships/hyperlink" Target="http://oro.open.ac.uk/56216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o.open.ac.uk/55499/" TargetMode="External"/><Relationship Id="rId5" Type="http://schemas.openxmlformats.org/officeDocument/2006/relationships/hyperlink" Target="http://oro.open.ac.uk/51141/" TargetMode="External"/><Relationship Id="rId4" Type="http://schemas.openxmlformats.org/officeDocument/2006/relationships/hyperlink" Target="http://oro.open.ac.uk/42553/" TargetMode="External"/><Relationship Id="rId9" Type="http://schemas.openxmlformats.org/officeDocument/2006/relationships/hyperlink" Target="http://oro.open.ac.uk/5176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355" y="1185280"/>
            <a:ext cx="7920773" cy="3323987"/>
          </a:xfrm>
        </p:spPr>
        <p:txBody>
          <a:bodyPr/>
          <a:lstStyle/>
          <a:p>
            <a:pPr>
              <a:defRPr/>
            </a:pPr>
            <a:r>
              <a:rPr lang="en-GB" dirty="0"/>
              <a:t>Curriculum innovation – transforming postgraduate learning systems for a world in turbulence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Rupesh Shah</a:t>
            </a:r>
            <a:br>
              <a:rPr lang="en-GB" sz="3200" dirty="0"/>
            </a:br>
            <a:r>
              <a:rPr lang="en-GB" altLang="en-US" sz="2400" dirty="0"/>
              <a:t>Helen Wilding</a:t>
            </a:r>
            <a:br>
              <a:rPr lang="en-GB" altLang="en-US" sz="2400" dirty="0"/>
            </a:br>
            <a:r>
              <a:rPr lang="en-GB" altLang="en-US" sz="2400" dirty="0"/>
              <a:t>Martin Reynolds</a:t>
            </a:r>
            <a:br>
              <a:rPr lang="en-GB" altLang="en-US" sz="2400" dirty="0"/>
            </a:br>
            <a:r>
              <a:rPr lang="en-GB" altLang="en-US" sz="2400" dirty="0"/>
              <a:t>Ray </a:t>
            </a:r>
            <a:r>
              <a:rPr lang="en-GB" altLang="en-US" sz="2400" dirty="0" err="1"/>
              <a:t>Ison</a:t>
            </a:r>
            <a:endParaRPr lang="en-GB" sz="3200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A124315D-73C3-4966-A933-3661EA279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39" y="5666444"/>
            <a:ext cx="1066888" cy="9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00F7C244-9170-4D72-A72A-844B29C47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027" y="5495214"/>
            <a:ext cx="2687785" cy="126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020" tIns="26009" rIns="52020" bIns="26009">
            <a:spAutoFit/>
          </a:bodyPr>
          <a:lstStyle>
            <a:lvl1pPr defTabSz="695325">
              <a:spcBef>
                <a:spcPct val="20000"/>
              </a:spcBef>
              <a:buClr>
                <a:srgbClr val="00AFA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4525" indent="-246063" defTabSz="6953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95325">
              <a:spcBef>
                <a:spcPct val="20000"/>
              </a:spcBef>
              <a:buClr>
                <a:srgbClr val="9FAA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953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953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95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95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95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95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350" b="1" dirty="0">
              <a:solidFill>
                <a:schemeClr val="bg2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975" b="1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400" b="1" dirty="0">
                <a:solidFill>
                  <a:schemeClr val="bg2"/>
                </a:solidFill>
              </a:rPr>
              <a:t>Applied Systems Thinking in Practice (</a:t>
            </a:r>
            <a:r>
              <a:rPr lang="en-GB" altLang="en-US" sz="1400" b="1" dirty="0" err="1">
                <a:solidFill>
                  <a:schemeClr val="bg2"/>
                </a:solidFill>
              </a:rPr>
              <a:t>ASTiP</a:t>
            </a:r>
            <a:r>
              <a:rPr lang="en-GB" altLang="en-US" sz="1400" b="1" dirty="0">
                <a:solidFill>
                  <a:schemeClr val="bg2"/>
                </a:solidFill>
              </a:rPr>
              <a:t>) Group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400" b="1" dirty="0">
                <a:solidFill>
                  <a:schemeClr val="bg2"/>
                </a:solidFill>
              </a:rPr>
              <a:t>The Open University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85B1D6B1-1327-49F8-93B1-9576FCD3D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273" y="3177296"/>
            <a:ext cx="3405398" cy="17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"/>
    </mc:Choice>
    <mc:Fallback xmlns="">
      <p:transition spd="slow" advTm="8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E4388-D2F3-8645-B447-EDB2A447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44368"/>
            <a:ext cx="8974905" cy="1135607"/>
          </a:xfrm>
        </p:spPr>
        <p:txBody>
          <a:bodyPr/>
          <a:lstStyle/>
          <a:p>
            <a:r>
              <a:rPr lang="en-GB" sz="2800" dirty="0"/>
              <a:t>Our concern</a:t>
            </a:r>
            <a:br>
              <a:rPr lang="en-GB" sz="2800" dirty="0"/>
            </a:br>
            <a:r>
              <a:rPr lang="en-GB" sz="2000" dirty="0"/>
              <a:t>Developing Systems Thinking in Practice through innovating practice  postgraduate learning </a:t>
            </a:r>
          </a:p>
        </p:txBody>
      </p:sp>
      <p:pic>
        <p:nvPicPr>
          <p:cNvPr id="12" name="Picture 4" descr="fig 3-5 new">
            <a:extLst>
              <a:ext uri="{FF2B5EF4-FFF2-40B4-BE49-F238E27FC236}">
                <a16:creationId xmlns:a16="http://schemas.microsoft.com/office/drawing/2014/main" id="{997A2CFE-11D5-45B7-9ED0-45BFFE3C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18" y="1335235"/>
            <a:ext cx="2619102" cy="19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7A0B3-C88F-4B02-89CD-C32BEF93075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211" y="3310947"/>
            <a:ext cx="2388483" cy="133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5CB49689-05E9-414C-87B9-240A8136C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34674" y="5022269"/>
            <a:ext cx="2388483" cy="1791363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46E29EA8-4924-497C-9206-55EC4AE6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6" y="1335235"/>
            <a:ext cx="2703114" cy="202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8C48619F-4AF8-4D97-A0DF-837E2D31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04" y="4560498"/>
            <a:ext cx="2163669" cy="143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">
            <a:extLst>
              <a:ext uri="{FF2B5EF4-FFF2-40B4-BE49-F238E27FC236}">
                <a16:creationId xmlns:a16="http://schemas.microsoft.com/office/drawing/2014/main" id="{136893B6-30B0-457A-9482-813964E7ECE9}"/>
              </a:ext>
            </a:extLst>
          </p:cNvPr>
          <p:cNvGrpSpPr>
            <a:grpSpLocks/>
          </p:cNvGrpSpPr>
          <p:nvPr/>
        </p:nvGrpSpPr>
        <p:grpSpPr bwMode="auto">
          <a:xfrm>
            <a:off x="113334" y="3583779"/>
            <a:ext cx="2609230" cy="1693417"/>
            <a:chOff x="476" y="831"/>
            <a:chExt cx="4659" cy="2520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65CDFEF6-7B22-4E63-98A0-44DFCBEE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831"/>
              <a:ext cx="4659" cy="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" name="Text Box 4">
              <a:extLst>
                <a:ext uri="{FF2B5EF4-FFF2-40B4-BE49-F238E27FC236}">
                  <a16:creationId xmlns:a16="http://schemas.microsoft.com/office/drawing/2014/main" id="{9895680A-B490-4AF9-8FBB-CA8CF838E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831"/>
              <a:ext cx="4659" cy="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96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"/>
    </mc:Choice>
    <mc:Fallback xmlns="">
      <p:transition spd="slow" advTm="6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227771B-4A25-47CF-99A9-C1F62366A7C2}"/>
              </a:ext>
            </a:extLst>
          </p:cNvPr>
          <p:cNvSpPr/>
          <p:nvPr/>
        </p:nvSpPr>
        <p:spPr>
          <a:xfrm>
            <a:off x="632914" y="3429000"/>
            <a:ext cx="3285036" cy="24765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Understanding experiences of innovating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E4388-D2F3-8645-B447-EDB2A447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274125"/>
            <a:ext cx="7993199" cy="1038633"/>
          </a:xfrm>
        </p:spPr>
        <p:txBody>
          <a:bodyPr/>
          <a:lstStyle/>
          <a:p>
            <a:r>
              <a:rPr lang="en-GB" sz="2800" dirty="0"/>
              <a:t>Current eSTEeM research</a:t>
            </a:r>
            <a:br>
              <a:rPr lang="en-GB" sz="2800" dirty="0"/>
            </a:br>
            <a:r>
              <a:rPr lang="en-GB" sz="2400" dirty="0"/>
              <a:t>I</a:t>
            </a:r>
            <a:r>
              <a:rPr lang="en-GB" sz="1800" dirty="0"/>
              <a:t>nnovating for a STiP PG curriculum that enhances ability to practice </a:t>
            </a:r>
            <a:endParaRPr lang="en-GB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639975-07F4-441E-8A2D-81D41BD7A662}"/>
              </a:ext>
            </a:extLst>
          </p:cNvPr>
          <p:cNvSpPr/>
          <p:nvPr/>
        </p:nvSpPr>
        <p:spPr>
          <a:xfrm>
            <a:off x="2471378" y="4600289"/>
            <a:ext cx="1266644" cy="8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Tracking own experience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FD4E51-6AF5-4EDF-A94D-403E1DB25384}"/>
              </a:ext>
            </a:extLst>
          </p:cNvPr>
          <p:cNvSpPr/>
          <p:nvPr/>
        </p:nvSpPr>
        <p:spPr>
          <a:xfrm>
            <a:off x="2880796" y="1644874"/>
            <a:ext cx="3382408" cy="1182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Understanding praxis of innovation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8B072A-FC60-4A07-8BB6-3BDDA09E95A3}"/>
              </a:ext>
            </a:extLst>
          </p:cNvPr>
          <p:cNvSpPr/>
          <p:nvPr/>
        </p:nvSpPr>
        <p:spPr>
          <a:xfrm>
            <a:off x="897168" y="4646285"/>
            <a:ext cx="1489044" cy="8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Looking at other experiences of innovation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639AA9-DB13-4203-8C9A-53BC66EB10D1}"/>
              </a:ext>
            </a:extLst>
          </p:cNvPr>
          <p:cNvSpPr/>
          <p:nvPr/>
        </p:nvSpPr>
        <p:spPr>
          <a:xfrm>
            <a:off x="4868364" y="3429000"/>
            <a:ext cx="3285036" cy="24765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Developing new curricula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B94EF9-81B6-4348-9155-5E51234E28B7}"/>
              </a:ext>
            </a:extLst>
          </p:cNvPr>
          <p:cNvSpPr/>
          <p:nvPr/>
        </p:nvSpPr>
        <p:spPr>
          <a:xfrm>
            <a:off x="6389736" y="4567236"/>
            <a:ext cx="1587620" cy="8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Developing L7 apprenticeship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99BD72-1C66-436F-8BAB-596DF21DE747}"/>
              </a:ext>
            </a:extLst>
          </p:cNvPr>
          <p:cNvSpPr/>
          <p:nvPr/>
        </p:nvSpPr>
        <p:spPr>
          <a:xfrm>
            <a:off x="4953530" y="4390507"/>
            <a:ext cx="1351040" cy="8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Refresh of STiP PG modules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3C95213D-BE53-45C1-8E05-49024F62E161}"/>
              </a:ext>
            </a:extLst>
          </p:cNvPr>
          <p:cNvCxnSpPr>
            <a:stCxn id="6" idx="0"/>
            <a:endCxn id="9" idx="0"/>
          </p:cNvCxnSpPr>
          <p:nvPr/>
        </p:nvCxnSpPr>
        <p:spPr>
          <a:xfrm rot="5400000" flipH="1" flipV="1">
            <a:off x="4393157" y="1311275"/>
            <a:ext cx="12700" cy="4235450"/>
          </a:xfrm>
          <a:prstGeom prst="curvedConnector3">
            <a:avLst>
              <a:gd name="adj1" fmla="val 180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15D9EA74-8271-40B3-8B96-75C552B2D2E2}"/>
              </a:ext>
            </a:extLst>
          </p:cNvPr>
          <p:cNvCxnSpPr>
            <a:stCxn id="9" idx="4"/>
            <a:endCxn id="6" idx="4"/>
          </p:cNvCxnSpPr>
          <p:nvPr/>
        </p:nvCxnSpPr>
        <p:spPr>
          <a:xfrm rot="5400000">
            <a:off x="4393157" y="3787775"/>
            <a:ext cx="12700" cy="4235450"/>
          </a:xfrm>
          <a:prstGeom prst="curvedConnector3">
            <a:avLst>
              <a:gd name="adj1" fmla="val 180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>
            <a:extLst>
              <a:ext uri="{FF2B5EF4-FFF2-40B4-BE49-F238E27FC236}">
                <a16:creationId xmlns:a16="http://schemas.microsoft.com/office/drawing/2014/main" id="{9E533C9E-79DD-4AE3-BD48-4228FE32E83B}"/>
              </a:ext>
            </a:extLst>
          </p:cNvPr>
          <p:cNvSpPr/>
          <p:nvPr/>
        </p:nvSpPr>
        <p:spPr>
          <a:xfrm>
            <a:off x="6389736" y="1140521"/>
            <a:ext cx="2664548" cy="146321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Forces that drive, afford and constrain the practice of innovating in PG curriculum?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4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9"/>
    </mc:Choice>
    <mc:Fallback xmlns="">
      <p:transition spd="slow" advTm="11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F05FA76-A34C-4089-A925-7AD7821F1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6493" r="3739" b="7878"/>
          <a:stretch/>
        </p:blipFill>
        <p:spPr>
          <a:xfrm>
            <a:off x="4862286" y="1731965"/>
            <a:ext cx="3461658" cy="438545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6E4388-D2F3-8645-B447-EDB2A447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274126"/>
            <a:ext cx="7464879" cy="876492"/>
          </a:xfrm>
        </p:spPr>
        <p:txBody>
          <a:bodyPr/>
          <a:lstStyle/>
          <a:p>
            <a:r>
              <a:rPr lang="en-GB" sz="2800" dirty="0"/>
              <a:t>Some of our conceptual frames and foci: </a:t>
            </a:r>
            <a:br>
              <a:rPr lang="en-GB" sz="2800" dirty="0"/>
            </a:br>
            <a:r>
              <a:rPr lang="en-GB" sz="2000" dirty="0"/>
              <a:t>Learning systems and Capability</a:t>
            </a: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7375F-D50E-C543-96EB-CCD155F9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19" y="1341714"/>
            <a:ext cx="3892913" cy="369332"/>
          </a:xfrm>
        </p:spPr>
        <p:txBody>
          <a:bodyPr numCol="1"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Curriculum - a ‘learning system’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AE5472-1C2F-4414-9C6C-6E66B6E3F315}"/>
              </a:ext>
            </a:extLst>
          </p:cNvPr>
          <p:cNvSpPr txBox="1">
            <a:spLocks/>
          </p:cNvSpPr>
          <p:nvPr/>
        </p:nvSpPr>
        <p:spPr>
          <a:xfrm>
            <a:off x="4862286" y="1320795"/>
            <a:ext cx="3892913" cy="411170"/>
          </a:xfrm>
          <a:prstGeom prst="rect">
            <a:avLst/>
          </a:prstGeom>
        </p:spPr>
        <p:txBody>
          <a:bodyPr lIns="36000" tIns="36000" rIns="36000" bIns="36000"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Practice - a capabilities approach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DCC27D-D6B8-43B9-8B91-FE7A3E05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9" y="1731965"/>
            <a:ext cx="3318459" cy="43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13A98F-E5F9-4B97-B70F-C2753B66E722}"/>
              </a:ext>
            </a:extLst>
          </p:cNvPr>
          <p:cNvSpPr/>
          <p:nvPr/>
        </p:nvSpPr>
        <p:spPr>
          <a:xfrm>
            <a:off x="471484" y="6114228"/>
            <a:ext cx="2715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Woodcutter, Ferdinand 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Hodler</a:t>
            </a: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2C19C-227B-4E8E-9CB8-72A4893A0AE3}"/>
              </a:ext>
            </a:extLst>
          </p:cNvPr>
          <p:cNvSpPr/>
          <p:nvPr/>
        </p:nvSpPr>
        <p:spPr>
          <a:xfrm>
            <a:off x="4862286" y="6093309"/>
            <a:ext cx="2582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Armitage, Quentin Blake</a:t>
            </a: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1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524"/>
    </mc:Choice>
    <mc:Fallback xmlns="">
      <p:transition spd="slow" advTm="196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48790C9-471F-4313-B771-BA9191E32071}"/>
              </a:ext>
            </a:extLst>
          </p:cNvPr>
          <p:cNvSpPr/>
          <p:nvPr/>
        </p:nvSpPr>
        <p:spPr>
          <a:xfrm>
            <a:off x="3168968" y="1760129"/>
            <a:ext cx="3851258" cy="319205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D719CA-D60B-47BC-8363-025CE7731796}"/>
              </a:ext>
            </a:extLst>
          </p:cNvPr>
          <p:cNvSpPr/>
          <p:nvPr/>
        </p:nvSpPr>
        <p:spPr>
          <a:xfrm>
            <a:off x="3233758" y="2612624"/>
            <a:ext cx="2185688" cy="1596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GB" sz="1600" dirty="0"/>
              <a:t>University based </a:t>
            </a:r>
          </a:p>
          <a:p>
            <a:pPr algn="ctr"/>
            <a:r>
              <a:rPr lang="en-GB" sz="1600" dirty="0"/>
              <a:t>Academic focused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A6015F-FBCA-4321-8F97-9DB672EC0FCE}"/>
              </a:ext>
            </a:extLst>
          </p:cNvPr>
          <p:cNvSpPr/>
          <p:nvPr/>
        </p:nvSpPr>
        <p:spPr>
          <a:xfrm>
            <a:off x="173821" y="262497"/>
            <a:ext cx="2357241" cy="18967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External influences (market accrediting bodies, </a:t>
            </a:r>
            <a:r>
              <a:rPr lang="en-GB" sz="1600" dirty="0" err="1"/>
              <a:t>gvmt</a:t>
            </a:r>
            <a:r>
              <a:rPr lang="en-GB" sz="1600" dirty="0"/>
              <a:t>, bodies)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66A914-CC44-4771-A781-E0DB502C43B4}"/>
              </a:ext>
            </a:extLst>
          </p:cNvPr>
          <p:cNvSpPr/>
          <p:nvPr/>
        </p:nvSpPr>
        <p:spPr>
          <a:xfrm>
            <a:off x="23354" y="4472764"/>
            <a:ext cx="2880290" cy="22568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Internal influences (mission, resources, governance, student characteristics, discipline)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9443C-E096-4C90-834F-074CA6A705AB}"/>
              </a:ext>
            </a:extLst>
          </p:cNvPr>
          <p:cNvSpPr/>
          <p:nvPr/>
        </p:nvSpPr>
        <p:spPr>
          <a:xfrm>
            <a:off x="5550203" y="2537889"/>
            <a:ext cx="2006409" cy="1737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bIns="0" rtlCol="0" anchor="t" anchorCtr="0"/>
          <a:lstStyle/>
          <a:p>
            <a:pPr algn="ctr"/>
            <a:r>
              <a:rPr lang="en-GB" sz="1600" dirty="0"/>
              <a:t>Work-based </a:t>
            </a:r>
          </a:p>
          <a:p>
            <a:pPr algn="ctr"/>
            <a:r>
              <a:rPr lang="en-GB" sz="1600" dirty="0"/>
              <a:t>Experiential focused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75E24576-0D7A-43F3-9B13-273CEEDCF171}"/>
              </a:ext>
            </a:extLst>
          </p:cNvPr>
          <p:cNvSpPr/>
          <p:nvPr/>
        </p:nvSpPr>
        <p:spPr>
          <a:xfrm>
            <a:off x="5787773" y="3612323"/>
            <a:ext cx="1497777" cy="57137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Community of practice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A6EAAD6F-6A66-4168-8C23-C970C554A092}"/>
              </a:ext>
            </a:extLst>
          </p:cNvPr>
          <p:cNvSpPr/>
          <p:nvPr/>
        </p:nvSpPr>
        <p:spPr>
          <a:xfrm>
            <a:off x="4336624" y="2537889"/>
            <a:ext cx="2402106" cy="373061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 system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EE08D6E-DDDB-471E-A17D-5E03DDDDD3D7}"/>
              </a:ext>
            </a:extLst>
          </p:cNvPr>
          <p:cNvSpPr/>
          <p:nvPr/>
        </p:nvSpPr>
        <p:spPr>
          <a:xfrm rot="19027981">
            <a:off x="2177668" y="4160017"/>
            <a:ext cx="1701879" cy="2336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D00B90-A8ED-4274-8991-C6BC8348EA2D}"/>
              </a:ext>
            </a:extLst>
          </p:cNvPr>
          <p:cNvSpPr/>
          <p:nvPr/>
        </p:nvSpPr>
        <p:spPr>
          <a:xfrm rot="2778221">
            <a:off x="2092350" y="2182800"/>
            <a:ext cx="1949573" cy="2512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D8FC4B95-31EB-4AAF-B493-15DA5E2B4310}"/>
              </a:ext>
            </a:extLst>
          </p:cNvPr>
          <p:cNvSpPr txBox="1">
            <a:spLocks/>
          </p:cNvSpPr>
          <p:nvPr/>
        </p:nvSpPr>
        <p:spPr>
          <a:xfrm>
            <a:off x="2763078" y="296528"/>
            <a:ext cx="5963479" cy="88840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Innovating in OU learning systems – the what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6785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15838"/>
    </mc:Choice>
    <mc:Fallback xmlns="">
      <p:transition spd="slow" advTm="315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1319 L 0.01823 0.01342 C 0.01319 0.01944 0.00885 0.02592 0.00382 0.03217 C -0.00382 0.04166 -0.00712 0.04375 -0.01598 0.05115 C -0.01684 0.05347 -0.01702 0.05625 -0.01875 0.05833 C -0.02396 0.06412 -0.03629 0.07315 -0.04427 0.07731 C -0.04792 0.07916 -0.05209 0.08032 -0.05556 0.08217 C -0.06337 0.08588 -0.06632 0.08935 -0.07535 0.09166 C -0.08091 0.09305 -0.08663 0.09328 -0.09254 0.09398 C -0.12101 0.10208 -0.07674 0.08981 -0.11233 0.09884 C -0.11806 0.10023 -0.12327 0.1037 -0.12934 0.1037 L -0.15729 0.1037 L -0.15729 0.10393 " pathEditMode="relative" rAng="0" ptsTypes="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8" grpId="0" animBg="1"/>
      <p:bldP spid="11" grpId="0" animBg="1"/>
      <p:bldP spid="11" grpId="1" animBg="1"/>
      <p:bldP spid="12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E4388-D2F3-8645-B447-EDB2A447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274126"/>
            <a:ext cx="7464879" cy="876492"/>
          </a:xfrm>
        </p:spPr>
        <p:txBody>
          <a:bodyPr/>
          <a:lstStyle/>
          <a:p>
            <a:r>
              <a:rPr lang="en-GB" sz="2800" dirty="0"/>
              <a:t>Innovating in OU learning systems – the how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270092C-8088-4710-9D02-B0E34DA7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192455"/>
            <a:ext cx="9059999" cy="5110373"/>
          </a:xfrm>
        </p:spPr>
        <p:txBody>
          <a:bodyPr numCol="1"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Learning about practice of innovating curriculum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34AE33-AF5D-4B60-890C-C07A44366B2E}"/>
              </a:ext>
            </a:extLst>
          </p:cNvPr>
          <p:cNvSpPr/>
          <p:nvPr/>
        </p:nvSpPr>
        <p:spPr>
          <a:xfrm>
            <a:off x="4289606" y="4113093"/>
            <a:ext cx="3616506" cy="1654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Contextual factors that afford &amp; constrain innovating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EE396E-3193-4450-8616-086D49D07F54}"/>
              </a:ext>
            </a:extLst>
          </p:cNvPr>
          <p:cNvSpPr/>
          <p:nvPr/>
        </p:nvSpPr>
        <p:spPr>
          <a:xfrm>
            <a:off x="1237888" y="4079186"/>
            <a:ext cx="2441484" cy="1654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Drivers of innovating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E01F19-D288-4905-8E01-D8733C1136A4}"/>
              </a:ext>
            </a:extLst>
          </p:cNvPr>
          <p:cNvSpPr/>
          <p:nvPr/>
        </p:nvSpPr>
        <p:spPr>
          <a:xfrm>
            <a:off x="2116182" y="2283045"/>
            <a:ext cx="3827418" cy="1654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Attitudes and background context of innovating</a:t>
            </a:r>
          </a:p>
        </p:txBody>
      </p:sp>
    </p:spTree>
    <p:extLst>
      <p:ext uri="{BB962C8B-B14F-4D97-AF65-F5344CB8AC3E}">
        <p14:creationId xmlns:p14="http://schemas.microsoft.com/office/powerpoint/2010/main" val="3508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"/>
    </mc:Choice>
    <mc:Fallback xmlns="">
      <p:transition spd="slow" advTm="15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E4388-D2F3-8645-B447-EDB2A447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274126"/>
            <a:ext cx="7464879" cy="876492"/>
          </a:xfrm>
        </p:spPr>
        <p:txBody>
          <a:bodyPr/>
          <a:lstStyle/>
          <a:p>
            <a:r>
              <a:rPr lang="en-GB" sz="2800" dirty="0"/>
              <a:t>Some emerging thoughts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639975-07F4-441E-8A2D-81D41BD7A662}"/>
              </a:ext>
            </a:extLst>
          </p:cNvPr>
          <p:cNvSpPr/>
          <p:nvPr/>
        </p:nvSpPr>
        <p:spPr>
          <a:xfrm>
            <a:off x="4673600" y="3124432"/>
            <a:ext cx="2459536" cy="1182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Mission and purpose in turbulent times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27771B-4A25-47CF-99A9-C1F62366A7C2}"/>
              </a:ext>
            </a:extLst>
          </p:cNvPr>
          <p:cNvSpPr/>
          <p:nvPr/>
        </p:nvSpPr>
        <p:spPr>
          <a:xfrm>
            <a:off x="2112464" y="3429000"/>
            <a:ext cx="2459536" cy="1182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Responsibilities for innovating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FD4E51-6AF5-4EDF-A94D-403E1DB25384}"/>
              </a:ext>
            </a:extLst>
          </p:cNvPr>
          <p:cNvSpPr/>
          <p:nvPr/>
        </p:nvSpPr>
        <p:spPr>
          <a:xfrm>
            <a:off x="2998430" y="2112125"/>
            <a:ext cx="2459535" cy="1182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Limitations of framings around employability </a:t>
            </a:r>
          </a:p>
        </p:txBody>
      </p:sp>
    </p:spTree>
    <p:extLst>
      <p:ext uri="{BB962C8B-B14F-4D97-AF65-F5344CB8AC3E}">
        <p14:creationId xmlns:p14="http://schemas.microsoft.com/office/powerpoint/2010/main" val="39093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4"/>
    </mc:Choice>
    <mc:Fallback xmlns="">
      <p:transition spd="slow" advTm="354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FF78-3756-4551-81F1-AEA3AC9D8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60" y="549477"/>
            <a:ext cx="5400000" cy="498598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Some questions…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B53D1-3C6E-4CC4-8553-FFA9E2986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217" y="1443453"/>
            <a:ext cx="7255565" cy="4985980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 move on what practices, ways of working and norms do you want to take forward with you?</a:t>
            </a:r>
          </a:p>
          <a:p>
            <a:pPr algn="ctr"/>
            <a:endParaRPr lang="en-GB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want to let go and leave behind? </a:t>
            </a:r>
          </a:p>
          <a:p>
            <a:pPr algn="ctr"/>
            <a:endParaRPr lang="en-GB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circumstances would enable you to continue innovating curriculum at the OU?</a:t>
            </a:r>
          </a:p>
        </p:txBody>
      </p:sp>
    </p:spTree>
    <p:extLst>
      <p:ext uri="{BB962C8B-B14F-4D97-AF65-F5344CB8AC3E}">
        <p14:creationId xmlns:p14="http://schemas.microsoft.com/office/powerpoint/2010/main" val="12464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"/>
    </mc:Choice>
    <mc:Fallback xmlns="">
      <p:transition spd="slow" advTm="3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>
            <a:extLst>
              <a:ext uri="{FF2B5EF4-FFF2-40B4-BE49-F238E27FC236}">
                <a16:creationId xmlns:a16="http://schemas.microsoft.com/office/drawing/2014/main" id="{22A0EAB6-5AEE-4878-8D4F-CC6C09C3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1" y="1306058"/>
            <a:ext cx="7313930" cy="516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rgbClr val="00AFAD"/>
              </a:buClr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FAA00"/>
              </a:buClr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750"/>
              </a:spcBef>
              <a:buClrTx/>
              <a:buFont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marL="0" indent="0" eaLnBrk="1" hangingPunct="1">
              <a:lnSpc>
                <a:spcPct val="87000"/>
              </a:lnSpc>
              <a:spcBef>
                <a:spcPts val="75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Blackmore, Chris;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Ison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Raymond and Reynolds, Martin (2014). </a:t>
            </a:r>
            <a:r>
              <a:rPr lang="en-GB" alt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Thinking differently about sustainability: experiences from the UK Open University.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In: Filho, Walter Leal;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Azeiteiro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Ulisses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 Alves, Fátima and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Caeiro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Sandra eds. </a:t>
            </a:r>
            <a:r>
              <a:rPr lang="en-GB" alt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Integrating Sustainability Thinking in Science and Engineering Curricula.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World Sustainability Series. Cham: Springer, pp. 613–630.</a:t>
            </a: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7000"/>
              </a:lnSpc>
              <a:spcBef>
                <a:spcPts val="75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Blackmore, Chris; Reynolds, Martin;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Ison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Raymond and Lane, Andrew (2015). </a:t>
            </a:r>
            <a:r>
              <a:rPr lang="en-GB" alt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Embedding sustainability through systems thinking in practice: some experiences from the Open University.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In: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Wyness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Lynne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ed.</a:t>
            </a:r>
            <a:r>
              <a:rPr lang="en-GB" altLang="en-US" sz="12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Education</a:t>
            </a:r>
            <a:r>
              <a:rPr lang="en-GB" alt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for Sustainable Development Pedagogy: Criticality, Creativity, and Collaboration.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PedRIO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occasional papers (8). Plymouth University: Pedagogic Research Institute and Observatory (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PedRIO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), pp. 32–35.</a:t>
            </a: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7000"/>
              </a:lnSpc>
              <a:spcBef>
                <a:spcPts val="75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Reynolds, M.; Blackmore, C.;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Ison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R.; Shah, R. and Wedlock, E. (2017). </a:t>
            </a:r>
            <a:r>
              <a:rPr lang="en-GB" alt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The role of systems thinking in the practice of implementing sustainable development goals.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In: Leal Filho, Walter ed. </a:t>
            </a:r>
            <a:r>
              <a:rPr lang="en-GB" alt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Handbook of Sustainability Science and Research.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Springer, pp. 677–698.</a:t>
            </a: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7000"/>
              </a:lnSpc>
              <a:spcBef>
                <a:spcPts val="75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Reynolds, Martin and Shah, Rupesh (2018). </a:t>
            </a:r>
            <a:r>
              <a:rPr lang="en-GB" alt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Researching capability development: developing systems thinking in practice capabilities.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In: </a:t>
            </a:r>
            <a:r>
              <a:rPr lang="en-GB" alt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Symposium on Governing Complexity: developing appropriate praxis with citizens and organisations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12 Jun 2018, Milton Keynes, The Open University.</a:t>
            </a: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7000"/>
              </a:lnSpc>
              <a:spcBef>
                <a:spcPts val="75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Reynolds, Martin; Shah, Rupesh and van Ameijde, Jitse (2018). </a:t>
            </a:r>
            <a:r>
              <a:rPr lang="en-GB" altLang="en-US" sz="12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Framing professional competencies for systems thinking in practice: final report of an action research eSTEeM inquiry.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The OU Centre for STEM Pedagogy. The Open University, Milton Keynes.</a:t>
            </a: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7000"/>
              </a:lnSpc>
              <a:spcBef>
                <a:spcPts val="75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Reynolds, Martin; Shah, Rupesh; Wedlock, Elaine;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Ison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Ray and Blackmore, Christine (2016). </a:t>
            </a:r>
            <a:r>
              <a:rPr lang="en-GB" altLang="en-US" sz="12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Enhancing Systems Thinking in Practice at the Workplace: eSTEeM final report.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The OU Centre for STEM Pedagogy. The Open University, Milton Keynes.</a:t>
            </a: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7000"/>
              </a:lnSpc>
              <a:spcBef>
                <a:spcPts val="75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Reynolds, M.; Shah, R.; Wedlock, E.;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Ison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R. L. and Blackmore, C. (2017). </a:t>
            </a:r>
            <a:r>
              <a:rPr lang="en-GB" alt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From competence to capability: learning laboratories in postgraduate pedagogy.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In: </a:t>
            </a:r>
            <a:r>
              <a:rPr lang="en-GB" alt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6th eSTEeM Annual Conference 2017: STEM Futures: Supporting Students to Succeed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25-26 Apr 2017, Milton Keynes, UK.</a:t>
            </a: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4CA6C36-4A22-4117-B40A-BB40CC128972}"/>
              </a:ext>
            </a:extLst>
          </p:cNvPr>
          <p:cNvSpPr txBox="1">
            <a:spLocks/>
          </p:cNvSpPr>
          <p:nvPr/>
        </p:nvSpPr>
        <p:spPr>
          <a:xfrm>
            <a:off x="388801" y="274126"/>
            <a:ext cx="7464879" cy="876492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eSTEeM-project publications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1.5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|45.3|4.1|24.5|100.3|50.3"/>
</p:tagLst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U Colou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E4B9B"/>
    </a:accent1>
    <a:accent2>
      <a:srgbClr val="ED2891"/>
    </a:accent2>
    <a:accent3>
      <a:srgbClr val="00B7B2"/>
    </a:accent3>
    <a:accent4>
      <a:srgbClr val="F26522"/>
    </a:accent4>
    <a:accent5>
      <a:srgbClr val="FFD400"/>
    </a:accent5>
    <a:accent6>
      <a:srgbClr val="716FB3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A65B46C06BB94A874F7107A1B6949E" ma:contentTypeVersion="13" ma:contentTypeDescription="Create a new document." ma:contentTypeScope="" ma:versionID="7257e5e0110ef880054b83ca8815b6b4">
  <xsd:schema xmlns:xsd="http://www.w3.org/2001/XMLSchema" xmlns:xs="http://www.w3.org/2001/XMLSchema" xmlns:p="http://schemas.microsoft.com/office/2006/metadata/properties" xmlns:ns3="16353949-fc9f-444f-ab9c-646ae3ebcd8c" xmlns:ns4="e4ae53d7-ecd6-4978-8280-4873fbaee150" targetNamespace="http://schemas.microsoft.com/office/2006/metadata/properties" ma:root="true" ma:fieldsID="d6c1cdcc18eda2da6ab2aa2ea7b0eef5" ns3:_="" ns4:_="">
    <xsd:import namespace="16353949-fc9f-444f-ab9c-646ae3ebcd8c"/>
    <xsd:import namespace="e4ae53d7-ecd6-4978-8280-4873fbaee15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53949-fc9f-444f-ab9c-646ae3ebcd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e53d7-ecd6-4978-8280-4873fbaee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7F69D-193E-4E8D-BC10-929422DDD5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BFF128-9FC1-47DC-9EB9-4BF95A507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353949-fc9f-444f-ab9c-646ae3ebcd8c"/>
    <ds:schemaRef ds:uri="e4ae53d7-ecd6-4978-8280-4873fbaee1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1DCE74-A435-42A8-8590-533571D7793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6353949-fc9f-444f-ab9c-646ae3ebcd8c"/>
    <ds:schemaRef ds:uri="e4ae53d7-ecd6-4978-8280-4873fbaee15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TotalTime>2781</TotalTime>
  <Words>253</Words>
  <Application>Microsoft Office PowerPoint</Application>
  <PresentationFormat>On-screen Show (4:3)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OU Title</vt:lpstr>
      <vt:lpstr>OU Section</vt:lpstr>
      <vt:lpstr>OU Layouts</vt:lpstr>
      <vt:lpstr>Curriculum innovation – transforming postgraduate learning systems for a world in turbulence  Rupesh Shah Helen Wilding Martin Reynolds Ray Ison</vt:lpstr>
      <vt:lpstr>Our concern Developing Systems Thinking in Practice through innovating practice  postgraduate learning </vt:lpstr>
      <vt:lpstr>Current eSTEeM research Innovating for a STiP PG curriculum that enhances ability to practice </vt:lpstr>
      <vt:lpstr>Some of our conceptual frames and foci:  Learning systems and Capability</vt:lpstr>
      <vt:lpstr>PowerPoint Presentation</vt:lpstr>
      <vt:lpstr>Innovating in OU learning systems – the how</vt:lpstr>
      <vt:lpstr>Some emerging thoughts</vt:lpstr>
      <vt:lpstr>Some questions…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way the game is played  Rupesh Shah Staff Tutor School of Engineering and Innovation  With colleagues:  Helen Wilding Martin Reynolds Ray Ison</dc:title>
  <dc:creator>R.A.Shah</dc:creator>
  <cp:lastModifiedBy>Diane.Ford</cp:lastModifiedBy>
  <cp:revision>38</cp:revision>
  <cp:lastPrinted>2020-04-24T16:38:24Z</cp:lastPrinted>
  <dcterms:created xsi:type="dcterms:W3CDTF">2020-04-22T14:35:53Z</dcterms:created>
  <dcterms:modified xsi:type="dcterms:W3CDTF">2020-04-28T15:09:00Z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0x01010058A65B46C06BB94A874F7107A1B6949E</vt:lpwstr>
  </property>
</Properties>
</file>