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6.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7.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charts/chart9.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3.xml" ContentType="application/vnd.openxmlformats-officedocument.presentationml.notesSlide+xml"/>
  <Override PartName="/ppt/charts/chart10.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8" r:id="rId3"/>
    <p:sldId id="258" r:id="rId4"/>
    <p:sldId id="270" r:id="rId5"/>
    <p:sldId id="259" r:id="rId6"/>
    <p:sldId id="260" r:id="rId7"/>
    <p:sldId id="261" r:id="rId8"/>
    <p:sldId id="262" r:id="rId9"/>
    <p:sldId id="263" r:id="rId10"/>
    <p:sldId id="264" r:id="rId11"/>
    <p:sldId id="265" r:id="rId12"/>
    <p:sldId id="266" r:id="rId13"/>
    <p:sldId id="285" r:id="rId14"/>
    <p:sldId id="286" r:id="rId15"/>
    <p:sldId id="284"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307" autoAdjust="0"/>
  </p:normalViewPr>
  <p:slideViewPr>
    <p:cSldViewPr snapToGrid="0">
      <p:cViewPr varScale="1">
        <p:scale>
          <a:sx n="64" d="100"/>
          <a:sy n="64"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w7874\Work%20Folders\Desktop\esteem%20charts.xlsx" TargetMode="External"/><Relationship Id="rId2" Type="http://schemas.microsoft.com/office/2011/relationships/chartColorStyle" Target="colors2.xml"/><Relationship Id="rId1" Type="http://schemas.microsoft.com/office/2011/relationships/chartStyle" Target="style2.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w7874\Work%20Folders\Desktop\esteem%20apprentice%20profile\presentation%20april%202020\esteem%20charts.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w7874\Work%20Folders\Desktop\esteem%20charts.xlsx" TargetMode="External"/><Relationship Id="rId2" Type="http://schemas.microsoft.com/office/2011/relationships/chartColorStyle" Target="colors4.xml"/><Relationship Id="rId1" Type="http://schemas.microsoft.com/office/2011/relationships/chartStyle" Target="style4.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w7874\Work%20Folders\Desktop\esteem%20charts.xlsx" TargetMode="External"/><Relationship Id="rId2" Type="http://schemas.microsoft.com/office/2011/relationships/chartColorStyle" Target="colors5.xml"/><Relationship Id="rId1" Type="http://schemas.microsoft.com/office/2011/relationships/chartStyle" Target="style5.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w7874\Work%20Folders\Desktop\esteem%20charts.xlsx" TargetMode="External"/><Relationship Id="rId2" Type="http://schemas.microsoft.com/office/2011/relationships/chartColorStyle" Target="colors6.xml"/><Relationship Id="rId1" Type="http://schemas.microsoft.com/office/2011/relationships/chartStyle" Target="style6.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w7874\Work%20Folders\Desktop\esteem%20charts.xlsx" TargetMode="External"/><Relationship Id="rId2" Type="http://schemas.microsoft.com/office/2011/relationships/chartColorStyle" Target="colors7.xml"/><Relationship Id="rId1" Type="http://schemas.microsoft.com/office/2011/relationships/chartStyle" Target="style7.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w7874\Work%20Folders\Desktop\esteem%20charts.xlsx" TargetMode="External"/><Relationship Id="rId2" Type="http://schemas.microsoft.com/office/2011/relationships/chartColorStyle" Target="colors8.xml"/><Relationship Id="rId1" Type="http://schemas.microsoft.com/office/2011/relationships/chartStyle" Target="style8.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w7874\Work%20Folders\Desktop\esteem%20charts.xlsx" TargetMode="External"/><Relationship Id="rId2" Type="http://schemas.microsoft.com/office/2011/relationships/chartColorStyle" Target="colors9.xml"/><Relationship Id="rId1" Type="http://schemas.microsoft.com/office/2011/relationships/chartStyle" Target="style9.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w7874\Work%20Folders\Desktop\esteem%20apprentice%20profile\presentation%20april%202020\esteem%20charts.xlsx" TargetMode="External"/><Relationship Id="rId2" Type="http://schemas.microsoft.com/office/2011/relationships/chartColorStyle" Target="colors10.xml"/><Relationship Id="rId1" Type="http://schemas.microsoft.com/office/2011/relationships/chartStyle" Target="style10.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mw7874\Work%20Folders\Desktop\esteem%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00" b="1" i="0" u="none" strike="noStrike" kern="1200" baseline="0">
                <a:solidFill>
                  <a:schemeClr val="dk1">
                    <a:lumMod val="75000"/>
                    <a:lumOff val="25000"/>
                  </a:schemeClr>
                </a:solidFill>
                <a:latin typeface="+mn-lt"/>
                <a:ea typeface="+mn-ea"/>
                <a:cs typeface="+mn-cs"/>
              </a:defRPr>
            </a:pPr>
            <a:r>
              <a:rPr lang="en-GB" dirty="0"/>
              <a:t>Gender</a:t>
            </a:r>
            <a:r>
              <a:rPr lang="en-GB" baseline="0" dirty="0"/>
              <a:t> </a:t>
            </a:r>
            <a:r>
              <a:rPr lang="en-GB" dirty="0"/>
              <a:t>– started study, no study</a:t>
            </a:r>
          </a:p>
        </c:rich>
      </c:tx>
      <c:layout>
        <c:manualLayout>
          <c:xMode val="edge"/>
          <c:yMode val="edge"/>
          <c:x val="6.8763779527559049E-2"/>
          <c:y val="2.7777777777777776E-2"/>
        </c:manualLayout>
      </c:layout>
      <c:overlay val="0"/>
      <c:spPr>
        <a:noFill/>
        <a:ln>
          <a:noFill/>
        </a:ln>
        <a:effectLst/>
      </c:spPr>
      <c:txPr>
        <a:bodyPr rot="0" spcFirstLastPara="1" vertOverflow="ellipsis" vert="horz" wrap="square" anchor="ctr" anchorCtr="1"/>
        <a:lstStyle/>
        <a:p>
          <a:pPr algn="l">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Gender!$A$2:$B$2</c:f>
              <c:strCache>
                <c:ptCount val="2"/>
                <c:pt idx="0">
                  <c:v>C&amp;C u/g Apprenticeships</c:v>
                </c:pt>
                <c:pt idx="1">
                  <c:v>18-20</c:v>
                </c:pt>
              </c:strCache>
            </c:strRef>
          </c:tx>
          <c:spPr>
            <a:solidFill>
              <a:srgbClr val="7030A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Gender!$C$1:$G$1</c:f>
              <c:strCache>
                <c:ptCount val="5"/>
                <c:pt idx="0">
                  <c:v>Female %</c:v>
                </c:pt>
                <c:pt idx="1">
                  <c:v>Male %</c:v>
                </c:pt>
                <c:pt idx="2">
                  <c:v>Female no study %</c:v>
                </c:pt>
                <c:pt idx="3">
                  <c:v>Male no study %</c:v>
                </c:pt>
                <c:pt idx="4">
                  <c:v>%No study</c:v>
                </c:pt>
              </c:strCache>
            </c:strRef>
          </c:cat>
          <c:val>
            <c:numRef>
              <c:f>Gender!$C$2:$G$2</c:f>
              <c:numCache>
                <c:formatCode>0</c:formatCode>
                <c:ptCount val="5"/>
                <c:pt idx="0">
                  <c:v>17.032967032967033</c:v>
                </c:pt>
                <c:pt idx="1">
                  <c:v>82.967032967032978</c:v>
                </c:pt>
                <c:pt idx="2">
                  <c:v>9.67741935483871</c:v>
                </c:pt>
                <c:pt idx="3">
                  <c:v>14.569536423841059</c:v>
                </c:pt>
                <c:pt idx="4">
                  <c:v>13.736263736263737</c:v>
                </c:pt>
              </c:numCache>
            </c:numRef>
          </c:val>
          <c:extLst>
            <c:ext xmlns:c16="http://schemas.microsoft.com/office/drawing/2014/chart" uri="{C3380CC4-5D6E-409C-BE32-E72D297353CC}">
              <c16:uniqueId val="{00000000-19FF-4C53-976F-5BFACA012610}"/>
            </c:ext>
          </c:extLst>
        </c:ser>
        <c:ser>
          <c:idx val="1"/>
          <c:order val="1"/>
          <c:tx>
            <c:strRef>
              <c:f>Gender!$A$3:$B$3</c:f>
              <c:strCache>
                <c:ptCount val="2"/>
                <c:pt idx="0">
                  <c:v>BSc Computing and IT (Q62)</c:v>
                </c:pt>
                <c:pt idx="1">
                  <c:v>18-20</c:v>
                </c:pt>
              </c:strCache>
            </c:strRef>
          </c:tx>
          <c:spPr>
            <a:solidFill>
              <a:schemeClr val="accent4"/>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Gender!$C$1:$G$1</c:f>
              <c:strCache>
                <c:ptCount val="5"/>
                <c:pt idx="0">
                  <c:v>Female %</c:v>
                </c:pt>
                <c:pt idx="1">
                  <c:v>Male %</c:v>
                </c:pt>
                <c:pt idx="2">
                  <c:v>Female no study %</c:v>
                </c:pt>
                <c:pt idx="3">
                  <c:v>Male no study %</c:v>
                </c:pt>
                <c:pt idx="4">
                  <c:v>%No study</c:v>
                </c:pt>
              </c:strCache>
            </c:strRef>
          </c:cat>
          <c:val>
            <c:numRef>
              <c:f>Gender!$C$3:$G$3</c:f>
              <c:numCache>
                <c:formatCode>0</c:formatCode>
                <c:ptCount val="5"/>
                <c:pt idx="0">
                  <c:v>16.770926422400954</c:v>
                </c:pt>
                <c:pt idx="1">
                  <c:v>83.229073577599038</c:v>
                </c:pt>
                <c:pt idx="2">
                  <c:v>26.465364120781526</c:v>
                </c:pt>
                <c:pt idx="3">
                  <c:v>28.883321403006441</c:v>
                </c:pt>
                <c:pt idx="4">
                  <c:v>28.477807566279417</c:v>
                </c:pt>
              </c:numCache>
            </c:numRef>
          </c:val>
          <c:extLst>
            <c:ext xmlns:c16="http://schemas.microsoft.com/office/drawing/2014/chart" uri="{C3380CC4-5D6E-409C-BE32-E72D297353CC}">
              <c16:uniqueId val="{00000001-19FF-4C53-976F-5BFACA012610}"/>
            </c:ext>
          </c:extLst>
        </c:ser>
        <c:dLbls>
          <c:dLblPos val="inEnd"/>
          <c:showLegendKey val="0"/>
          <c:showVal val="1"/>
          <c:showCatName val="0"/>
          <c:showSerName val="0"/>
          <c:showPercent val="0"/>
          <c:showBubbleSize val="0"/>
        </c:dLbls>
        <c:gapWidth val="65"/>
        <c:axId val="476780200"/>
        <c:axId val="523260384"/>
      </c:barChart>
      <c:catAx>
        <c:axId val="4767802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23260384"/>
        <c:crosses val="autoZero"/>
        <c:auto val="1"/>
        <c:lblAlgn val="ctr"/>
        <c:lblOffset val="100"/>
        <c:noMultiLvlLbl val="0"/>
      </c:catAx>
      <c:valAx>
        <c:axId val="5232603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767802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dirty="0"/>
              <a:t>Low PEQs, nations, started study, no study </a:t>
            </a:r>
          </a:p>
        </c:rich>
      </c:tx>
      <c:layout>
        <c:manualLayout>
          <c:xMode val="edge"/>
          <c:yMode val="edge"/>
          <c:x val="2.9721874218826369E-2"/>
          <c:y val="3.517962271493462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'PEQs nations'!$A$2</c:f>
              <c:strCache>
                <c:ptCount val="1"/>
                <c:pt idx="0">
                  <c:v>R32</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nations'!$B$2:$Z$2</c:f>
            </c:numRef>
          </c:val>
          <c:extLst>
            <c:ext xmlns:c16="http://schemas.microsoft.com/office/drawing/2014/chart" uri="{C3380CC4-5D6E-409C-BE32-E72D297353CC}">
              <c16:uniqueId val="{00000000-C429-4311-AA13-97DB8458DA03}"/>
            </c:ext>
          </c:extLst>
        </c:ser>
        <c:ser>
          <c:idx val="1"/>
          <c:order val="1"/>
          <c:tx>
            <c:strRef>
              <c:f>'PEQs nations'!$A$3</c:f>
              <c:strCache>
                <c:ptCount val="1"/>
                <c:pt idx="0">
                  <c:v>R32</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nations'!$B$3:$Z$3</c:f>
            </c:numRef>
          </c:val>
          <c:extLst>
            <c:ext xmlns:c16="http://schemas.microsoft.com/office/drawing/2014/chart" uri="{C3380CC4-5D6E-409C-BE32-E72D297353CC}">
              <c16:uniqueId val="{00000001-C429-4311-AA13-97DB8458DA03}"/>
            </c:ext>
          </c:extLst>
        </c:ser>
        <c:ser>
          <c:idx val="2"/>
          <c:order val="2"/>
          <c:tx>
            <c:strRef>
              <c:f>'PEQs nations'!$A$4</c:f>
              <c:strCache>
                <c:ptCount val="1"/>
                <c:pt idx="0">
                  <c:v>R33</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nations'!$B$4:$Z$4</c:f>
            </c:numRef>
          </c:val>
          <c:extLst>
            <c:ext xmlns:c16="http://schemas.microsoft.com/office/drawing/2014/chart" uri="{C3380CC4-5D6E-409C-BE32-E72D297353CC}">
              <c16:uniqueId val="{00000002-C429-4311-AA13-97DB8458DA03}"/>
            </c:ext>
          </c:extLst>
        </c:ser>
        <c:ser>
          <c:idx val="3"/>
          <c:order val="3"/>
          <c:tx>
            <c:strRef>
              <c:f>'PEQs nations'!$A$5</c:f>
              <c:strCache>
                <c:ptCount val="1"/>
                <c:pt idx="0">
                  <c:v>R33</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nations'!$B$5:$Z$5</c:f>
            </c:numRef>
          </c:val>
          <c:extLst>
            <c:ext xmlns:c16="http://schemas.microsoft.com/office/drawing/2014/chart" uri="{C3380CC4-5D6E-409C-BE32-E72D297353CC}">
              <c16:uniqueId val="{00000003-C429-4311-AA13-97DB8458DA03}"/>
            </c:ext>
          </c:extLst>
        </c:ser>
        <c:ser>
          <c:idx val="4"/>
          <c:order val="4"/>
          <c:tx>
            <c:strRef>
              <c:f>'PEQs nations'!$A$6</c:f>
              <c:strCache>
                <c:ptCount val="1"/>
                <c:pt idx="0">
                  <c:v>C&amp;C u/g apprenticeships Scotalnd</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nations'!$B$6:$Z$6</c:f>
              <c:numCache>
                <c:formatCode>0</c:formatCode>
                <c:ptCount val="4"/>
                <c:pt idx="0">
                  <c:v>19.047619047619047</c:v>
                </c:pt>
                <c:pt idx="1">
                  <c:v>0</c:v>
                </c:pt>
                <c:pt idx="2">
                  <c:v>50</c:v>
                </c:pt>
                <c:pt idx="3">
                  <c:v>0</c:v>
                </c:pt>
              </c:numCache>
            </c:numRef>
          </c:val>
          <c:extLst>
            <c:ext xmlns:c16="http://schemas.microsoft.com/office/drawing/2014/chart" uri="{C3380CC4-5D6E-409C-BE32-E72D297353CC}">
              <c16:uniqueId val="{00000004-C429-4311-AA13-97DB8458DA03}"/>
            </c:ext>
          </c:extLst>
        </c:ser>
        <c:ser>
          <c:idx val="5"/>
          <c:order val="5"/>
          <c:tx>
            <c:strRef>
              <c:f>'PEQs nations'!$A$7</c:f>
              <c:strCache>
                <c:ptCount val="1"/>
                <c:pt idx="0">
                  <c:v>R40</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nations'!$B$7:$Z$7</c:f>
            </c:numRef>
          </c:val>
          <c:extLst>
            <c:ext xmlns:c16="http://schemas.microsoft.com/office/drawing/2014/chart" uri="{C3380CC4-5D6E-409C-BE32-E72D297353CC}">
              <c16:uniqueId val="{00000005-C429-4311-AA13-97DB8458DA03}"/>
            </c:ext>
          </c:extLst>
        </c:ser>
        <c:ser>
          <c:idx val="6"/>
          <c:order val="6"/>
          <c:tx>
            <c:strRef>
              <c:f>'PEQs nations'!$A$8</c:f>
              <c:strCache>
                <c:ptCount val="1"/>
                <c:pt idx="0">
                  <c:v>R40</c:v>
                </c:pt>
              </c:strCache>
            </c:strRef>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nations'!$B$8:$Z$8</c:f>
            </c:numRef>
          </c:val>
          <c:extLst>
            <c:ext xmlns:c16="http://schemas.microsoft.com/office/drawing/2014/chart" uri="{C3380CC4-5D6E-409C-BE32-E72D297353CC}">
              <c16:uniqueId val="{00000006-C429-4311-AA13-97DB8458DA03}"/>
            </c:ext>
          </c:extLst>
        </c:ser>
        <c:ser>
          <c:idx val="7"/>
          <c:order val="7"/>
          <c:tx>
            <c:strRef>
              <c:f>'PEQs nations'!$A$9</c:f>
              <c:strCache>
                <c:ptCount val="1"/>
                <c:pt idx="0">
                  <c:v>C&amp;C u/g apprenticeships Wales</c:v>
                </c:pt>
              </c:strCache>
            </c:strRef>
          </c:tx>
          <c:spPr>
            <a:solidFill>
              <a:srgbClr val="FF000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nations'!$B$9:$Z$9</c:f>
              <c:numCache>
                <c:formatCode>0</c:formatCode>
                <c:ptCount val="4"/>
                <c:pt idx="0">
                  <c:v>42.857142857142854</c:v>
                </c:pt>
                <c:pt idx="1">
                  <c:v>0</c:v>
                </c:pt>
                <c:pt idx="2">
                  <c:v>16.666666666666664</c:v>
                </c:pt>
                <c:pt idx="3">
                  <c:v>0</c:v>
                </c:pt>
              </c:numCache>
            </c:numRef>
          </c:val>
          <c:extLst>
            <c:ext xmlns:c16="http://schemas.microsoft.com/office/drawing/2014/chart" uri="{C3380CC4-5D6E-409C-BE32-E72D297353CC}">
              <c16:uniqueId val="{00000007-C429-4311-AA13-97DB8458DA03}"/>
            </c:ext>
          </c:extLst>
        </c:ser>
        <c:ser>
          <c:idx val="8"/>
          <c:order val="8"/>
          <c:tx>
            <c:strRef>
              <c:f>'PEQs nations'!$A$10</c:f>
              <c:strCache>
                <c:ptCount val="1"/>
                <c:pt idx="0">
                  <c:v>R24</c:v>
                </c:pt>
              </c:strCache>
            </c:strRef>
          </c:tx>
          <c:spPr>
            <a:solidFill>
              <a:schemeClr val="accent3">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nations'!$B$10:$Z$10</c:f>
            </c:numRef>
          </c:val>
          <c:extLst>
            <c:ext xmlns:c16="http://schemas.microsoft.com/office/drawing/2014/chart" uri="{C3380CC4-5D6E-409C-BE32-E72D297353CC}">
              <c16:uniqueId val="{00000008-C429-4311-AA13-97DB8458DA03}"/>
            </c:ext>
          </c:extLst>
        </c:ser>
        <c:ser>
          <c:idx val="9"/>
          <c:order val="9"/>
          <c:tx>
            <c:strRef>
              <c:f>'PEQs nations'!$A$11</c:f>
              <c:strCache>
                <c:ptCount val="1"/>
                <c:pt idx="0">
                  <c:v>R24</c:v>
                </c:pt>
              </c:strCache>
            </c:strRef>
          </c:tx>
          <c:spPr>
            <a:solidFill>
              <a:schemeClr val="accent4">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nations'!$B$11:$Z$11</c:f>
            </c:numRef>
          </c:val>
          <c:extLst>
            <c:ext xmlns:c16="http://schemas.microsoft.com/office/drawing/2014/chart" uri="{C3380CC4-5D6E-409C-BE32-E72D297353CC}">
              <c16:uniqueId val="{00000009-C429-4311-AA13-97DB8458DA03}"/>
            </c:ext>
          </c:extLst>
        </c:ser>
        <c:ser>
          <c:idx val="10"/>
          <c:order val="10"/>
          <c:tx>
            <c:strRef>
              <c:f>'PEQs nations'!$A$12</c:f>
              <c:strCache>
                <c:ptCount val="1"/>
                <c:pt idx="0">
                  <c:v>C&amp;C u/g apprenticeships England</c:v>
                </c:pt>
              </c:strCache>
            </c:strRef>
          </c:tx>
          <c:spPr>
            <a:solidFill>
              <a:schemeClr val="accent3"/>
            </a:solidFill>
            <a:ln w="9525" cap="flat" cmpd="sng" algn="ctr">
              <a:solidFill>
                <a:schemeClr val="lt1">
                  <a:alpha val="50000"/>
                </a:schemeClr>
              </a:solidFill>
              <a:round/>
            </a:ln>
            <a:effectLst/>
          </c:spPr>
          <c:invertIfNegative val="0"/>
          <c:dLbls>
            <c:spPr>
              <a:solidFill>
                <a:schemeClr val="accent3"/>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nations'!$B$12:$Z$12</c:f>
              <c:numCache>
                <c:formatCode>0</c:formatCode>
                <c:ptCount val="4"/>
                <c:pt idx="0">
                  <c:v>13.970588235294118</c:v>
                </c:pt>
                <c:pt idx="1">
                  <c:v>0</c:v>
                </c:pt>
                <c:pt idx="2">
                  <c:v>31.578947368421051</c:v>
                </c:pt>
                <c:pt idx="3">
                  <c:v>0</c:v>
                </c:pt>
              </c:numCache>
            </c:numRef>
          </c:val>
          <c:extLst>
            <c:ext xmlns:c16="http://schemas.microsoft.com/office/drawing/2014/chart" uri="{C3380CC4-5D6E-409C-BE32-E72D297353CC}">
              <c16:uniqueId val="{0000000A-C429-4311-AA13-97DB8458DA03}"/>
            </c:ext>
          </c:extLst>
        </c:ser>
        <c:ser>
          <c:idx val="11"/>
          <c:order val="11"/>
          <c:tx>
            <c:strRef>
              <c:f>'PEQs nations'!$A$13</c:f>
              <c:strCache>
                <c:ptCount val="1"/>
                <c:pt idx="0">
                  <c:v>Q62</c:v>
                </c:pt>
              </c:strCache>
            </c:strRef>
          </c:tx>
          <c:spPr>
            <a:solidFill>
              <a:schemeClr val="accent6">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nations'!$B$13:$Z$13</c:f>
            </c:numRef>
          </c:val>
          <c:extLst>
            <c:ext xmlns:c16="http://schemas.microsoft.com/office/drawing/2014/chart" uri="{C3380CC4-5D6E-409C-BE32-E72D297353CC}">
              <c16:uniqueId val="{0000000B-C429-4311-AA13-97DB8458DA03}"/>
            </c:ext>
          </c:extLst>
        </c:ser>
        <c:ser>
          <c:idx val="12"/>
          <c:order val="12"/>
          <c:tx>
            <c:strRef>
              <c:f>'PEQs nations'!$A$14</c:f>
              <c:strCache>
                <c:ptCount val="1"/>
                <c:pt idx="0">
                  <c:v>Q62</c:v>
                </c:pt>
              </c:strCache>
            </c:strRef>
          </c:tx>
          <c:spPr>
            <a:solidFill>
              <a:schemeClr val="accent1">
                <a:lumMod val="80000"/>
                <a:lumOff val="2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nations'!$B$14:$Z$14</c:f>
            </c:numRef>
          </c:val>
          <c:extLst>
            <c:ext xmlns:c16="http://schemas.microsoft.com/office/drawing/2014/chart" uri="{C3380CC4-5D6E-409C-BE32-E72D297353CC}">
              <c16:uniqueId val="{0000000C-C429-4311-AA13-97DB8458DA03}"/>
            </c:ext>
          </c:extLst>
        </c:ser>
        <c:ser>
          <c:idx val="13"/>
          <c:order val="13"/>
          <c:tx>
            <c:strRef>
              <c:f>'PEQs nations'!$A$15</c:f>
              <c:strCache>
                <c:ptCount val="1"/>
                <c:pt idx="0">
                  <c:v>BSc Computing and IT (Q62)</c:v>
                </c:pt>
              </c:strCache>
            </c:strRef>
          </c:tx>
          <c:spPr>
            <a:solidFill>
              <a:schemeClr val="accent4"/>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 nations'!$B$1:$Z$1</c:f>
              <c:strCache>
                <c:ptCount val="4"/>
                <c:pt idx="0">
                  <c:v>%Lower Than A Level</c:v>
                </c:pt>
                <c:pt idx="1">
                  <c:v>%No Formal quals</c:v>
                </c:pt>
                <c:pt idx="2">
                  <c:v>%NS - Lower Than A Level</c:v>
                </c:pt>
                <c:pt idx="3">
                  <c:v>%NS - No Formal quals</c:v>
                </c:pt>
              </c:strCache>
            </c:strRef>
          </c:cat>
          <c:val>
            <c:numRef>
              <c:f>'PEQs nations'!$B$15:$Z$15</c:f>
              <c:numCache>
                <c:formatCode>0</c:formatCode>
                <c:ptCount val="4"/>
                <c:pt idx="0">
                  <c:v>36.339522546419104</c:v>
                </c:pt>
                <c:pt idx="1">
                  <c:v>3.183023872679045</c:v>
                </c:pt>
                <c:pt idx="2">
                  <c:v>33.738848337388482</c:v>
                </c:pt>
                <c:pt idx="3">
                  <c:v>30.555555555555557</c:v>
                </c:pt>
              </c:numCache>
            </c:numRef>
          </c:val>
          <c:extLst>
            <c:ext xmlns:c16="http://schemas.microsoft.com/office/drawing/2014/chart" uri="{C3380CC4-5D6E-409C-BE32-E72D297353CC}">
              <c16:uniqueId val="{0000000D-C429-4311-AA13-97DB8458DA03}"/>
            </c:ext>
          </c:extLst>
        </c:ser>
        <c:dLbls>
          <c:dLblPos val="inEnd"/>
          <c:showLegendKey val="0"/>
          <c:showVal val="1"/>
          <c:showCatName val="0"/>
          <c:showSerName val="0"/>
          <c:showPercent val="0"/>
          <c:showBubbleSize val="0"/>
        </c:dLbls>
        <c:gapWidth val="65"/>
        <c:axId val="422057520"/>
        <c:axId val="422060144"/>
      </c:barChart>
      <c:catAx>
        <c:axId val="4220575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2060144"/>
        <c:crosses val="autoZero"/>
        <c:auto val="1"/>
        <c:lblAlgn val="ctr"/>
        <c:lblOffset val="100"/>
        <c:noMultiLvlLbl val="0"/>
      </c:catAx>
      <c:valAx>
        <c:axId val="4220601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220575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a:t>Gender by nation - started study, no study</a:t>
            </a:r>
          </a:p>
        </c:rich>
      </c:tx>
      <c:layout>
        <c:manualLayout>
          <c:xMode val="edge"/>
          <c:yMode val="edge"/>
          <c:x val="4.5604111986001741E-2"/>
          <c:y val="2.463921154523055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'Gender, nations'!$A$2:$B$2</c:f>
              <c:strCache>
                <c:ptCount val="2"/>
                <c:pt idx="0">
                  <c:v>C&amp;C u/g apprenticeships Scotland</c:v>
                </c:pt>
                <c:pt idx="1">
                  <c:v>18-20</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'Gender, nations'!$C$1:$L$1</c:f>
              <c:strCache>
                <c:ptCount val="5"/>
                <c:pt idx="0">
                  <c:v>Female %</c:v>
                </c:pt>
                <c:pt idx="1">
                  <c:v>Male %</c:v>
                </c:pt>
                <c:pt idx="2">
                  <c:v>Female no study %</c:v>
                </c:pt>
                <c:pt idx="3">
                  <c:v>Male no study %</c:v>
                </c:pt>
                <c:pt idx="4">
                  <c:v>%No study</c:v>
                </c:pt>
              </c:strCache>
            </c:strRef>
          </c:cat>
          <c:val>
            <c:numRef>
              <c:f>'Gender, nations'!$C$2:$L$2</c:f>
              <c:numCache>
                <c:formatCode>0</c:formatCode>
                <c:ptCount val="5"/>
                <c:pt idx="0">
                  <c:v>21.875</c:v>
                </c:pt>
                <c:pt idx="1">
                  <c:v>78.125</c:v>
                </c:pt>
                <c:pt idx="2">
                  <c:v>28.571428571428569</c:v>
                </c:pt>
                <c:pt idx="3">
                  <c:v>32</c:v>
                </c:pt>
                <c:pt idx="4">
                  <c:v>31.25</c:v>
                </c:pt>
              </c:numCache>
            </c:numRef>
          </c:val>
          <c:extLst>
            <c:ext xmlns:c16="http://schemas.microsoft.com/office/drawing/2014/chart" uri="{C3380CC4-5D6E-409C-BE32-E72D297353CC}">
              <c16:uniqueId val="{00000000-397C-43FE-9D34-9677D883D8F9}"/>
            </c:ext>
          </c:extLst>
        </c:ser>
        <c:ser>
          <c:idx val="1"/>
          <c:order val="1"/>
          <c:tx>
            <c:strRef>
              <c:f>'Gender, nations'!$A$3:$B$3</c:f>
              <c:strCache>
                <c:ptCount val="2"/>
                <c:pt idx="0">
                  <c:v>C&amp;C u/g apprenticeships Wales</c:v>
                </c:pt>
                <c:pt idx="1">
                  <c:v>18-20</c:v>
                </c:pt>
              </c:strCache>
            </c:strRef>
          </c:tx>
          <c:spPr>
            <a:solidFill>
              <a:srgbClr val="FF000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'Gender, nations'!$C$1:$L$1</c:f>
              <c:strCache>
                <c:ptCount val="5"/>
                <c:pt idx="0">
                  <c:v>Female %</c:v>
                </c:pt>
                <c:pt idx="1">
                  <c:v>Male %</c:v>
                </c:pt>
                <c:pt idx="2">
                  <c:v>Female no study %</c:v>
                </c:pt>
                <c:pt idx="3">
                  <c:v>Male no study %</c:v>
                </c:pt>
                <c:pt idx="4">
                  <c:v>%No study</c:v>
                </c:pt>
              </c:strCache>
            </c:strRef>
          </c:cat>
          <c:val>
            <c:numRef>
              <c:f>'Gender, nations'!$C$3:$L$3</c:f>
              <c:numCache>
                <c:formatCode>0</c:formatCode>
                <c:ptCount val="5"/>
                <c:pt idx="0">
                  <c:v>28.571428571428569</c:v>
                </c:pt>
                <c:pt idx="1">
                  <c:v>71.428571428571431</c:v>
                </c:pt>
                <c:pt idx="2">
                  <c:v>0</c:v>
                </c:pt>
                <c:pt idx="3">
                  <c:v>20</c:v>
                </c:pt>
                <c:pt idx="4">
                  <c:v>14.285714285714285</c:v>
                </c:pt>
              </c:numCache>
            </c:numRef>
          </c:val>
          <c:extLst>
            <c:ext xmlns:c16="http://schemas.microsoft.com/office/drawing/2014/chart" uri="{C3380CC4-5D6E-409C-BE32-E72D297353CC}">
              <c16:uniqueId val="{00000001-397C-43FE-9D34-9677D883D8F9}"/>
            </c:ext>
          </c:extLst>
        </c:ser>
        <c:ser>
          <c:idx val="2"/>
          <c:order val="2"/>
          <c:tx>
            <c:strRef>
              <c:f>'Gender, nations'!$A$4:$B$4</c:f>
              <c:strCache>
                <c:ptCount val="2"/>
                <c:pt idx="0">
                  <c:v>C&amp;C u/g apprenticeships England</c:v>
                </c:pt>
                <c:pt idx="1">
                  <c:v>18-20</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'Gender, nations'!$C$1:$L$1</c:f>
              <c:strCache>
                <c:ptCount val="5"/>
                <c:pt idx="0">
                  <c:v>Female %</c:v>
                </c:pt>
                <c:pt idx="1">
                  <c:v>Male %</c:v>
                </c:pt>
                <c:pt idx="2">
                  <c:v>Female no study %</c:v>
                </c:pt>
                <c:pt idx="3">
                  <c:v>Male no study %</c:v>
                </c:pt>
                <c:pt idx="4">
                  <c:v>%No study</c:v>
                </c:pt>
              </c:strCache>
            </c:strRef>
          </c:cat>
          <c:val>
            <c:numRef>
              <c:f>'Gender, nations'!$C$4:$L$4</c:f>
              <c:numCache>
                <c:formatCode>0</c:formatCode>
                <c:ptCount val="5"/>
                <c:pt idx="0">
                  <c:v>14.705882352941178</c:v>
                </c:pt>
                <c:pt idx="1">
                  <c:v>85.294117647058826</c:v>
                </c:pt>
                <c:pt idx="2">
                  <c:v>5</c:v>
                </c:pt>
                <c:pt idx="3">
                  <c:v>10.344827586206897</c:v>
                </c:pt>
                <c:pt idx="4">
                  <c:v>9.5588235294117645</c:v>
                </c:pt>
              </c:numCache>
            </c:numRef>
          </c:val>
          <c:extLst>
            <c:ext xmlns:c16="http://schemas.microsoft.com/office/drawing/2014/chart" uri="{C3380CC4-5D6E-409C-BE32-E72D297353CC}">
              <c16:uniqueId val="{00000002-397C-43FE-9D34-9677D883D8F9}"/>
            </c:ext>
          </c:extLst>
        </c:ser>
        <c:ser>
          <c:idx val="3"/>
          <c:order val="3"/>
          <c:tx>
            <c:strRef>
              <c:f>'Gender, nations'!$A$5:$B$5</c:f>
              <c:strCache>
                <c:ptCount val="2"/>
                <c:pt idx="0">
                  <c:v>Computing and IT (Q62)</c:v>
                </c:pt>
                <c:pt idx="1">
                  <c:v>18-20</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'Gender, nations'!$C$1:$L$1</c:f>
              <c:strCache>
                <c:ptCount val="5"/>
                <c:pt idx="0">
                  <c:v>Female %</c:v>
                </c:pt>
                <c:pt idx="1">
                  <c:v>Male %</c:v>
                </c:pt>
                <c:pt idx="2">
                  <c:v>Female no study %</c:v>
                </c:pt>
                <c:pt idx="3">
                  <c:v>Male no study %</c:v>
                </c:pt>
                <c:pt idx="4">
                  <c:v>%No study</c:v>
                </c:pt>
              </c:strCache>
            </c:strRef>
          </c:cat>
          <c:val>
            <c:numRef>
              <c:f>'Gender, nations'!$C$5:$L$5</c:f>
              <c:numCache>
                <c:formatCode>0</c:formatCode>
                <c:ptCount val="5"/>
                <c:pt idx="0">
                  <c:v>16.770926422400954</c:v>
                </c:pt>
                <c:pt idx="1">
                  <c:v>83.229073577599038</c:v>
                </c:pt>
                <c:pt idx="2">
                  <c:v>26.465364120781526</c:v>
                </c:pt>
                <c:pt idx="3">
                  <c:v>28.883321403006441</c:v>
                </c:pt>
                <c:pt idx="4">
                  <c:v>28.477807566279417</c:v>
                </c:pt>
              </c:numCache>
            </c:numRef>
          </c:val>
          <c:extLst>
            <c:ext xmlns:c16="http://schemas.microsoft.com/office/drawing/2014/chart" uri="{C3380CC4-5D6E-409C-BE32-E72D297353CC}">
              <c16:uniqueId val="{00000003-397C-43FE-9D34-9677D883D8F9}"/>
            </c:ext>
          </c:extLst>
        </c:ser>
        <c:dLbls>
          <c:dLblPos val="inEnd"/>
          <c:showLegendKey val="0"/>
          <c:showVal val="1"/>
          <c:showCatName val="0"/>
          <c:showSerName val="0"/>
          <c:showPercent val="0"/>
          <c:showBubbleSize val="0"/>
        </c:dLbls>
        <c:gapWidth val="65"/>
        <c:axId val="533190344"/>
        <c:axId val="533189688"/>
      </c:barChart>
      <c:catAx>
        <c:axId val="5331903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33189688"/>
        <c:crosses val="autoZero"/>
        <c:auto val="1"/>
        <c:lblAlgn val="ctr"/>
        <c:lblOffset val="100"/>
        <c:noMultiLvlLbl val="0"/>
      </c:catAx>
      <c:valAx>
        <c:axId val="5331896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5331903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dirty="0"/>
              <a:t>Disability - started study, no study</a:t>
            </a:r>
          </a:p>
        </c:rich>
      </c:tx>
      <c:layout>
        <c:manualLayout>
          <c:xMode val="edge"/>
          <c:yMode val="edge"/>
          <c:x val="3.9124890638670154E-2"/>
          <c:y val="3.240740740740740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Disability!$A$2:$B$2</c:f>
              <c:strCache>
                <c:ptCount val="2"/>
                <c:pt idx="0">
                  <c:v>C&amp;C u/g Apprenticeships</c:v>
                </c:pt>
                <c:pt idx="1">
                  <c:v>18-20</c:v>
                </c:pt>
              </c:strCache>
            </c:strRef>
          </c:tx>
          <c:spPr>
            <a:solidFill>
              <a:srgbClr val="7030A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Disability!$C$1:$K$1</c:f>
              <c:strCache>
                <c:ptCount val="4"/>
                <c:pt idx="0">
                  <c:v>%Disabled - No</c:v>
                </c:pt>
                <c:pt idx="1">
                  <c:v>%Disabled - Yes</c:v>
                </c:pt>
                <c:pt idx="2">
                  <c:v>%No - no study</c:v>
                </c:pt>
                <c:pt idx="3">
                  <c:v>%Yes - no study</c:v>
                </c:pt>
              </c:strCache>
            </c:strRef>
          </c:cat>
          <c:val>
            <c:numRef>
              <c:f>Disability!$C$2:$K$2</c:f>
              <c:numCache>
                <c:formatCode>0</c:formatCode>
                <c:ptCount val="4"/>
                <c:pt idx="0">
                  <c:v>97.252747252747255</c:v>
                </c:pt>
                <c:pt idx="1">
                  <c:v>2.7472527472527473</c:v>
                </c:pt>
                <c:pt idx="2">
                  <c:v>14.124293785310735</c:v>
                </c:pt>
                <c:pt idx="3">
                  <c:v>0</c:v>
                </c:pt>
              </c:numCache>
            </c:numRef>
          </c:val>
          <c:extLst>
            <c:ext xmlns:c16="http://schemas.microsoft.com/office/drawing/2014/chart" uri="{C3380CC4-5D6E-409C-BE32-E72D297353CC}">
              <c16:uniqueId val="{00000000-1542-4EE3-8252-05B9F9D96B86}"/>
            </c:ext>
          </c:extLst>
        </c:ser>
        <c:ser>
          <c:idx val="1"/>
          <c:order val="1"/>
          <c:tx>
            <c:strRef>
              <c:f>Disability!$A$3:$B$3</c:f>
              <c:strCache>
                <c:ptCount val="2"/>
                <c:pt idx="0">
                  <c:v>BSc Computing and IT (Q62)</c:v>
                </c:pt>
                <c:pt idx="1">
                  <c:v>18-20</c:v>
                </c:pt>
              </c:strCache>
            </c:strRef>
          </c:tx>
          <c:spPr>
            <a:solidFill>
              <a:schemeClr val="accent4"/>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Disability!$C$1:$K$1</c:f>
              <c:strCache>
                <c:ptCount val="4"/>
                <c:pt idx="0">
                  <c:v>%Disabled - No</c:v>
                </c:pt>
                <c:pt idx="1">
                  <c:v>%Disabled - Yes</c:v>
                </c:pt>
                <c:pt idx="2">
                  <c:v>%No - no study</c:v>
                </c:pt>
                <c:pt idx="3">
                  <c:v>%Yes - no study</c:v>
                </c:pt>
              </c:strCache>
            </c:strRef>
          </c:cat>
          <c:val>
            <c:numRef>
              <c:f>Disability!$C$3:$K$3</c:f>
              <c:numCache>
                <c:formatCode>0</c:formatCode>
                <c:ptCount val="4"/>
                <c:pt idx="0">
                  <c:v>81.491305629236663</c:v>
                </c:pt>
                <c:pt idx="1">
                  <c:v>18.508694370763337</c:v>
                </c:pt>
                <c:pt idx="2">
                  <c:v>27.414104882459313</c:v>
                </c:pt>
                <c:pt idx="3">
                  <c:v>31.528662420382165</c:v>
                </c:pt>
              </c:numCache>
            </c:numRef>
          </c:val>
          <c:extLst>
            <c:ext xmlns:c16="http://schemas.microsoft.com/office/drawing/2014/chart" uri="{C3380CC4-5D6E-409C-BE32-E72D297353CC}">
              <c16:uniqueId val="{00000001-1542-4EE3-8252-05B9F9D96B86}"/>
            </c:ext>
          </c:extLst>
        </c:ser>
        <c:dLbls>
          <c:dLblPos val="inEnd"/>
          <c:showLegendKey val="0"/>
          <c:showVal val="1"/>
          <c:showCatName val="0"/>
          <c:showSerName val="0"/>
          <c:showPercent val="0"/>
          <c:showBubbleSize val="0"/>
        </c:dLbls>
        <c:gapWidth val="65"/>
        <c:axId val="478020376"/>
        <c:axId val="478015456"/>
      </c:barChart>
      <c:catAx>
        <c:axId val="4780203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78015456"/>
        <c:crosses val="autoZero"/>
        <c:auto val="1"/>
        <c:lblAlgn val="ctr"/>
        <c:lblOffset val="100"/>
        <c:noMultiLvlLbl val="0"/>
      </c:catAx>
      <c:valAx>
        <c:axId val="4780154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780203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a:t>Disability by nation - started study, no study</a:t>
            </a:r>
          </a:p>
        </c:rich>
      </c:tx>
      <c:layout>
        <c:manualLayout>
          <c:xMode val="edge"/>
          <c:yMode val="edge"/>
          <c:x val="7.8937445319335123E-2"/>
          <c:y val="4.1666666666666664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'Disability, nations'!$A$2:$B$2</c:f>
              <c:strCache>
                <c:ptCount val="2"/>
                <c:pt idx="0">
                  <c:v>C&amp;C u/g apprenticeships Scotalnd</c:v>
                </c:pt>
                <c:pt idx="1">
                  <c:v>18-20</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'Disability, nations'!$C$1:$K$1</c:f>
              <c:strCache>
                <c:ptCount val="4"/>
                <c:pt idx="0">
                  <c:v>%No</c:v>
                </c:pt>
                <c:pt idx="1">
                  <c:v>%Yes</c:v>
                </c:pt>
                <c:pt idx="2">
                  <c:v>%No - no study</c:v>
                </c:pt>
                <c:pt idx="3">
                  <c:v>%Yes - no study</c:v>
                </c:pt>
              </c:strCache>
            </c:strRef>
          </c:cat>
          <c:val>
            <c:numRef>
              <c:f>'Disability, nations'!$C$2:$K$2</c:f>
              <c:numCache>
                <c:formatCode>0</c:formatCode>
                <c:ptCount val="4"/>
                <c:pt idx="0">
                  <c:v>93.75</c:v>
                </c:pt>
                <c:pt idx="1">
                  <c:v>6.25</c:v>
                </c:pt>
                <c:pt idx="2">
                  <c:v>33.333333333333329</c:v>
                </c:pt>
                <c:pt idx="3">
                  <c:v>0</c:v>
                </c:pt>
              </c:numCache>
            </c:numRef>
          </c:val>
          <c:extLst>
            <c:ext xmlns:c16="http://schemas.microsoft.com/office/drawing/2014/chart" uri="{C3380CC4-5D6E-409C-BE32-E72D297353CC}">
              <c16:uniqueId val="{00000000-A86A-486F-BE37-27704C4A28F6}"/>
            </c:ext>
          </c:extLst>
        </c:ser>
        <c:ser>
          <c:idx val="1"/>
          <c:order val="1"/>
          <c:tx>
            <c:strRef>
              <c:f>'Disability, nations'!$A$3:$B$3</c:f>
              <c:strCache>
                <c:ptCount val="2"/>
                <c:pt idx="0">
                  <c:v>C&amp;C u/g apprenticeships Wales</c:v>
                </c:pt>
                <c:pt idx="1">
                  <c:v>18-20</c:v>
                </c:pt>
              </c:strCache>
            </c:strRef>
          </c:tx>
          <c:spPr>
            <a:solidFill>
              <a:srgbClr val="FF000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'Disability, nations'!$C$1:$K$1</c:f>
              <c:strCache>
                <c:ptCount val="4"/>
                <c:pt idx="0">
                  <c:v>%No</c:v>
                </c:pt>
                <c:pt idx="1">
                  <c:v>%Yes</c:v>
                </c:pt>
                <c:pt idx="2">
                  <c:v>%No - no study</c:v>
                </c:pt>
                <c:pt idx="3">
                  <c:v>%Yes - no study</c:v>
                </c:pt>
              </c:strCache>
            </c:strRef>
          </c:cat>
          <c:val>
            <c:numRef>
              <c:f>'Disability, nations'!$C$3:$K$3</c:f>
              <c:numCache>
                <c:formatCode>0</c:formatCode>
                <c:ptCount val="4"/>
                <c:pt idx="0">
                  <c:v>100</c:v>
                </c:pt>
                <c:pt idx="1">
                  <c:v>0</c:v>
                </c:pt>
                <c:pt idx="2">
                  <c:v>14.285714285714285</c:v>
                </c:pt>
                <c:pt idx="3">
                  <c:v>0</c:v>
                </c:pt>
              </c:numCache>
            </c:numRef>
          </c:val>
          <c:extLst>
            <c:ext xmlns:c16="http://schemas.microsoft.com/office/drawing/2014/chart" uri="{C3380CC4-5D6E-409C-BE32-E72D297353CC}">
              <c16:uniqueId val="{00000001-A86A-486F-BE37-27704C4A28F6}"/>
            </c:ext>
          </c:extLst>
        </c:ser>
        <c:ser>
          <c:idx val="2"/>
          <c:order val="2"/>
          <c:tx>
            <c:strRef>
              <c:f>'Disability, nations'!$A$4:$B$4</c:f>
              <c:strCache>
                <c:ptCount val="2"/>
                <c:pt idx="0">
                  <c:v>C&amp;C u/g apprenticeships England</c:v>
                </c:pt>
                <c:pt idx="1">
                  <c:v>18-20</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'Disability, nations'!$C$1:$K$1</c:f>
              <c:strCache>
                <c:ptCount val="4"/>
                <c:pt idx="0">
                  <c:v>%No</c:v>
                </c:pt>
                <c:pt idx="1">
                  <c:v>%Yes</c:v>
                </c:pt>
                <c:pt idx="2">
                  <c:v>%No - no study</c:v>
                </c:pt>
                <c:pt idx="3">
                  <c:v>%Yes - no study</c:v>
                </c:pt>
              </c:strCache>
            </c:strRef>
          </c:cat>
          <c:val>
            <c:numRef>
              <c:f>'Disability, nations'!$C$4:$K$4</c:f>
              <c:numCache>
                <c:formatCode>0</c:formatCode>
                <c:ptCount val="4"/>
                <c:pt idx="0">
                  <c:v>95.652173913043484</c:v>
                </c:pt>
                <c:pt idx="1">
                  <c:v>4.3478260869565215</c:v>
                </c:pt>
                <c:pt idx="2">
                  <c:v>27.27272727272727</c:v>
                </c:pt>
                <c:pt idx="3">
                  <c:v>0</c:v>
                </c:pt>
              </c:numCache>
            </c:numRef>
          </c:val>
          <c:extLst>
            <c:ext xmlns:c16="http://schemas.microsoft.com/office/drawing/2014/chart" uri="{C3380CC4-5D6E-409C-BE32-E72D297353CC}">
              <c16:uniqueId val="{00000002-A86A-486F-BE37-27704C4A28F6}"/>
            </c:ext>
          </c:extLst>
        </c:ser>
        <c:ser>
          <c:idx val="3"/>
          <c:order val="3"/>
          <c:tx>
            <c:strRef>
              <c:f>'Disability, nations'!$A$5:$B$5</c:f>
              <c:strCache>
                <c:ptCount val="2"/>
                <c:pt idx="0">
                  <c:v>Computing and IT (Q62)</c:v>
                </c:pt>
                <c:pt idx="1">
                  <c:v>18-20</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'Disability, nations'!$C$1:$K$1</c:f>
              <c:strCache>
                <c:ptCount val="4"/>
                <c:pt idx="0">
                  <c:v>%No</c:v>
                </c:pt>
                <c:pt idx="1">
                  <c:v>%Yes</c:v>
                </c:pt>
                <c:pt idx="2">
                  <c:v>%No - no study</c:v>
                </c:pt>
                <c:pt idx="3">
                  <c:v>%Yes - no study</c:v>
                </c:pt>
              </c:strCache>
            </c:strRef>
          </c:cat>
          <c:val>
            <c:numRef>
              <c:f>'Disability, nations'!$C$5:$K$5</c:f>
              <c:numCache>
                <c:formatCode>0</c:formatCode>
                <c:ptCount val="4"/>
                <c:pt idx="0">
                  <c:v>81.491305629236663</c:v>
                </c:pt>
                <c:pt idx="1">
                  <c:v>18.508694370763337</c:v>
                </c:pt>
                <c:pt idx="2">
                  <c:v>27.414104882459313</c:v>
                </c:pt>
                <c:pt idx="3">
                  <c:v>31.528662420382165</c:v>
                </c:pt>
              </c:numCache>
            </c:numRef>
          </c:val>
          <c:extLst>
            <c:ext xmlns:c16="http://schemas.microsoft.com/office/drawing/2014/chart" uri="{C3380CC4-5D6E-409C-BE32-E72D297353CC}">
              <c16:uniqueId val="{00000003-A86A-486F-BE37-27704C4A28F6}"/>
            </c:ext>
          </c:extLst>
        </c:ser>
        <c:dLbls>
          <c:dLblPos val="inEnd"/>
          <c:showLegendKey val="0"/>
          <c:showVal val="1"/>
          <c:showCatName val="0"/>
          <c:showSerName val="0"/>
          <c:showPercent val="0"/>
          <c:showBubbleSize val="0"/>
        </c:dLbls>
        <c:gapWidth val="65"/>
        <c:axId val="601088528"/>
        <c:axId val="601082296"/>
      </c:barChart>
      <c:catAx>
        <c:axId val="601088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01082296"/>
        <c:crosses val="autoZero"/>
        <c:auto val="1"/>
        <c:lblAlgn val="ctr"/>
        <c:lblOffset val="100"/>
        <c:noMultiLvlLbl val="0"/>
      </c:catAx>
      <c:valAx>
        <c:axId val="601082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601088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a:t>Ethnicity - started study, no study</a:t>
            </a:r>
          </a:p>
        </c:rich>
      </c:tx>
      <c:layout>
        <c:manualLayout>
          <c:xMode val="edge"/>
          <c:yMode val="edge"/>
          <c:x val="4.8381889763779558E-2"/>
          <c:y val="4.1666666666666664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Ethnicity!$A$2:$C$2</c:f>
              <c:strCache>
                <c:ptCount val="3"/>
                <c:pt idx="0">
                  <c:v>C&amp;C u/g Apprenticeships</c:v>
                </c:pt>
                <c:pt idx="1">
                  <c:v>18-20</c:v>
                </c:pt>
              </c:strCache>
            </c:strRef>
          </c:tx>
          <c:spPr>
            <a:solidFill>
              <a:srgbClr val="7030A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Ethnicity!$D$1:$S$1</c:f>
              <c:strCache>
                <c:ptCount val="6"/>
                <c:pt idx="0">
                  <c:v>%White</c:v>
                </c:pt>
                <c:pt idx="1">
                  <c:v>%Black</c:v>
                </c:pt>
                <c:pt idx="2">
                  <c:v>%Asian</c:v>
                </c:pt>
                <c:pt idx="3">
                  <c:v>%White no study</c:v>
                </c:pt>
                <c:pt idx="4">
                  <c:v>%Black no study</c:v>
                </c:pt>
                <c:pt idx="5">
                  <c:v>%Asian no study</c:v>
                </c:pt>
              </c:strCache>
            </c:strRef>
          </c:cat>
          <c:val>
            <c:numRef>
              <c:f>Ethnicity!$D$2:$S$2</c:f>
              <c:numCache>
                <c:formatCode>0</c:formatCode>
                <c:ptCount val="6"/>
                <c:pt idx="0">
                  <c:v>86.390532544378701</c:v>
                </c:pt>
                <c:pt idx="1">
                  <c:v>2.9585798816568047</c:v>
                </c:pt>
                <c:pt idx="2">
                  <c:v>8.8757396449704142</c:v>
                </c:pt>
                <c:pt idx="3">
                  <c:v>13.698630136986301</c:v>
                </c:pt>
                <c:pt idx="4">
                  <c:v>40</c:v>
                </c:pt>
                <c:pt idx="5">
                  <c:v>6.666666666666667</c:v>
                </c:pt>
              </c:numCache>
            </c:numRef>
          </c:val>
          <c:extLst>
            <c:ext xmlns:c16="http://schemas.microsoft.com/office/drawing/2014/chart" uri="{C3380CC4-5D6E-409C-BE32-E72D297353CC}">
              <c16:uniqueId val="{00000000-607B-4B4B-BC31-6BEB64A4419A}"/>
            </c:ext>
          </c:extLst>
        </c:ser>
        <c:ser>
          <c:idx val="1"/>
          <c:order val="1"/>
          <c:tx>
            <c:strRef>
              <c:f>Ethnicity!$A$3:$C$3</c:f>
              <c:strCache>
                <c:ptCount val="3"/>
                <c:pt idx="0">
                  <c:v>BSc Computing and IT (Q62)</c:v>
                </c:pt>
                <c:pt idx="1">
                  <c:v>18-20</c:v>
                </c:pt>
              </c:strCache>
            </c:strRef>
          </c:tx>
          <c:spPr>
            <a:solidFill>
              <a:schemeClr val="accent4"/>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Ethnicity!$D$1:$S$1</c:f>
              <c:strCache>
                <c:ptCount val="6"/>
                <c:pt idx="0">
                  <c:v>%White</c:v>
                </c:pt>
                <c:pt idx="1">
                  <c:v>%Black</c:v>
                </c:pt>
                <c:pt idx="2">
                  <c:v>%Asian</c:v>
                </c:pt>
                <c:pt idx="3">
                  <c:v>%White no study</c:v>
                </c:pt>
                <c:pt idx="4">
                  <c:v>%Black no study</c:v>
                </c:pt>
                <c:pt idx="5">
                  <c:v>%Asian no study</c:v>
                </c:pt>
              </c:strCache>
            </c:strRef>
          </c:cat>
          <c:val>
            <c:numRef>
              <c:f>Ethnicity!$D$3:$S$3</c:f>
              <c:numCache>
                <c:formatCode>0</c:formatCode>
                <c:ptCount val="6"/>
                <c:pt idx="0">
                  <c:v>87.429289754871149</c:v>
                </c:pt>
                <c:pt idx="1">
                  <c:v>4.3683218101822758</c:v>
                </c:pt>
                <c:pt idx="2">
                  <c:v>4.3683218101822758</c:v>
                </c:pt>
                <c:pt idx="3">
                  <c:v>28.181164629762762</c:v>
                </c:pt>
                <c:pt idx="4">
                  <c:v>42.446043165467628</c:v>
                </c:pt>
                <c:pt idx="5">
                  <c:v>33.093525179856115</c:v>
                </c:pt>
              </c:numCache>
            </c:numRef>
          </c:val>
          <c:extLst>
            <c:ext xmlns:c16="http://schemas.microsoft.com/office/drawing/2014/chart" uri="{C3380CC4-5D6E-409C-BE32-E72D297353CC}">
              <c16:uniqueId val="{00000001-607B-4B4B-BC31-6BEB64A4419A}"/>
            </c:ext>
          </c:extLst>
        </c:ser>
        <c:dLbls>
          <c:dLblPos val="inEnd"/>
          <c:showLegendKey val="0"/>
          <c:showVal val="1"/>
          <c:showCatName val="0"/>
          <c:showSerName val="0"/>
          <c:showPercent val="0"/>
          <c:showBubbleSize val="0"/>
        </c:dLbls>
        <c:gapWidth val="65"/>
        <c:axId val="474169560"/>
        <c:axId val="474169888"/>
      </c:barChart>
      <c:catAx>
        <c:axId val="4741695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74169888"/>
        <c:crosses val="autoZero"/>
        <c:auto val="1"/>
        <c:lblAlgn val="ctr"/>
        <c:lblOffset val="100"/>
        <c:noMultiLvlLbl val="0"/>
      </c:catAx>
      <c:valAx>
        <c:axId val="4741698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7416956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dirty="0"/>
              <a:t>Ethnicity, nations - started study, no study</a:t>
            </a:r>
          </a:p>
        </c:rich>
      </c:tx>
      <c:layout>
        <c:manualLayout>
          <c:xMode val="edge"/>
          <c:yMode val="edge"/>
          <c:x val="6.5048556430446214E-2"/>
          <c:y val="2.777777777777777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'Ethnicity, nations'!$A$2:$C$2</c:f>
              <c:strCache>
                <c:ptCount val="3"/>
                <c:pt idx="0">
                  <c:v>C&amp;C u/g apprenticeships Scotalnd</c:v>
                </c:pt>
                <c:pt idx="1">
                  <c:v>18-20</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'Ethnicity, nations'!$D$1:$S$1</c:f>
              <c:strCache>
                <c:ptCount val="6"/>
                <c:pt idx="0">
                  <c:v>%White</c:v>
                </c:pt>
                <c:pt idx="1">
                  <c:v>%Black</c:v>
                </c:pt>
                <c:pt idx="2">
                  <c:v>%Asian</c:v>
                </c:pt>
                <c:pt idx="3">
                  <c:v>%White no study</c:v>
                </c:pt>
                <c:pt idx="4">
                  <c:v>%Black no study</c:v>
                </c:pt>
                <c:pt idx="5">
                  <c:v>%Asian no study</c:v>
                </c:pt>
              </c:strCache>
            </c:strRef>
          </c:cat>
          <c:val>
            <c:numRef>
              <c:f>'Ethnicity, nations'!$D$2:$S$2</c:f>
              <c:numCache>
                <c:formatCode>0</c:formatCode>
                <c:ptCount val="6"/>
                <c:pt idx="0">
                  <c:v>92.857142857142861</c:v>
                </c:pt>
                <c:pt idx="1">
                  <c:v>0</c:v>
                </c:pt>
                <c:pt idx="2">
                  <c:v>7.1428571428571423</c:v>
                </c:pt>
                <c:pt idx="3">
                  <c:v>30.76923076923077</c:v>
                </c:pt>
                <c:pt idx="4">
                  <c:v>0</c:v>
                </c:pt>
                <c:pt idx="5">
                  <c:v>50</c:v>
                </c:pt>
              </c:numCache>
            </c:numRef>
          </c:val>
          <c:extLst>
            <c:ext xmlns:c16="http://schemas.microsoft.com/office/drawing/2014/chart" uri="{C3380CC4-5D6E-409C-BE32-E72D297353CC}">
              <c16:uniqueId val="{00000000-26F0-4A07-ABA0-D01974DE164C}"/>
            </c:ext>
          </c:extLst>
        </c:ser>
        <c:ser>
          <c:idx val="1"/>
          <c:order val="1"/>
          <c:tx>
            <c:strRef>
              <c:f>'Ethnicity, nations'!$A$3:$C$3</c:f>
              <c:strCache>
                <c:ptCount val="3"/>
                <c:pt idx="0">
                  <c:v>C&amp;C u/g apprenticeships Wales</c:v>
                </c:pt>
                <c:pt idx="1">
                  <c:v>18-20</c:v>
                </c:pt>
              </c:strCache>
            </c:strRef>
          </c:tx>
          <c:spPr>
            <a:solidFill>
              <a:srgbClr val="FF000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'Ethnicity, nations'!$D$1:$S$1</c:f>
              <c:strCache>
                <c:ptCount val="6"/>
                <c:pt idx="0">
                  <c:v>%White</c:v>
                </c:pt>
                <c:pt idx="1">
                  <c:v>%Black</c:v>
                </c:pt>
                <c:pt idx="2">
                  <c:v>%Asian</c:v>
                </c:pt>
                <c:pt idx="3">
                  <c:v>%White no study</c:v>
                </c:pt>
                <c:pt idx="4">
                  <c:v>%Black no study</c:v>
                </c:pt>
                <c:pt idx="5">
                  <c:v>%Asian no study</c:v>
                </c:pt>
              </c:strCache>
            </c:strRef>
          </c:cat>
          <c:val>
            <c:numRef>
              <c:f>'Ethnicity, nations'!$D$3:$S$3</c:f>
              <c:numCache>
                <c:formatCode>0</c:formatCode>
                <c:ptCount val="6"/>
                <c:pt idx="0">
                  <c:v>92.857142857142861</c:v>
                </c:pt>
                <c:pt idx="1">
                  <c:v>0</c:v>
                </c:pt>
                <c:pt idx="2">
                  <c:v>7.1428571428571423</c:v>
                </c:pt>
                <c:pt idx="3">
                  <c:v>15.384615384615385</c:v>
                </c:pt>
                <c:pt idx="4">
                  <c:v>0</c:v>
                </c:pt>
                <c:pt idx="5">
                  <c:v>0</c:v>
                </c:pt>
              </c:numCache>
            </c:numRef>
          </c:val>
          <c:extLst>
            <c:ext xmlns:c16="http://schemas.microsoft.com/office/drawing/2014/chart" uri="{C3380CC4-5D6E-409C-BE32-E72D297353CC}">
              <c16:uniqueId val="{00000001-26F0-4A07-ABA0-D01974DE164C}"/>
            </c:ext>
          </c:extLst>
        </c:ser>
        <c:ser>
          <c:idx val="2"/>
          <c:order val="2"/>
          <c:tx>
            <c:strRef>
              <c:f>'Ethnicity, nations'!$A$4:$C$4</c:f>
              <c:strCache>
                <c:ptCount val="3"/>
                <c:pt idx="0">
                  <c:v>C&amp;C u/g apprenticeships England</c:v>
                </c:pt>
                <c:pt idx="1">
                  <c:v>18-20</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'Ethnicity, nations'!$D$1:$S$1</c:f>
              <c:strCache>
                <c:ptCount val="6"/>
                <c:pt idx="0">
                  <c:v>%White</c:v>
                </c:pt>
                <c:pt idx="1">
                  <c:v>%Black</c:v>
                </c:pt>
                <c:pt idx="2">
                  <c:v>%Asian</c:v>
                </c:pt>
                <c:pt idx="3">
                  <c:v>%White no study</c:v>
                </c:pt>
                <c:pt idx="4">
                  <c:v>%Black no study</c:v>
                </c:pt>
                <c:pt idx="5">
                  <c:v>%Asian no study</c:v>
                </c:pt>
              </c:strCache>
            </c:strRef>
          </c:cat>
          <c:val>
            <c:numRef>
              <c:f>'Ethnicity, nations'!$D$4:$S$4</c:f>
              <c:numCache>
                <c:formatCode>0</c:formatCode>
                <c:ptCount val="6"/>
                <c:pt idx="0">
                  <c:v>84.251968503937007</c:v>
                </c:pt>
                <c:pt idx="1">
                  <c:v>3.9370078740157481</c:v>
                </c:pt>
                <c:pt idx="2">
                  <c:v>9.4488188976377945</c:v>
                </c:pt>
                <c:pt idx="3">
                  <c:v>9.3457943925233646</c:v>
                </c:pt>
                <c:pt idx="4">
                  <c:v>40</c:v>
                </c:pt>
                <c:pt idx="5">
                  <c:v>0</c:v>
                </c:pt>
              </c:numCache>
            </c:numRef>
          </c:val>
          <c:extLst>
            <c:ext xmlns:c16="http://schemas.microsoft.com/office/drawing/2014/chart" uri="{C3380CC4-5D6E-409C-BE32-E72D297353CC}">
              <c16:uniqueId val="{00000002-26F0-4A07-ABA0-D01974DE164C}"/>
            </c:ext>
          </c:extLst>
        </c:ser>
        <c:ser>
          <c:idx val="3"/>
          <c:order val="3"/>
          <c:tx>
            <c:strRef>
              <c:f>'Ethnicity, nations'!$A$5:$C$5</c:f>
              <c:strCache>
                <c:ptCount val="3"/>
                <c:pt idx="0">
                  <c:v>Computing and IT (Q62)</c:v>
                </c:pt>
                <c:pt idx="1">
                  <c:v>18-20</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'Ethnicity, nations'!$D$1:$S$1</c:f>
              <c:strCache>
                <c:ptCount val="6"/>
                <c:pt idx="0">
                  <c:v>%White</c:v>
                </c:pt>
                <c:pt idx="1">
                  <c:v>%Black</c:v>
                </c:pt>
                <c:pt idx="2">
                  <c:v>%Asian</c:v>
                </c:pt>
                <c:pt idx="3">
                  <c:v>%White no study</c:v>
                </c:pt>
                <c:pt idx="4">
                  <c:v>%Black no study</c:v>
                </c:pt>
                <c:pt idx="5">
                  <c:v>%Asian no study</c:v>
                </c:pt>
              </c:strCache>
            </c:strRef>
          </c:cat>
          <c:val>
            <c:numRef>
              <c:f>'Ethnicity, nations'!$D$5:$S$5</c:f>
              <c:numCache>
                <c:formatCode>0</c:formatCode>
                <c:ptCount val="6"/>
                <c:pt idx="0">
                  <c:v>87.429289754871149</c:v>
                </c:pt>
                <c:pt idx="1">
                  <c:v>4.3683218101822758</c:v>
                </c:pt>
                <c:pt idx="2">
                  <c:v>4.3683218101822758</c:v>
                </c:pt>
                <c:pt idx="3">
                  <c:v>28.181164629762762</c:v>
                </c:pt>
                <c:pt idx="4">
                  <c:v>42.446043165467628</c:v>
                </c:pt>
                <c:pt idx="5">
                  <c:v>33.093525179856115</c:v>
                </c:pt>
              </c:numCache>
            </c:numRef>
          </c:val>
          <c:extLst>
            <c:ext xmlns:c16="http://schemas.microsoft.com/office/drawing/2014/chart" uri="{C3380CC4-5D6E-409C-BE32-E72D297353CC}">
              <c16:uniqueId val="{00000003-26F0-4A07-ABA0-D01974DE164C}"/>
            </c:ext>
          </c:extLst>
        </c:ser>
        <c:dLbls>
          <c:dLblPos val="inEnd"/>
          <c:showLegendKey val="0"/>
          <c:showVal val="1"/>
          <c:showCatName val="0"/>
          <c:showSerName val="0"/>
          <c:showPercent val="0"/>
          <c:showBubbleSize val="0"/>
        </c:dLbls>
        <c:gapWidth val="65"/>
        <c:axId val="474170544"/>
        <c:axId val="474167920"/>
      </c:barChart>
      <c:catAx>
        <c:axId val="4741705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74167920"/>
        <c:crosses val="autoZero"/>
        <c:auto val="1"/>
        <c:lblAlgn val="ctr"/>
        <c:lblOffset val="100"/>
        <c:noMultiLvlLbl val="0"/>
      </c:catAx>
      <c:valAx>
        <c:axId val="4741679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741705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a:t>SES - started study, no study</a:t>
            </a:r>
          </a:p>
        </c:rich>
      </c:tx>
      <c:layout>
        <c:manualLayout>
          <c:xMode val="edge"/>
          <c:yMode val="edge"/>
          <c:x val="4.1902668416447929E-2"/>
          <c:y val="4.6296296296296294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SES!$A$2:$B$2</c:f>
              <c:strCache>
                <c:ptCount val="2"/>
                <c:pt idx="0">
                  <c:v>C&amp;C u/g Apprenticeships</c:v>
                </c:pt>
                <c:pt idx="1">
                  <c:v>18-20</c:v>
                </c:pt>
              </c:strCache>
            </c:strRef>
          </c:tx>
          <c:spPr>
            <a:solidFill>
              <a:srgbClr val="7030A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SES!$C$1:$M$1</c:f>
              <c:strCache>
                <c:ptCount val="4"/>
                <c:pt idx="0">
                  <c:v>%Low</c:v>
                </c:pt>
                <c:pt idx="1">
                  <c:v>%Other</c:v>
                </c:pt>
                <c:pt idx="2">
                  <c:v>%Low no study</c:v>
                </c:pt>
                <c:pt idx="3">
                  <c:v>%Other no study</c:v>
                </c:pt>
              </c:strCache>
            </c:strRef>
          </c:cat>
          <c:val>
            <c:numRef>
              <c:f>SES!$C$2:$M$2</c:f>
              <c:numCache>
                <c:formatCode>0</c:formatCode>
                <c:ptCount val="4"/>
                <c:pt idx="0">
                  <c:v>7.6923076923076925</c:v>
                </c:pt>
                <c:pt idx="1">
                  <c:v>68.681318681318686</c:v>
                </c:pt>
                <c:pt idx="2">
                  <c:v>35.714285714285715</c:v>
                </c:pt>
                <c:pt idx="3">
                  <c:v>16</c:v>
                </c:pt>
              </c:numCache>
            </c:numRef>
          </c:val>
          <c:extLst>
            <c:ext xmlns:c16="http://schemas.microsoft.com/office/drawing/2014/chart" uri="{C3380CC4-5D6E-409C-BE32-E72D297353CC}">
              <c16:uniqueId val="{00000000-AD79-4E4B-BEA6-95CA879C9610}"/>
            </c:ext>
          </c:extLst>
        </c:ser>
        <c:ser>
          <c:idx val="1"/>
          <c:order val="1"/>
          <c:tx>
            <c:strRef>
              <c:f>SES!$A$3:$B$3</c:f>
              <c:strCache>
                <c:ptCount val="2"/>
                <c:pt idx="0">
                  <c:v>BSc Computing and IT (Q62)</c:v>
                </c:pt>
                <c:pt idx="1">
                  <c:v>18-20</c:v>
                </c:pt>
              </c:strCache>
            </c:strRef>
          </c:tx>
          <c:spPr>
            <a:solidFill>
              <a:schemeClr val="accent4"/>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SES!$C$1:$M$1</c:f>
              <c:strCache>
                <c:ptCount val="4"/>
                <c:pt idx="0">
                  <c:v>%Low</c:v>
                </c:pt>
                <c:pt idx="1">
                  <c:v>%Other</c:v>
                </c:pt>
                <c:pt idx="2">
                  <c:v>%Low no study</c:v>
                </c:pt>
                <c:pt idx="3">
                  <c:v>%Other no study</c:v>
                </c:pt>
              </c:strCache>
            </c:strRef>
          </c:cat>
          <c:val>
            <c:numRef>
              <c:f>SES!$C$3:$M$3</c:f>
              <c:numCache>
                <c:formatCode>0</c:formatCode>
                <c:ptCount val="4"/>
                <c:pt idx="0">
                  <c:v>19.569702328323018</c:v>
                </c:pt>
                <c:pt idx="1">
                  <c:v>73.916887709991158</c:v>
                </c:pt>
                <c:pt idx="2">
                  <c:v>34.939759036144579</c:v>
                </c:pt>
                <c:pt idx="3">
                  <c:v>28.149920255183414</c:v>
                </c:pt>
              </c:numCache>
            </c:numRef>
          </c:val>
          <c:extLst>
            <c:ext xmlns:c16="http://schemas.microsoft.com/office/drawing/2014/chart" uri="{C3380CC4-5D6E-409C-BE32-E72D297353CC}">
              <c16:uniqueId val="{00000001-AD79-4E4B-BEA6-95CA879C9610}"/>
            </c:ext>
          </c:extLst>
        </c:ser>
        <c:dLbls>
          <c:dLblPos val="inEnd"/>
          <c:showLegendKey val="0"/>
          <c:showVal val="1"/>
          <c:showCatName val="0"/>
          <c:showSerName val="0"/>
          <c:showPercent val="0"/>
          <c:showBubbleSize val="0"/>
        </c:dLbls>
        <c:gapWidth val="65"/>
        <c:axId val="611787720"/>
        <c:axId val="611789360"/>
      </c:barChart>
      <c:catAx>
        <c:axId val="611787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11789360"/>
        <c:crosses val="autoZero"/>
        <c:auto val="1"/>
        <c:lblAlgn val="ctr"/>
        <c:lblOffset val="100"/>
        <c:noMultiLvlLbl val="0"/>
      </c:catAx>
      <c:valAx>
        <c:axId val="6117893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611787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a:t>SES, nations - started study, no study</a:t>
            </a:r>
          </a:p>
        </c:rich>
      </c:tx>
      <c:layout>
        <c:manualLayout>
          <c:xMode val="edge"/>
          <c:yMode val="edge"/>
          <c:x val="5.6715223097112896E-2"/>
          <c:y val="3.240740740740740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'SES, nations'!$A$2:$B$2</c:f>
              <c:strCache>
                <c:ptCount val="2"/>
                <c:pt idx="0">
                  <c:v>C&amp;C u/g apprenticeships Scotalnd</c:v>
                </c:pt>
                <c:pt idx="1">
                  <c:v>18-20</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'SES, nations'!$C$1:$M$1</c:f>
              <c:strCache>
                <c:ptCount val="4"/>
                <c:pt idx="0">
                  <c:v>%Low</c:v>
                </c:pt>
                <c:pt idx="1">
                  <c:v>%Other</c:v>
                </c:pt>
                <c:pt idx="2">
                  <c:v>%Low no study</c:v>
                </c:pt>
                <c:pt idx="3">
                  <c:v>%Other no study</c:v>
                </c:pt>
              </c:strCache>
            </c:strRef>
          </c:cat>
          <c:val>
            <c:numRef>
              <c:f>'SES, nations'!$C$2:$M$2</c:f>
              <c:numCache>
                <c:formatCode>0</c:formatCode>
                <c:ptCount val="4"/>
                <c:pt idx="0">
                  <c:v>21.875</c:v>
                </c:pt>
                <c:pt idx="1">
                  <c:v>71.875</c:v>
                </c:pt>
                <c:pt idx="2">
                  <c:v>57.142857142857139</c:v>
                </c:pt>
                <c:pt idx="3">
                  <c:v>26.086956521739129</c:v>
                </c:pt>
              </c:numCache>
            </c:numRef>
          </c:val>
          <c:extLst>
            <c:ext xmlns:c16="http://schemas.microsoft.com/office/drawing/2014/chart" uri="{C3380CC4-5D6E-409C-BE32-E72D297353CC}">
              <c16:uniqueId val="{00000000-5321-42FC-9240-5FF2DA98B1D3}"/>
            </c:ext>
          </c:extLst>
        </c:ser>
        <c:ser>
          <c:idx val="1"/>
          <c:order val="1"/>
          <c:tx>
            <c:strRef>
              <c:f>'SES, nations'!$A$3:$B$3</c:f>
              <c:strCache>
                <c:ptCount val="2"/>
                <c:pt idx="0">
                  <c:v>C&amp;C u/g apprenticeships Wales</c:v>
                </c:pt>
                <c:pt idx="1">
                  <c:v>18-20</c:v>
                </c:pt>
              </c:strCache>
            </c:strRef>
          </c:tx>
          <c:spPr>
            <a:solidFill>
              <a:srgbClr val="FF000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'SES, nations'!$C$1:$M$1</c:f>
              <c:strCache>
                <c:ptCount val="4"/>
                <c:pt idx="0">
                  <c:v>%Low</c:v>
                </c:pt>
                <c:pt idx="1">
                  <c:v>%Other</c:v>
                </c:pt>
                <c:pt idx="2">
                  <c:v>%Low no study</c:v>
                </c:pt>
                <c:pt idx="3">
                  <c:v>%Other no study</c:v>
                </c:pt>
              </c:strCache>
            </c:strRef>
          </c:cat>
          <c:val>
            <c:numRef>
              <c:f>'SES, nations'!$C$3:$M$3</c:f>
              <c:numCache>
                <c:formatCode>0</c:formatCode>
                <c:ptCount val="4"/>
                <c:pt idx="0">
                  <c:v>7.1428571428571423</c:v>
                </c:pt>
                <c:pt idx="1">
                  <c:v>92.857142857142861</c:v>
                </c:pt>
                <c:pt idx="2">
                  <c:v>0</c:v>
                </c:pt>
                <c:pt idx="3">
                  <c:v>15.384615384615385</c:v>
                </c:pt>
              </c:numCache>
            </c:numRef>
          </c:val>
          <c:extLst>
            <c:ext xmlns:c16="http://schemas.microsoft.com/office/drawing/2014/chart" uri="{C3380CC4-5D6E-409C-BE32-E72D297353CC}">
              <c16:uniqueId val="{00000001-5321-42FC-9240-5FF2DA98B1D3}"/>
            </c:ext>
          </c:extLst>
        </c:ser>
        <c:ser>
          <c:idx val="2"/>
          <c:order val="2"/>
          <c:tx>
            <c:strRef>
              <c:f>'SES, nations'!$A$4:$B$4</c:f>
              <c:strCache>
                <c:ptCount val="2"/>
                <c:pt idx="0">
                  <c:v>C&amp;C u/g apprenticeships England</c:v>
                </c:pt>
                <c:pt idx="1">
                  <c:v>18-20</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'SES, nations'!$C$1:$M$1</c:f>
              <c:strCache>
                <c:ptCount val="4"/>
                <c:pt idx="0">
                  <c:v>%Low</c:v>
                </c:pt>
                <c:pt idx="1">
                  <c:v>%Other</c:v>
                </c:pt>
                <c:pt idx="2">
                  <c:v>%Low no study</c:v>
                </c:pt>
                <c:pt idx="3">
                  <c:v>%Other no study</c:v>
                </c:pt>
              </c:strCache>
            </c:strRef>
          </c:cat>
          <c:val>
            <c:numRef>
              <c:f>'SES, nations'!$C$4:$M$4</c:f>
              <c:numCache>
                <c:formatCode>0</c:formatCode>
                <c:ptCount val="4"/>
                <c:pt idx="0">
                  <c:v>4.4117647058823533</c:v>
                </c:pt>
                <c:pt idx="1">
                  <c:v>65.441176470588232</c:v>
                </c:pt>
                <c:pt idx="2">
                  <c:v>16.666666666666664</c:v>
                </c:pt>
                <c:pt idx="3">
                  <c:v>13.48314606741573</c:v>
                </c:pt>
              </c:numCache>
            </c:numRef>
          </c:val>
          <c:extLst>
            <c:ext xmlns:c16="http://schemas.microsoft.com/office/drawing/2014/chart" uri="{C3380CC4-5D6E-409C-BE32-E72D297353CC}">
              <c16:uniqueId val="{00000002-5321-42FC-9240-5FF2DA98B1D3}"/>
            </c:ext>
          </c:extLst>
        </c:ser>
        <c:ser>
          <c:idx val="3"/>
          <c:order val="3"/>
          <c:tx>
            <c:strRef>
              <c:f>'SES, nations'!$A$5:$B$5</c:f>
              <c:strCache>
                <c:ptCount val="2"/>
                <c:pt idx="0">
                  <c:v>Computing and IT (Q62)</c:v>
                </c:pt>
                <c:pt idx="1">
                  <c:v>18-20</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'SES, nations'!$C$1:$M$1</c:f>
              <c:strCache>
                <c:ptCount val="4"/>
                <c:pt idx="0">
                  <c:v>%Low</c:v>
                </c:pt>
                <c:pt idx="1">
                  <c:v>%Other</c:v>
                </c:pt>
                <c:pt idx="2">
                  <c:v>%Low no study</c:v>
                </c:pt>
                <c:pt idx="3">
                  <c:v>%Other no study</c:v>
                </c:pt>
              </c:strCache>
            </c:strRef>
          </c:cat>
          <c:val>
            <c:numRef>
              <c:f>'SES, nations'!$C$5:$M$5</c:f>
              <c:numCache>
                <c:formatCode>0</c:formatCode>
                <c:ptCount val="4"/>
                <c:pt idx="0">
                  <c:v>19.569702328323018</c:v>
                </c:pt>
                <c:pt idx="1">
                  <c:v>73.916887709991158</c:v>
                </c:pt>
                <c:pt idx="2">
                  <c:v>34.939759036144579</c:v>
                </c:pt>
                <c:pt idx="3">
                  <c:v>28.149920255183414</c:v>
                </c:pt>
              </c:numCache>
            </c:numRef>
          </c:val>
          <c:extLst>
            <c:ext xmlns:c16="http://schemas.microsoft.com/office/drawing/2014/chart" uri="{C3380CC4-5D6E-409C-BE32-E72D297353CC}">
              <c16:uniqueId val="{00000003-5321-42FC-9240-5FF2DA98B1D3}"/>
            </c:ext>
          </c:extLst>
        </c:ser>
        <c:dLbls>
          <c:dLblPos val="inEnd"/>
          <c:showLegendKey val="0"/>
          <c:showVal val="1"/>
          <c:showCatName val="0"/>
          <c:showSerName val="0"/>
          <c:showPercent val="0"/>
          <c:showBubbleSize val="0"/>
        </c:dLbls>
        <c:gapWidth val="65"/>
        <c:axId val="611281400"/>
        <c:axId val="611279760"/>
      </c:barChart>
      <c:catAx>
        <c:axId val="611281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11279760"/>
        <c:crosses val="autoZero"/>
        <c:auto val="1"/>
        <c:lblAlgn val="ctr"/>
        <c:lblOffset val="100"/>
        <c:noMultiLvlLbl val="0"/>
      </c:catAx>
      <c:valAx>
        <c:axId val="6112797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6112814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dirty="0"/>
              <a:t>Low PEQs, started</a:t>
            </a:r>
            <a:r>
              <a:rPr lang="en-GB" baseline="0" dirty="0"/>
              <a:t> study</a:t>
            </a:r>
            <a:r>
              <a:rPr lang="en-GB" dirty="0"/>
              <a:t>, no study</a:t>
            </a:r>
          </a:p>
        </c:rich>
      </c:tx>
      <c:layout>
        <c:manualLayout>
          <c:xMode val="edge"/>
          <c:yMode val="edge"/>
          <c:x val="3.3402668416447928E-2"/>
          <c:y val="4.6296296296296294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PEQs!$A$2</c:f>
              <c:strCache>
                <c:ptCount val="1"/>
                <c:pt idx="0">
                  <c:v>R24</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PEQs!$B$2:$Z$2</c:f>
            </c:numRef>
          </c:val>
          <c:extLst>
            <c:ext xmlns:c16="http://schemas.microsoft.com/office/drawing/2014/chart" uri="{C3380CC4-5D6E-409C-BE32-E72D297353CC}">
              <c16:uniqueId val="{00000000-7814-43D9-A7B3-10BFA6A72951}"/>
            </c:ext>
          </c:extLst>
        </c:ser>
        <c:ser>
          <c:idx val="1"/>
          <c:order val="1"/>
          <c:tx>
            <c:strRef>
              <c:f>PEQs!$A$3</c:f>
              <c:strCache>
                <c:ptCount val="1"/>
                <c:pt idx="0">
                  <c:v>R24</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PEQs!$B$3:$Z$3</c:f>
            </c:numRef>
          </c:val>
          <c:extLst>
            <c:ext xmlns:c16="http://schemas.microsoft.com/office/drawing/2014/chart" uri="{C3380CC4-5D6E-409C-BE32-E72D297353CC}">
              <c16:uniqueId val="{00000001-7814-43D9-A7B3-10BFA6A72951}"/>
            </c:ext>
          </c:extLst>
        </c:ser>
        <c:ser>
          <c:idx val="2"/>
          <c:order val="2"/>
          <c:tx>
            <c:strRef>
              <c:f>PEQs!$A$4</c:f>
              <c:strCache>
                <c:ptCount val="1"/>
                <c:pt idx="0">
                  <c:v>R32</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PEQs!$B$4:$Z$4</c:f>
            </c:numRef>
          </c:val>
          <c:extLst>
            <c:ext xmlns:c16="http://schemas.microsoft.com/office/drawing/2014/chart" uri="{C3380CC4-5D6E-409C-BE32-E72D297353CC}">
              <c16:uniqueId val="{00000002-7814-43D9-A7B3-10BFA6A72951}"/>
            </c:ext>
          </c:extLst>
        </c:ser>
        <c:ser>
          <c:idx val="3"/>
          <c:order val="3"/>
          <c:tx>
            <c:strRef>
              <c:f>PEQs!$A$5</c:f>
              <c:strCache>
                <c:ptCount val="1"/>
                <c:pt idx="0">
                  <c:v>R32</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PEQs!$B$5:$Z$5</c:f>
            </c:numRef>
          </c:val>
          <c:extLst>
            <c:ext xmlns:c16="http://schemas.microsoft.com/office/drawing/2014/chart" uri="{C3380CC4-5D6E-409C-BE32-E72D297353CC}">
              <c16:uniqueId val="{00000003-7814-43D9-A7B3-10BFA6A72951}"/>
            </c:ext>
          </c:extLst>
        </c:ser>
        <c:ser>
          <c:idx val="4"/>
          <c:order val="4"/>
          <c:tx>
            <c:strRef>
              <c:f>PEQs!$A$6</c:f>
              <c:strCache>
                <c:ptCount val="1"/>
                <c:pt idx="0">
                  <c:v>R33</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PEQs!$B$6:$Z$6</c:f>
            </c:numRef>
          </c:val>
          <c:extLst>
            <c:ext xmlns:c16="http://schemas.microsoft.com/office/drawing/2014/chart" uri="{C3380CC4-5D6E-409C-BE32-E72D297353CC}">
              <c16:uniqueId val="{00000004-7814-43D9-A7B3-10BFA6A72951}"/>
            </c:ext>
          </c:extLst>
        </c:ser>
        <c:ser>
          <c:idx val="5"/>
          <c:order val="5"/>
          <c:tx>
            <c:strRef>
              <c:f>PEQs!$A$7</c:f>
              <c:strCache>
                <c:ptCount val="1"/>
                <c:pt idx="0">
                  <c:v>R33</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PEQs!$B$7:$Z$7</c:f>
            </c:numRef>
          </c:val>
          <c:extLst>
            <c:ext xmlns:c16="http://schemas.microsoft.com/office/drawing/2014/chart" uri="{C3380CC4-5D6E-409C-BE32-E72D297353CC}">
              <c16:uniqueId val="{00000005-7814-43D9-A7B3-10BFA6A72951}"/>
            </c:ext>
          </c:extLst>
        </c:ser>
        <c:ser>
          <c:idx val="6"/>
          <c:order val="6"/>
          <c:tx>
            <c:strRef>
              <c:f>PEQs!$A$8</c:f>
              <c:strCache>
                <c:ptCount val="1"/>
                <c:pt idx="0">
                  <c:v>R40</c:v>
                </c:pt>
              </c:strCache>
            </c:strRef>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PEQs!$B$8:$Z$8</c:f>
            </c:numRef>
          </c:val>
          <c:extLst>
            <c:ext xmlns:c16="http://schemas.microsoft.com/office/drawing/2014/chart" uri="{C3380CC4-5D6E-409C-BE32-E72D297353CC}">
              <c16:uniqueId val="{00000006-7814-43D9-A7B3-10BFA6A72951}"/>
            </c:ext>
          </c:extLst>
        </c:ser>
        <c:ser>
          <c:idx val="7"/>
          <c:order val="7"/>
          <c:tx>
            <c:strRef>
              <c:f>PEQs!$A$9</c:f>
              <c:strCache>
                <c:ptCount val="1"/>
                <c:pt idx="0">
                  <c:v>R40</c:v>
                </c:pt>
              </c:strCache>
            </c:strRef>
          </c:tx>
          <c:spPr>
            <a:solidFill>
              <a:schemeClr val="accent2">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PEQs!$B$9:$Z$9</c:f>
            </c:numRef>
          </c:val>
          <c:extLst>
            <c:ext xmlns:c16="http://schemas.microsoft.com/office/drawing/2014/chart" uri="{C3380CC4-5D6E-409C-BE32-E72D297353CC}">
              <c16:uniqueId val="{00000007-7814-43D9-A7B3-10BFA6A72951}"/>
            </c:ext>
          </c:extLst>
        </c:ser>
        <c:ser>
          <c:idx val="8"/>
          <c:order val="8"/>
          <c:tx>
            <c:strRef>
              <c:f>PEQs!$A$10</c:f>
              <c:strCache>
                <c:ptCount val="1"/>
                <c:pt idx="0">
                  <c:v>C&amp;C u/g Apprenticeships</c:v>
                </c:pt>
              </c:strCache>
            </c:strRef>
          </c:tx>
          <c:spPr>
            <a:solidFill>
              <a:srgbClr val="7030A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PEQs!$B$10:$Z$10</c:f>
              <c:numCache>
                <c:formatCode>0</c:formatCode>
                <c:ptCount val="4"/>
                <c:pt idx="0">
                  <c:v>17.032967032967033</c:v>
                </c:pt>
                <c:pt idx="1">
                  <c:v>0</c:v>
                </c:pt>
                <c:pt idx="2">
                  <c:v>35.483870967741936</c:v>
                </c:pt>
                <c:pt idx="3">
                  <c:v>0</c:v>
                </c:pt>
              </c:numCache>
            </c:numRef>
          </c:val>
          <c:extLst>
            <c:ext xmlns:c16="http://schemas.microsoft.com/office/drawing/2014/chart" uri="{C3380CC4-5D6E-409C-BE32-E72D297353CC}">
              <c16:uniqueId val="{00000008-7814-43D9-A7B3-10BFA6A72951}"/>
            </c:ext>
          </c:extLst>
        </c:ser>
        <c:ser>
          <c:idx val="9"/>
          <c:order val="9"/>
          <c:tx>
            <c:strRef>
              <c:f>PEQs!$A$11</c:f>
              <c:strCache>
                <c:ptCount val="1"/>
                <c:pt idx="0">
                  <c:v>Q62</c:v>
                </c:pt>
              </c:strCache>
            </c:strRef>
          </c:tx>
          <c:spPr>
            <a:solidFill>
              <a:schemeClr val="accent4">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PEQs!$B$11:$Z$11</c:f>
            </c:numRef>
          </c:val>
          <c:extLst>
            <c:ext xmlns:c16="http://schemas.microsoft.com/office/drawing/2014/chart" uri="{C3380CC4-5D6E-409C-BE32-E72D297353CC}">
              <c16:uniqueId val="{00000009-7814-43D9-A7B3-10BFA6A72951}"/>
            </c:ext>
          </c:extLst>
        </c:ser>
        <c:ser>
          <c:idx val="10"/>
          <c:order val="10"/>
          <c:tx>
            <c:strRef>
              <c:f>PEQs!$A$12</c:f>
              <c:strCache>
                <c:ptCount val="1"/>
                <c:pt idx="0">
                  <c:v>Q62</c:v>
                </c:pt>
              </c:strCache>
            </c:strRef>
          </c:tx>
          <c:spPr>
            <a:solidFill>
              <a:schemeClr val="accent5">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PEQs!$B$12:$Z$12</c:f>
            </c:numRef>
          </c:val>
          <c:extLst>
            <c:ext xmlns:c16="http://schemas.microsoft.com/office/drawing/2014/chart" uri="{C3380CC4-5D6E-409C-BE32-E72D297353CC}">
              <c16:uniqueId val="{0000000A-7814-43D9-A7B3-10BFA6A72951}"/>
            </c:ext>
          </c:extLst>
        </c:ser>
        <c:ser>
          <c:idx val="11"/>
          <c:order val="11"/>
          <c:tx>
            <c:strRef>
              <c:f>PEQs!$A$13</c:f>
              <c:strCache>
                <c:ptCount val="1"/>
                <c:pt idx="0">
                  <c:v>BSc Computing and IT (Q62)</c:v>
                </c:pt>
              </c:strCache>
            </c:strRef>
          </c:tx>
          <c:spPr>
            <a:solidFill>
              <a:schemeClr val="accent4"/>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PEQs!$B$1:$Z$1</c:f>
              <c:strCache>
                <c:ptCount val="4"/>
                <c:pt idx="0">
                  <c:v>%Lower Than A Level</c:v>
                </c:pt>
                <c:pt idx="1">
                  <c:v>%No Formal quals</c:v>
                </c:pt>
                <c:pt idx="2">
                  <c:v>%NS - Lower Than A Level</c:v>
                </c:pt>
                <c:pt idx="3">
                  <c:v>%NS - No Formal quals</c:v>
                </c:pt>
              </c:strCache>
            </c:strRef>
          </c:cat>
          <c:val>
            <c:numRef>
              <c:f>PEQs!$B$13:$Z$13</c:f>
              <c:numCache>
                <c:formatCode>0</c:formatCode>
                <c:ptCount val="4"/>
                <c:pt idx="0">
                  <c:v>36.339522546419104</c:v>
                </c:pt>
                <c:pt idx="1">
                  <c:v>3.183023872679045</c:v>
                </c:pt>
                <c:pt idx="2">
                  <c:v>33.738848337388482</c:v>
                </c:pt>
                <c:pt idx="3">
                  <c:v>30.555555555555557</c:v>
                </c:pt>
              </c:numCache>
            </c:numRef>
          </c:val>
          <c:extLst>
            <c:ext xmlns:c16="http://schemas.microsoft.com/office/drawing/2014/chart" uri="{C3380CC4-5D6E-409C-BE32-E72D297353CC}">
              <c16:uniqueId val="{0000000B-7814-43D9-A7B3-10BFA6A72951}"/>
            </c:ext>
          </c:extLst>
        </c:ser>
        <c:dLbls>
          <c:dLblPos val="inEnd"/>
          <c:showLegendKey val="0"/>
          <c:showVal val="1"/>
          <c:showCatName val="0"/>
          <c:showSerName val="0"/>
          <c:showPercent val="0"/>
          <c:showBubbleSize val="0"/>
        </c:dLbls>
        <c:gapWidth val="65"/>
        <c:axId val="575023856"/>
        <c:axId val="575021560"/>
      </c:barChart>
      <c:catAx>
        <c:axId val="5750238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75021560"/>
        <c:crosses val="autoZero"/>
        <c:auto val="1"/>
        <c:lblAlgn val="ctr"/>
        <c:lblOffset val="100"/>
        <c:noMultiLvlLbl val="0"/>
      </c:catAx>
      <c:valAx>
        <c:axId val="5750215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5750238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numbers!$A$2:$B$5</cx:f>
        <cx:lvl ptCount="4">
          <cx:pt idx="0">18-20</cx:pt>
          <cx:pt idx="1">18-20</cx:pt>
          <cx:pt idx="2">18-20</cx:pt>
          <cx:pt idx="3">18-20</cx:pt>
        </cx:lvl>
        <cx:lvl ptCount="4">
          <cx:pt idx="0">BSc Computing and IT (Q62)</cx:pt>
          <cx:pt idx="1">England C&amp;C u/g apprenticeships</cx:pt>
          <cx:pt idx="2">Scotland C&amp;C u/g apprenticeships</cx:pt>
          <cx:pt idx="3">Wales C&amp;C u/g apprenticeships</cx:pt>
        </cx:lvl>
      </cx:strDim>
      <cx:numDim type="size">
        <cx:f>numbers!$C$2:$C$5</cx:f>
        <cx:lvl ptCount="4" formatCode="0">
          <cx:pt idx="0">3393</cx:pt>
          <cx:pt idx="1">136</cx:pt>
          <cx:pt idx="2">32</cx:pt>
          <cx:pt idx="3">14</cx:pt>
        </cx:lvl>
      </cx:numDim>
    </cx:data>
  </cx:chartData>
  <cx:chart>
    <cx:title pos="t" align="ctr" overlay="0">
      <cx:tx>
        <cx:txData>
          <cx:v>Starts for cohorts 18J to 19J inclusive (headcount)</cx:v>
        </cx:txData>
      </cx:tx>
      <cx:txPr>
        <a:bodyPr spcFirstLastPara="1" vertOverflow="ellipsis" horzOverflow="overflow" wrap="square" lIns="0" tIns="0" rIns="0" bIns="0" anchor="ctr" anchorCtr="1"/>
        <a:lstStyle/>
        <a:p>
          <a:pPr algn="ctr" rtl="0">
            <a:defRPr/>
          </a:pPr>
          <a:r>
            <a:rPr lang="en-US" sz="1400" b="0" i="0" u="none" strike="noStrike" baseline="0" dirty="0">
              <a:solidFill>
                <a:sysClr val="windowText" lastClr="000000">
                  <a:lumMod val="65000"/>
                  <a:lumOff val="35000"/>
                </a:sysClr>
              </a:solidFill>
              <a:latin typeface="Calibri" panose="020F0502020204030204"/>
            </a:rPr>
            <a:t>Starts for cohorts 18J to 19J inclusive (headcount)</a:t>
          </a:r>
        </a:p>
      </cx:txPr>
    </cx:title>
    <cx:plotArea>
      <cx:plotAreaRegion>
        <cx:series layoutId="treemap" uniqueId="{E49F3202-CE2F-451A-91E1-D0FF6E1B0364}" formatIdx="0">
          <cx:tx>
            <cx:txData>
              <cx:f>numbers!$C$1</cx:f>
              <cx:v>Starts</cx:v>
            </cx:txData>
          </cx:tx>
          <cx:dataPt idx="0">
            <cx:spPr>
              <a:solidFill>
                <a:srgbClr val="FFC000"/>
              </a:solidFill>
            </cx:spPr>
          </cx:dataPt>
          <cx:dataPt idx="2">
            <cx:spPr>
              <a:solidFill>
                <a:prstClr val="white">
                  <a:lumMod val="75000"/>
                </a:prstClr>
              </a:solidFill>
            </cx:spPr>
          </cx:dataPt>
          <cx:dataPt idx="4">
            <cx:spPr>
              <a:solidFill>
                <a:srgbClr val="4472C4"/>
              </a:solidFill>
            </cx:spPr>
          </cx:dataPt>
          <cx:dataPt idx="6">
            <cx:spPr>
              <a:solidFill>
                <a:srgbClr val="FF0000"/>
              </a:solidFill>
            </cx:spPr>
          </cx:dataPt>
          <cx:dataLabels>
            <cx:dataLabel idx="1">
              <cx:visibility seriesName="0" categoryName="0" value="1"/>
              <cx:separator>, </cx:separator>
            </cx:dataLabel>
            <cx:dataLabel idx="3">
              <cx:visibility seriesName="0" categoryName="0" value="1"/>
              <cx:separator>, </cx:separator>
            </cx:dataLabel>
            <cx:dataLabel idx="5">
              <cx:visibility seriesName="0" categoryName="0" value="1"/>
              <cx:separator>, </cx:separator>
            </cx:dataLabel>
            <cx:dataLabel idx="7">
              <cx:visibility seriesName="0" categoryName="0" value="1"/>
              <cx:separator>, </cx:separator>
            </cx:dataLabel>
          </cx:dataLabels>
          <cx:dataId val="0"/>
          <cx:layoutPr>
            <cx:parentLabelLayout val="none"/>
          </cx:layoutPr>
        </cx:series>
      </cx:plotAreaRegion>
    </cx:plotArea>
    <cx:legend pos="t" align="ctr" overlay="0">
      <cx:txPr>
        <a:bodyPr spcFirstLastPara="1" vertOverflow="ellipsis" horzOverflow="overflow" wrap="square" lIns="0" tIns="0" rIns="0" bIns="0" anchor="ctr" anchorCtr="1"/>
        <a:lstStyle/>
        <a:p>
          <a:pPr algn="ctr" rtl="0">
            <a:defRPr/>
          </a:pPr>
          <a:endParaRPr lang="en-US" sz="900" b="0" i="0" u="none" strike="noStrike" baseline="0">
            <a:solidFill>
              <a:schemeClr val="bg1"/>
            </a:solidFill>
            <a:latin typeface="Calibri" panose="020F0502020204030204"/>
          </a:endParaRPr>
        </a:p>
      </cx:txPr>
    </cx:legend>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51B683-210E-405E-869B-6FA90F14B076}" type="datetimeFigureOut">
              <a:rPr lang="en-GB" smtClean="0"/>
              <a:t>24/04/2020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E15C60-C1FA-4151-8882-B25753F15264}" type="slidenum">
              <a:rPr lang="en-GB" smtClean="0"/>
              <a:t>‹#›</a:t>
            </a:fld>
            <a:endParaRPr lang="en-GB"/>
          </a:p>
        </p:txBody>
      </p:sp>
    </p:spTree>
    <p:extLst>
      <p:ext uri="{BB962C8B-B14F-4D97-AF65-F5344CB8AC3E}">
        <p14:creationId xmlns:p14="http://schemas.microsoft.com/office/powerpoint/2010/main" val="313495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E15C60-C1FA-4151-8882-B25753F1526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5416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Apprenticeships are less likely to come from an area of low SES</a:t>
            </a:r>
          </a:p>
        </p:txBody>
      </p:sp>
      <p:sp>
        <p:nvSpPr>
          <p:cNvPr id="4" name="Slide Number Placeholder 3"/>
          <p:cNvSpPr>
            <a:spLocks noGrp="1"/>
          </p:cNvSpPr>
          <p:nvPr>
            <p:ph type="sldNum" sz="quarter" idx="5"/>
          </p:nvPr>
        </p:nvSpPr>
        <p:spPr/>
        <p:txBody>
          <a:bodyPr/>
          <a:lstStyle/>
          <a:p>
            <a:fld id="{07E15C60-C1FA-4151-8882-B25753F15264}" type="slidenum">
              <a:rPr lang="en-GB" smtClean="0"/>
              <a:t>11</a:t>
            </a:fld>
            <a:endParaRPr lang="en-GB"/>
          </a:p>
        </p:txBody>
      </p:sp>
    </p:spTree>
    <p:extLst>
      <p:ext uri="{BB962C8B-B14F-4D97-AF65-F5344CB8AC3E}">
        <p14:creationId xmlns:p14="http://schemas.microsoft.com/office/powerpoint/2010/main" val="1381819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Percentages do not total 100 due to unknowns. Large number of unknowns in R24 data for 19/20. Figures for R24 for 18/19 show 2% low SES.</a:t>
            </a:r>
          </a:p>
        </p:txBody>
      </p:sp>
      <p:sp>
        <p:nvSpPr>
          <p:cNvPr id="4" name="Slide Number Placeholder 3"/>
          <p:cNvSpPr>
            <a:spLocks noGrp="1"/>
          </p:cNvSpPr>
          <p:nvPr>
            <p:ph type="sldNum" sz="quarter" idx="5"/>
          </p:nvPr>
        </p:nvSpPr>
        <p:spPr/>
        <p:txBody>
          <a:bodyPr/>
          <a:lstStyle/>
          <a:p>
            <a:fld id="{07E15C60-C1FA-4151-8882-B25753F15264}" type="slidenum">
              <a:rPr lang="en-GB" smtClean="0"/>
              <a:t>12</a:t>
            </a:fld>
            <a:endParaRPr lang="en-GB"/>
          </a:p>
        </p:txBody>
      </p:sp>
    </p:spTree>
    <p:extLst>
      <p:ext uri="{BB962C8B-B14F-4D97-AF65-F5344CB8AC3E}">
        <p14:creationId xmlns:p14="http://schemas.microsoft.com/office/powerpoint/2010/main" val="4242823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Q62 is open entry</a:t>
            </a:r>
          </a:p>
          <a:p>
            <a:r>
              <a:rPr lang="en-GB" dirty="0"/>
              <a:t>OU computing apprenticeships have no formal entry qualifications but apprentices are selected by employers</a:t>
            </a:r>
          </a:p>
          <a:p>
            <a:r>
              <a:rPr lang="en-GB" dirty="0"/>
              <a:t>OU computing apprentices are less likely to have low PEQs</a:t>
            </a:r>
          </a:p>
          <a:p>
            <a:r>
              <a:rPr lang="en-GB" dirty="0"/>
              <a:t>Low PEQ apprentices are less likely to stay in study than Q62 students, and appear less likely to stay in study than other apprentices.</a:t>
            </a:r>
          </a:p>
        </p:txBody>
      </p:sp>
      <p:sp>
        <p:nvSpPr>
          <p:cNvPr id="4" name="Slide Number Placeholder 3"/>
          <p:cNvSpPr>
            <a:spLocks noGrp="1"/>
          </p:cNvSpPr>
          <p:nvPr>
            <p:ph type="sldNum" sz="quarter" idx="5"/>
          </p:nvPr>
        </p:nvSpPr>
        <p:spPr/>
        <p:txBody>
          <a:bodyPr/>
          <a:lstStyle/>
          <a:p>
            <a:fld id="{07E15C60-C1FA-4151-8882-B25753F15264}" type="slidenum">
              <a:rPr lang="en-GB" smtClean="0"/>
              <a:t>13</a:t>
            </a:fld>
            <a:endParaRPr lang="en-GB"/>
          </a:p>
        </p:txBody>
      </p:sp>
    </p:spTree>
    <p:extLst>
      <p:ext uri="{BB962C8B-B14F-4D97-AF65-F5344CB8AC3E}">
        <p14:creationId xmlns:p14="http://schemas.microsoft.com/office/powerpoint/2010/main" val="1175005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Of 14 Welsh apprentices in the study, 6 had PEQs lower than A’ level</a:t>
            </a:r>
          </a:p>
        </p:txBody>
      </p:sp>
      <p:sp>
        <p:nvSpPr>
          <p:cNvPr id="4" name="Slide Number Placeholder 3"/>
          <p:cNvSpPr>
            <a:spLocks noGrp="1"/>
          </p:cNvSpPr>
          <p:nvPr>
            <p:ph type="sldNum" sz="quarter" idx="5"/>
          </p:nvPr>
        </p:nvSpPr>
        <p:spPr/>
        <p:txBody>
          <a:bodyPr/>
          <a:lstStyle/>
          <a:p>
            <a:fld id="{07E15C60-C1FA-4151-8882-B25753F15264}" type="slidenum">
              <a:rPr lang="en-GB" smtClean="0"/>
              <a:t>14</a:t>
            </a:fld>
            <a:endParaRPr lang="en-GB"/>
          </a:p>
        </p:txBody>
      </p:sp>
    </p:spTree>
    <p:extLst>
      <p:ext uri="{BB962C8B-B14F-4D97-AF65-F5344CB8AC3E}">
        <p14:creationId xmlns:p14="http://schemas.microsoft.com/office/powerpoint/2010/main" val="192280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invest more than twice the tuition resource into apprentices compared to students on Q62.</a:t>
            </a:r>
          </a:p>
          <a:p>
            <a:r>
              <a:rPr lang="en-GB" dirty="0"/>
              <a:t>Costs are based on 2018 salaries without on-costs and expenses.</a:t>
            </a:r>
          </a:p>
          <a:p>
            <a:r>
              <a:rPr lang="en-GB" dirty="0"/>
              <a:t>This pattern is repeated across each year of study. </a:t>
            </a:r>
          </a:p>
        </p:txBody>
      </p:sp>
      <p:sp>
        <p:nvSpPr>
          <p:cNvPr id="4" name="Slide Number Placeholder 3"/>
          <p:cNvSpPr>
            <a:spLocks noGrp="1"/>
          </p:cNvSpPr>
          <p:nvPr>
            <p:ph type="sldNum" sz="quarter" idx="10"/>
          </p:nvPr>
        </p:nvSpPr>
        <p:spPr/>
        <p:txBody>
          <a:bodyPr/>
          <a:lstStyle/>
          <a:p>
            <a:fld id="{53D92ECB-9486-4FBC-99C0-820437DA3ED3}" type="slidenum">
              <a:rPr lang="en-GB" smtClean="0"/>
              <a:t>15</a:t>
            </a:fld>
            <a:endParaRPr lang="en-GB"/>
          </a:p>
        </p:txBody>
      </p:sp>
    </p:spTree>
    <p:extLst>
      <p:ext uri="{BB962C8B-B14F-4D97-AF65-F5344CB8AC3E}">
        <p14:creationId xmlns:p14="http://schemas.microsoft.com/office/powerpoint/2010/main" val="2281882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E15C60-C1FA-4151-8882-B25753F15264}" type="slidenum">
              <a:rPr lang="en-GB" smtClean="0"/>
              <a:t>3</a:t>
            </a:fld>
            <a:endParaRPr lang="en-GB"/>
          </a:p>
        </p:txBody>
      </p:sp>
    </p:spTree>
    <p:extLst>
      <p:ext uri="{BB962C8B-B14F-4D97-AF65-F5344CB8AC3E}">
        <p14:creationId xmlns:p14="http://schemas.microsoft.com/office/powerpoint/2010/main" val="3070429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School’s apprenticeship qualifications have low numbers in relation to the School’s largest qualification, Q62 BSc Computing and IT.</a:t>
            </a:r>
          </a:p>
          <a:p>
            <a:r>
              <a:rPr lang="en-GB" dirty="0"/>
              <a:t>Total headcount on the School’s apprenticeships is about 5% of the headcount on Q62. </a:t>
            </a:r>
          </a:p>
          <a:p>
            <a:r>
              <a:rPr lang="en-GB" dirty="0"/>
              <a:t>We should be somewhat cautious about comparison.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E15C60-C1FA-4151-8882-B25753F1526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3381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gender profile of apprentices is similar to that of students on Q62.</a:t>
            </a:r>
          </a:p>
          <a:p>
            <a:r>
              <a:rPr lang="en-GB" dirty="0"/>
              <a:t>As with Q62, male learners outnumber female learners, but female leaners are more likely to remain in study.</a:t>
            </a:r>
          </a:p>
          <a:p>
            <a:r>
              <a:rPr lang="en-GB" dirty="0"/>
              <a:t>Note that retention is higher for apprenticeships than for Q62 (based on numbers with no study). Scotland is an exception (see next slide).</a:t>
            </a:r>
          </a:p>
        </p:txBody>
      </p:sp>
      <p:sp>
        <p:nvSpPr>
          <p:cNvPr id="4" name="Slide Number Placeholder 3"/>
          <p:cNvSpPr>
            <a:spLocks noGrp="1"/>
          </p:cNvSpPr>
          <p:nvPr>
            <p:ph type="sldNum" sz="quarter" idx="5"/>
          </p:nvPr>
        </p:nvSpPr>
        <p:spPr/>
        <p:txBody>
          <a:bodyPr/>
          <a:lstStyle/>
          <a:p>
            <a:fld id="{07E15C60-C1FA-4151-8882-B25753F15264}" type="slidenum">
              <a:rPr lang="en-GB" smtClean="0"/>
              <a:t>5</a:t>
            </a:fld>
            <a:endParaRPr lang="en-GB"/>
          </a:p>
        </p:txBody>
      </p:sp>
    </p:spTree>
    <p:extLst>
      <p:ext uri="{BB962C8B-B14F-4D97-AF65-F5344CB8AC3E}">
        <p14:creationId xmlns:p14="http://schemas.microsoft.com/office/powerpoint/2010/main" val="151173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previous slide hides some differences between nations.</a:t>
            </a:r>
          </a:p>
          <a:p>
            <a:r>
              <a:rPr lang="en-GB" dirty="0"/>
              <a:t>The headcount of apprentices in Wales and Scotland is low: a few extra male or female apprentices in Scotland or Wales will make a big difference to the percentages for those nations.</a:t>
            </a:r>
          </a:p>
          <a:p>
            <a:r>
              <a:rPr lang="en-GB" dirty="0"/>
              <a:t>We do not have the qualification data for Q62 disaggregated by Nation, but see next slide.</a:t>
            </a:r>
          </a:p>
          <a:p>
            <a:r>
              <a:rPr lang="en-GB" dirty="0"/>
              <a:t>R24 Degree Apprenticeship (England) has lowest female participation no R24 cohort has ever recruited higher than Q62 (based on four years of data)</a:t>
            </a:r>
          </a:p>
          <a:p>
            <a:r>
              <a:rPr lang="en-GB" dirty="0"/>
              <a:t>Note that u/g apprentices in Scotland are less likely to remain in study than Q62 students. Scotland requires 120 credits of study per year (England 90, Wales 90, Q62 30-120)</a:t>
            </a:r>
          </a:p>
        </p:txBody>
      </p:sp>
      <p:sp>
        <p:nvSpPr>
          <p:cNvPr id="4" name="Slide Number Placeholder 3"/>
          <p:cNvSpPr>
            <a:spLocks noGrp="1"/>
          </p:cNvSpPr>
          <p:nvPr>
            <p:ph type="sldNum" sz="quarter" idx="5"/>
          </p:nvPr>
        </p:nvSpPr>
        <p:spPr/>
        <p:txBody>
          <a:bodyPr/>
          <a:lstStyle/>
          <a:p>
            <a:fld id="{07E15C60-C1FA-4151-8882-B25753F15264}" type="slidenum">
              <a:rPr lang="en-GB" smtClean="0"/>
              <a:t>6</a:t>
            </a:fld>
            <a:endParaRPr lang="en-GB"/>
          </a:p>
        </p:txBody>
      </p:sp>
    </p:spTree>
    <p:extLst>
      <p:ext uri="{BB962C8B-B14F-4D97-AF65-F5344CB8AC3E}">
        <p14:creationId xmlns:p14="http://schemas.microsoft.com/office/powerpoint/2010/main" val="1676322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Apprentices are much less likely than students on Q62to have declared a disability.</a:t>
            </a:r>
          </a:p>
          <a:p>
            <a:r>
              <a:rPr lang="en-GB" dirty="0"/>
              <a:t>Are employers not recruiting disabled students? Or are apprentices less willing to declare a disability, or is the OU process failing?</a:t>
            </a:r>
          </a:p>
          <a:p>
            <a:r>
              <a:rPr lang="en-GB" dirty="0"/>
              <a:t>The ‘no study’ percentages for apprentices are based on a very small population of apprentices who declared a disability. Too few to be meaningful.</a:t>
            </a:r>
          </a:p>
        </p:txBody>
      </p:sp>
      <p:sp>
        <p:nvSpPr>
          <p:cNvPr id="4" name="Slide Number Placeholder 3"/>
          <p:cNvSpPr>
            <a:spLocks noGrp="1"/>
          </p:cNvSpPr>
          <p:nvPr>
            <p:ph type="sldNum" sz="quarter" idx="5"/>
          </p:nvPr>
        </p:nvSpPr>
        <p:spPr/>
        <p:txBody>
          <a:bodyPr/>
          <a:lstStyle/>
          <a:p>
            <a:fld id="{07E15C60-C1FA-4151-8882-B25753F15264}" type="slidenum">
              <a:rPr lang="en-GB" smtClean="0"/>
              <a:t>7</a:t>
            </a:fld>
            <a:endParaRPr lang="en-GB"/>
          </a:p>
        </p:txBody>
      </p:sp>
    </p:spTree>
    <p:extLst>
      <p:ext uri="{BB962C8B-B14F-4D97-AF65-F5344CB8AC3E}">
        <p14:creationId xmlns:p14="http://schemas.microsoft.com/office/powerpoint/2010/main" val="1756251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three nations have lower rates of declared disability for apprenticeships than the Q62 average.</a:t>
            </a:r>
          </a:p>
          <a:p>
            <a:r>
              <a:rPr lang="en-GB" dirty="0"/>
              <a:t>Again, won’t comment on ‘no study’ due to very low numbers.</a:t>
            </a:r>
          </a:p>
        </p:txBody>
      </p:sp>
      <p:sp>
        <p:nvSpPr>
          <p:cNvPr id="4" name="Slide Number Placeholder 3"/>
          <p:cNvSpPr>
            <a:spLocks noGrp="1"/>
          </p:cNvSpPr>
          <p:nvPr>
            <p:ph type="sldNum" sz="quarter" idx="5"/>
          </p:nvPr>
        </p:nvSpPr>
        <p:spPr/>
        <p:txBody>
          <a:bodyPr/>
          <a:lstStyle/>
          <a:p>
            <a:fld id="{07E15C60-C1FA-4151-8882-B25753F15264}" type="slidenum">
              <a:rPr lang="en-GB" smtClean="0"/>
              <a:t>8</a:t>
            </a:fld>
            <a:endParaRPr lang="en-GB"/>
          </a:p>
        </p:txBody>
      </p:sp>
    </p:spTree>
    <p:extLst>
      <p:ext uri="{BB962C8B-B14F-4D97-AF65-F5344CB8AC3E}">
        <p14:creationId xmlns:p14="http://schemas.microsoft.com/office/powerpoint/2010/main" val="787686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White students dominate all qualifications</a:t>
            </a:r>
          </a:p>
          <a:p>
            <a:r>
              <a:rPr lang="en-GB" dirty="0"/>
              <a:t>Apprenticeships have more Asian students than Q62 and retain them better</a:t>
            </a:r>
          </a:p>
          <a:p>
            <a:r>
              <a:rPr lang="en-GB" dirty="0"/>
              <a:t>Black apprentices are less likely to remain in study than other apprentices</a:t>
            </a:r>
          </a:p>
          <a:p>
            <a:r>
              <a:rPr lang="en-GB" dirty="0"/>
              <a:t>Caution about drawing any conclusions based on just 5 Black apprentices and 15 Asian apprentices</a:t>
            </a:r>
          </a:p>
          <a:p>
            <a:endParaRPr lang="en-GB" dirty="0"/>
          </a:p>
          <a:p>
            <a:endParaRPr lang="en-GB" dirty="0"/>
          </a:p>
        </p:txBody>
      </p:sp>
      <p:sp>
        <p:nvSpPr>
          <p:cNvPr id="4" name="Slide Number Placeholder 3"/>
          <p:cNvSpPr>
            <a:spLocks noGrp="1"/>
          </p:cNvSpPr>
          <p:nvPr>
            <p:ph type="sldNum" sz="quarter" idx="5"/>
          </p:nvPr>
        </p:nvSpPr>
        <p:spPr/>
        <p:txBody>
          <a:bodyPr/>
          <a:lstStyle/>
          <a:p>
            <a:fld id="{07E15C60-C1FA-4151-8882-B25753F15264}" type="slidenum">
              <a:rPr lang="en-GB" smtClean="0"/>
              <a:t>9</a:t>
            </a:fld>
            <a:endParaRPr lang="en-GB"/>
          </a:p>
        </p:txBody>
      </p:sp>
    </p:spTree>
    <p:extLst>
      <p:ext uri="{BB962C8B-B14F-4D97-AF65-F5344CB8AC3E}">
        <p14:creationId xmlns:p14="http://schemas.microsoft.com/office/powerpoint/2010/main" val="3057604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academic year (18/19) and one apprenticeship (R24, England) accounts for all the black students in this study.</a:t>
            </a:r>
          </a:p>
          <a:p>
            <a:r>
              <a:rPr lang="en-GB" dirty="0"/>
              <a:t>Aside: OU lags behind sector for Black and Asian participation. OU Computing (Q62) is somewhere between the OU average and sector average.</a:t>
            </a:r>
          </a:p>
          <a:p>
            <a:r>
              <a:rPr lang="en-GB" dirty="0"/>
              <a:t>Aside: across the sector Computing has relatively high Black and Asian participation (circa 9% Black, 18% Asian)</a:t>
            </a:r>
          </a:p>
        </p:txBody>
      </p:sp>
      <p:sp>
        <p:nvSpPr>
          <p:cNvPr id="4" name="Slide Number Placeholder 3"/>
          <p:cNvSpPr>
            <a:spLocks noGrp="1"/>
          </p:cNvSpPr>
          <p:nvPr>
            <p:ph type="sldNum" sz="quarter" idx="5"/>
          </p:nvPr>
        </p:nvSpPr>
        <p:spPr/>
        <p:txBody>
          <a:bodyPr/>
          <a:lstStyle/>
          <a:p>
            <a:fld id="{07E15C60-C1FA-4151-8882-B25753F15264}" type="slidenum">
              <a:rPr lang="en-GB" smtClean="0"/>
              <a:t>10</a:t>
            </a:fld>
            <a:endParaRPr lang="en-GB"/>
          </a:p>
        </p:txBody>
      </p:sp>
    </p:spTree>
    <p:extLst>
      <p:ext uri="{BB962C8B-B14F-4D97-AF65-F5344CB8AC3E}">
        <p14:creationId xmlns:p14="http://schemas.microsoft.com/office/powerpoint/2010/main" val="59210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D121A-7487-4B4E-BFF0-B1FB7885F3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14141B-C359-4A96-BE5E-4CFED6BD2A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33373A-E6FE-466D-97CB-77BEE637689E}"/>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5" name="Footer Placeholder 4">
            <a:extLst>
              <a:ext uri="{FF2B5EF4-FFF2-40B4-BE49-F238E27FC236}">
                <a16:creationId xmlns:a16="http://schemas.microsoft.com/office/drawing/2014/main" id="{1507C0FA-24BA-4908-9771-6DA3C04745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1F2D23-EFA0-428F-A3B1-1E1924C5529B}"/>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3050188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833A3-888E-442E-992F-CDC6414F878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038CB9-3F04-4EFE-970F-93E2268C95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932C45-0E1C-442A-A9B1-90120C35A55E}"/>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5" name="Footer Placeholder 4">
            <a:extLst>
              <a:ext uri="{FF2B5EF4-FFF2-40B4-BE49-F238E27FC236}">
                <a16:creationId xmlns:a16="http://schemas.microsoft.com/office/drawing/2014/main" id="{6F8C5BED-1E02-4F42-A12F-4104E347C8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EEEC1F-D178-44B0-9BA1-8A29240F37C7}"/>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3394155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867F9A-7347-482C-ABBD-E8D3D479C1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AE1788-ED75-4B14-8551-F1347EA23E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E054D-30E4-4B80-BF9C-8BBD0C81C920}"/>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5" name="Footer Placeholder 4">
            <a:extLst>
              <a:ext uri="{FF2B5EF4-FFF2-40B4-BE49-F238E27FC236}">
                <a16:creationId xmlns:a16="http://schemas.microsoft.com/office/drawing/2014/main" id="{4660E2CF-EADC-4FDB-B7DC-495300FE70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59E049-AE02-4BCD-AE47-86EE2C7CC1EF}"/>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34207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95F31-46B8-4831-A62B-EBDBEBCE0A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12A84F-0A2D-409D-8F98-E760CDFC96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A654C6-D2A7-435C-AAD5-03383A812B9D}"/>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5" name="Footer Placeholder 4">
            <a:extLst>
              <a:ext uri="{FF2B5EF4-FFF2-40B4-BE49-F238E27FC236}">
                <a16:creationId xmlns:a16="http://schemas.microsoft.com/office/drawing/2014/main" id="{5CD35EC2-EA85-404A-A212-D206E1EC2E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313000-5BA7-444E-A746-C6608681FE35}"/>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2355621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F03A8-8B34-49DE-80F3-F8F6263737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79ADCA-5F50-4B39-849F-6456AEFF8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73A9A6-549B-45D2-AF48-D32C8D41E9E5}"/>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5" name="Footer Placeholder 4">
            <a:extLst>
              <a:ext uri="{FF2B5EF4-FFF2-40B4-BE49-F238E27FC236}">
                <a16:creationId xmlns:a16="http://schemas.microsoft.com/office/drawing/2014/main" id="{98BACEF4-18B9-4460-A823-1A9FD05060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A0057D-C414-428A-8D6E-8DBCE40CD60E}"/>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2151522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FA32B-A0EB-4A4A-82F7-0C76EADF0F0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6C2AD45-BE79-4EA8-A9C1-6FD80512A0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76202F3-4520-4DD4-8F7B-CBA00AE2F4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003C740-7762-45B5-B747-F91997346393}"/>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6" name="Footer Placeholder 5">
            <a:extLst>
              <a:ext uri="{FF2B5EF4-FFF2-40B4-BE49-F238E27FC236}">
                <a16:creationId xmlns:a16="http://schemas.microsoft.com/office/drawing/2014/main" id="{15C21F02-55AC-4D06-A691-61FD56FB01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F016AB-22CB-4487-86C3-7C3BCDA53115}"/>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428787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9529-4472-4B2D-AA56-B801BE8316B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3E7541-BA63-48DB-ACDC-152958911D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E8618C-7E26-49CA-B5C6-AB5D927B7F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A5FB42-9762-4A75-A6D7-CBC3447C12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7DED6B-B247-4B44-9AC9-897CF94899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7FE3FE-CB03-4528-BB24-D65E176CB9F5}"/>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8" name="Footer Placeholder 7">
            <a:extLst>
              <a:ext uri="{FF2B5EF4-FFF2-40B4-BE49-F238E27FC236}">
                <a16:creationId xmlns:a16="http://schemas.microsoft.com/office/drawing/2014/main" id="{5909989D-6DCA-498F-A15B-97E9641B87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C232E2-55D5-47EF-8C14-20194081DA59}"/>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1966865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2DC00-8EF2-4EE3-A636-8E37CD6273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868B4FC-1D4C-4A8A-9F80-568B9B3BB7C8}"/>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4" name="Footer Placeholder 3">
            <a:extLst>
              <a:ext uri="{FF2B5EF4-FFF2-40B4-BE49-F238E27FC236}">
                <a16:creationId xmlns:a16="http://schemas.microsoft.com/office/drawing/2014/main" id="{17CA4C69-A1B6-4178-883E-AD9E758C9E3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E4150D-4A4C-4F3D-BDE9-2BDCCC742B1A}"/>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52760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F65667-3670-409D-BA34-48C73F33F304}"/>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3" name="Footer Placeholder 2">
            <a:extLst>
              <a:ext uri="{FF2B5EF4-FFF2-40B4-BE49-F238E27FC236}">
                <a16:creationId xmlns:a16="http://schemas.microsoft.com/office/drawing/2014/main" id="{AF11B1B0-95DC-4EFC-AD49-8191E9D0F8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3A9A095-A72E-4A30-A458-674D7E53CAF1}"/>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245855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BFAEE-BEC1-4ED6-943B-7116035628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F90760A-528E-4CC2-9E31-BC24F08C69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7FA4D2-94E5-41F7-B63E-459107387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05D3BA-4471-4D67-976B-6D54517A40EE}"/>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6" name="Footer Placeholder 5">
            <a:extLst>
              <a:ext uri="{FF2B5EF4-FFF2-40B4-BE49-F238E27FC236}">
                <a16:creationId xmlns:a16="http://schemas.microsoft.com/office/drawing/2014/main" id="{79AFDF39-F2A5-48D0-B3F2-AF004BABD1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76FAFF-0162-4E11-A27C-B442EF87A5B3}"/>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3689535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343D9-0DD2-47B9-9B97-359EED9715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BD34A8A-F9B2-4209-9C9E-E1A16D94DC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FFA0CFB-FC99-45BD-ACB2-BE253F8EFC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622963-AF63-41A3-8F49-C6F00BE7ED29}"/>
              </a:ext>
            </a:extLst>
          </p:cNvPr>
          <p:cNvSpPr>
            <a:spLocks noGrp="1"/>
          </p:cNvSpPr>
          <p:nvPr>
            <p:ph type="dt" sz="half" idx="10"/>
          </p:nvPr>
        </p:nvSpPr>
        <p:spPr/>
        <p:txBody>
          <a:bodyPr/>
          <a:lstStyle/>
          <a:p>
            <a:fld id="{CECC94FE-18DE-4E09-90AA-0A23D7FF7843}" type="datetimeFigureOut">
              <a:rPr lang="en-GB" smtClean="0"/>
              <a:t>24/04/2020</a:t>
            </a:fld>
            <a:endParaRPr lang="en-GB"/>
          </a:p>
        </p:txBody>
      </p:sp>
      <p:sp>
        <p:nvSpPr>
          <p:cNvPr id="6" name="Footer Placeholder 5">
            <a:extLst>
              <a:ext uri="{FF2B5EF4-FFF2-40B4-BE49-F238E27FC236}">
                <a16:creationId xmlns:a16="http://schemas.microsoft.com/office/drawing/2014/main" id="{123B2C44-2667-484B-9479-6B2F5EEFB1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252CD0-D058-402E-8154-4015ED13DEB7}"/>
              </a:ext>
            </a:extLst>
          </p:cNvPr>
          <p:cNvSpPr>
            <a:spLocks noGrp="1"/>
          </p:cNvSpPr>
          <p:nvPr>
            <p:ph type="sldNum" sz="quarter" idx="12"/>
          </p:nvPr>
        </p:nvSpPr>
        <p:spPr/>
        <p:txBody>
          <a:bodyPr/>
          <a:lstStyle/>
          <a:p>
            <a:fld id="{84E47AC4-6BA4-41C1-93D4-E93AFF3419D6}" type="slidenum">
              <a:rPr lang="en-GB" smtClean="0"/>
              <a:t>‹#›</a:t>
            </a:fld>
            <a:endParaRPr lang="en-GB"/>
          </a:p>
        </p:txBody>
      </p:sp>
    </p:spTree>
    <p:extLst>
      <p:ext uri="{BB962C8B-B14F-4D97-AF65-F5344CB8AC3E}">
        <p14:creationId xmlns:p14="http://schemas.microsoft.com/office/powerpoint/2010/main" val="837017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0177B3-C1AF-4063-857C-9B5785F33E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9D3EBB-D970-4E05-8C0B-4D8A38453D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0F3B5C-B00E-48A6-8D95-499A948773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C94FE-18DE-4E09-90AA-0A23D7FF7843}" type="datetimeFigureOut">
              <a:rPr lang="en-GB" smtClean="0"/>
              <a:t>24/04/2020</a:t>
            </a:fld>
            <a:endParaRPr lang="en-GB"/>
          </a:p>
        </p:txBody>
      </p:sp>
      <p:sp>
        <p:nvSpPr>
          <p:cNvPr id="5" name="Footer Placeholder 4">
            <a:extLst>
              <a:ext uri="{FF2B5EF4-FFF2-40B4-BE49-F238E27FC236}">
                <a16:creationId xmlns:a16="http://schemas.microsoft.com/office/drawing/2014/main" id="{4C22DD32-3711-49F2-9DB0-BE0B26732C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2D9BBBD-E087-4452-9A79-ADEF0F38AB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47AC4-6BA4-41C1-93D4-E93AFF3419D6}" type="slidenum">
              <a:rPr lang="en-GB" smtClean="0"/>
              <a:t>‹#›</a:t>
            </a:fld>
            <a:endParaRPr lang="en-GB"/>
          </a:p>
        </p:txBody>
      </p:sp>
    </p:spTree>
    <p:extLst>
      <p:ext uri="{BB962C8B-B14F-4D97-AF65-F5344CB8AC3E}">
        <p14:creationId xmlns:p14="http://schemas.microsoft.com/office/powerpoint/2010/main" val="420010776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91EE0-F965-4AAC-B060-1C604B1D82B7}"/>
              </a:ext>
            </a:extLst>
          </p:cNvPr>
          <p:cNvSpPr>
            <a:spLocks noGrp="1"/>
          </p:cNvSpPr>
          <p:nvPr>
            <p:ph type="ctrTitle"/>
          </p:nvPr>
        </p:nvSpPr>
        <p:spPr/>
        <p:txBody>
          <a:bodyPr/>
          <a:lstStyle/>
          <a:p>
            <a:r>
              <a:rPr lang="en-GB" dirty="0"/>
              <a:t>Who are our apprentices?</a:t>
            </a:r>
          </a:p>
        </p:txBody>
      </p:sp>
      <p:sp>
        <p:nvSpPr>
          <p:cNvPr id="3" name="Subtitle 2">
            <a:extLst>
              <a:ext uri="{FF2B5EF4-FFF2-40B4-BE49-F238E27FC236}">
                <a16:creationId xmlns:a16="http://schemas.microsoft.com/office/drawing/2014/main" id="{E1BF5BF7-49A6-40BD-B323-BF9B1B108B85}"/>
              </a:ext>
            </a:extLst>
          </p:cNvPr>
          <p:cNvSpPr>
            <a:spLocks noGrp="1"/>
          </p:cNvSpPr>
          <p:nvPr>
            <p:ph type="subTitle" idx="1"/>
          </p:nvPr>
        </p:nvSpPr>
        <p:spPr>
          <a:xfrm>
            <a:off x="961534" y="3602038"/>
            <a:ext cx="9822730" cy="1655762"/>
          </a:xfrm>
        </p:spPr>
        <p:txBody>
          <a:bodyPr/>
          <a:lstStyle/>
          <a:p>
            <a:r>
              <a:rPr lang="en-GB" dirty="0"/>
              <a:t>Matthew Walkley, Staff Tutor, School of Computing and Communications</a:t>
            </a:r>
          </a:p>
          <a:p>
            <a:r>
              <a:rPr lang="en-GB" dirty="0"/>
              <a:t>Leonor Barroca, Senior Lecturer, School of Computing and Communications</a:t>
            </a:r>
          </a:p>
          <a:p>
            <a:endParaRPr lang="en-GB" dirty="0"/>
          </a:p>
        </p:txBody>
      </p:sp>
    </p:spTree>
    <p:extLst>
      <p:ext uri="{BB962C8B-B14F-4D97-AF65-F5344CB8AC3E}">
        <p14:creationId xmlns:p14="http://schemas.microsoft.com/office/powerpoint/2010/main" val="1288556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a:extLst>
              <a:ext uri="{FF2B5EF4-FFF2-40B4-BE49-F238E27FC236}">
                <a16:creationId xmlns:a16="http://schemas.microsoft.com/office/drawing/2014/main" id="{E3FD107D-8415-4E2F-8336-BF5F3D170B31}"/>
              </a:ext>
            </a:extLst>
          </p:cNvPr>
          <p:cNvGraphicFramePr>
            <a:graphicFrameLocks/>
          </p:cNvGraphicFramePr>
          <p:nvPr>
            <p:extLst>
              <p:ext uri="{D42A27DB-BD31-4B8C-83A1-F6EECF244321}">
                <p14:modId xmlns:p14="http://schemas.microsoft.com/office/powerpoint/2010/main" val="2069714348"/>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699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a:extLst>
              <a:ext uri="{FF2B5EF4-FFF2-40B4-BE49-F238E27FC236}">
                <a16:creationId xmlns:a16="http://schemas.microsoft.com/office/drawing/2014/main" id="{868E2115-6D0E-4D13-BC86-7DD97841B86A}"/>
              </a:ext>
            </a:extLst>
          </p:cNvPr>
          <p:cNvGraphicFramePr>
            <a:graphicFrameLocks/>
          </p:cNvGraphicFramePr>
          <p:nvPr>
            <p:extLst>
              <p:ext uri="{D42A27DB-BD31-4B8C-83A1-F6EECF244321}">
                <p14:modId xmlns:p14="http://schemas.microsoft.com/office/powerpoint/2010/main" val="4291974495"/>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8283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a:extLst>
              <a:ext uri="{FF2B5EF4-FFF2-40B4-BE49-F238E27FC236}">
                <a16:creationId xmlns:a16="http://schemas.microsoft.com/office/drawing/2014/main" id="{E18286FF-8E8E-4C54-B532-D132C876FCAA}"/>
              </a:ext>
            </a:extLst>
          </p:cNvPr>
          <p:cNvGraphicFramePr>
            <a:graphicFrameLocks/>
          </p:cNvGraphicFramePr>
          <p:nvPr>
            <p:extLst>
              <p:ext uri="{D42A27DB-BD31-4B8C-83A1-F6EECF244321}">
                <p14:modId xmlns:p14="http://schemas.microsoft.com/office/powerpoint/2010/main" val="4288249925"/>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143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hart 4">
            <a:extLst>
              <a:ext uri="{FF2B5EF4-FFF2-40B4-BE49-F238E27FC236}">
                <a16:creationId xmlns:a16="http://schemas.microsoft.com/office/drawing/2014/main" id="{3268A4DC-C9D2-41FF-890D-8EA19F4EDCC2}"/>
              </a:ext>
            </a:extLst>
          </p:cNvPr>
          <p:cNvGraphicFramePr>
            <a:graphicFrameLocks/>
          </p:cNvGraphicFramePr>
          <p:nvPr>
            <p:extLst>
              <p:ext uri="{D42A27DB-BD31-4B8C-83A1-F6EECF244321}">
                <p14:modId xmlns:p14="http://schemas.microsoft.com/office/powerpoint/2010/main" val="369778978"/>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9681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a:extLst>
              <a:ext uri="{FF2B5EF4-FFF2-40B4-BE49-F238E27FC236}">
                <a16:creationId xmlns:a16="http://schemas.microsoft.com/office/drawing/2014/main" id="{29380EC7-4EDD-4617-89E8-E01151FEAA78}"/>
              </a:ext>
            </a:extLst>
          </p:cNvPr>
          <p:cNvGraphicFramePr>
            <a:graphicFrameLocks/>
          </p:cNvGraphicFramePr>
          <p:nvPr>
            <p:extLst>
              <p:ext uri="{D42A27DB-BD31-4B8C-83A1-F6EECF244321}">
                <p14:modId xmlns:p14="http://schemas.microsoft.com/office/powerpoint/2010/main" val="4114668055"/>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9535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2525"/>
          </a:xfrm>
        </p:spPr>
        <p:txBody>
          <a:bodyPr>
            <a:normAutofit fontScale="90000"/>
          </a:bodyPr>
          <a:lstStyle/>
          <a:p>
            <a:r>
              <a:rPr lang="en-GB" dirty="0"/>
              <a:t>Tuition support Q62 students vs R24 apprentices</a:t>
            </a:r>
          </a:p>
        </p:txBody>
      </p:sp>
      <p:sp>
        <p:nvSpPr>
          <p:cNvPr id="3" name="Content Placeholder 2"/>
          <p:cNvSpPr>
            <a:spLocks noGrp="1"/>
          </p:cNvSpPr>
          <p:nvPr>
            <p:ph idx="1"/>
          </p:nvPr>
        </p:nvSpPr>
        <p:spPr>
          <a:xfrm>
            <a:off x="838199" y="1386500"/>
            <a:ext cx="10515600" cy="4351338"/>
          </a:xfrm>
        </p:spPr>
        <p:txBody>
          <a:bodyPr/>
          <a:lstStyle/>
          <a:p>
            <a:r>
              <a:rPr lang="en-GB" dirty="0"/>
              <a:t>20 students studying Q62 first 90 credits</a:t>
            </a:r>
          </a:p>
          <a:p>
            <a:endParaRPr lang="en-GB" dirty="0"/>
          </a:p>
          <a:p>
            <a:endParaRPr lang="en-GB" dirty="0"/>
          </a:p>
          <a:p>
            <a:endParaRPr lang="en-GB" dirty="0"/>
          </a:p>
          <a:p>
            <a:endParaRPr lang="en-GB" dirty="0"/>
          </a:p>
          <a:p>
            <a:r>
              <a:rPr lang="en-GB" dirty="0"/>
              <a:t>20 students studying R24 first 90 credits</a:t>
            </a:r>
          </a:p>
          <a:p>
            <a:endParaRPr lang="en-GB" dirty="0"/>
          </a:p>
        </p:txBody>
      </p:sp>
      <p:graphicFrame>
        <p:nvGraphicFramePr>
          <p:cNvPr id="4" name="Table 3"/>
          <p:cNvGraphicFramePr>
            <a:graphicFrameLocks noGrp="1"/>
          </p:cNvGraphicFramePr>
          <p:nvPr/>
        </p:nvGraphicFramePr>
        <p:xfrm>
          <a:off x="838199" y="2005013"/>
          <a:ext cx="10515600" cy="185420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1405827">
                  <a:extLst>
                    <a:ext uri="{9D8B030D-6E8A-4147-A177-3AD203B41FA5}">
                      <a16:colId xmlns:a16="http://schemas.microsoft.com/office/drawing/2014/main" val="20001"/>
                    </a:ext>
                  </a:extLst>
                </a:gridCol>
                <a:gridCol w="2800413">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r>
                        <a:rPr lang="en-GB" dirty="0"/>
                        <a:t>Module</a:t>
                      </a:r>
                    </a:p>
                  </a:txBody>
                  <a:tcPr/>
                </a:tc>
                <a:tc>
                  <a:txBody>
                    <a:bodyPr/>
                    <a:lstStyle/>
                    <a:p>
                      <a:r>
                        <a:rPr lang="en-GB" dirty="0"/>
                        <a:t>Salary band</a:t>
                      </a:r>
                    </a:p>
                  </a:txBody>
                  <a:tcPr/>
                </a:tc>
                <a:tc>
                  <a:txBody>
                    <a:bodyPr/>
                    <a:lstStyle/>
                    <a:p>
                      <a:r>
                        <a:rPr lang="en-GB" dirty="0"/>
                        <a:t>Groups needed</a:t>
                      </a:r>
                    </a:p>
                  </a:txBody>
                  <a:tcPr/>
                </a:tc>
                <a:tc>
                  <a:txBody>
                    <a:bodyPr/>
                    <a:lstStyle/>
                    <a:p>
                      <a:r>
                        <a:rPr lang="en-GB" dirty="0"/>
                        <a:t>AL</a:t>
                      </a:r>
                      <a:r>
                        <a:rPr lang="en-GB" baseline="0" dirty="0"/>
                        <a:t> s</a:t>
                      </a:r>
                      <a:r>
                        <a:rPr lang="en-GB" dirty="0"/>
                        <a:t>alary per group</a:t>
                      </a:r>
                    </a:p>
                  </a:txBody>
                  <a:tcPr/>
                </a:tc>
                <a:tc>
                  <a:txBody>
                    <a:bodyPr/>
                    <a:lstStyle/>
                    <a:p>
                      <a:r>
                        <a:rPr lang="en-GB" dirty="0"/>
                        <a:t>Total AL salary cost</a:t>
                      </a:r>
                    </a:p>
                  </a:txBody>
                  <a:tcPr/>
                </a:tc>
                <a:extLst>
                  <a:ext uri="{0D108BD9-81ED-4DB2-BD59-A6C34878D82A}">
                    <a16:rowId xmlns:a16="http://schemas.microsoft.com/office/drawing/2014/main" val="10000"/>
                  </a:ext>
                </a:extLst>
              </a:tr>
              <a:tr h="370840">
                <a:tc>
                  <a:txBody>
                    <a:bodyPr/>
                    <a:lstStyle/>
                    <a:p>
                      <a:r>
                        <a:rPr lang="en-GB" dirty="0"/>
                        <a:t>TM111</a:t>
                      </a:r>
                    </a:p>
                  </a:txBody>
                  <a:tcPr/>
                </a:tc>
                <a:tc>
                  <a:txBody>
                    <a:bodyPr/>
                    <a:lstStyle/>
                    <a:p>
                      <a:r>
                        <a:rPr lang="en-GB" dirty="0"/>
                        <a:t>4</a:t>
                      </a:r>
                    </a:p>
                  </a:txBody>
                  <a:tcPr/>
                </a:tc>
                <a:tc>
                  <a:txBody>
                    <a:bodyPr/>
                    <a:lstStyle/>
                    <a:p>
                      <a:r>
                        <a:rPr lang="en-GB" dirty="0"/>
                        <a:t>1</a:t>
                      </a:r>
                    </a:p>
                  </a:txBody>
                  <a:tcPr/>
                </a:tc>
                <a:tc>
                  <a:txBody>
                    <a:bodyPr/>
                    <a:lstStyle/>
                    <a:p>
                      <a:r>
                        <a:rPr lang="en-GB" dirty="0"/>
                        <a:t>3175</a:t>
                      </a:r>
                    </a:p>
                  </a:txBody>
                  <a:tcPr/>
                </a:tc>
                <a:tc>
                  <a:txBody>
                    <a:bodyPr/>
                    <a:lstStyle/>
                    <a:p>
                      <a:r>
                        <a:rPr lang="en-GB" dirty="0"/>
                        <a:t>3175</a:t>
                      </a:r>
                    </a:p>
                  </a:txBody>
                  <a:tcPr/>
                </a:tc>
                <a:extLst>
                  <a:ext uri="{0D108BD9-81ED-4DB2-BD59-A6C34878D82A}">
                    <a16:rowId xmlns:a16="http://schemas.microsoft.com/office/drawing/2014/main" val="10001"/>
                  </a:ext>
                </a:extLst>
              </a:tr>
              <a:tr h="370840">
                <a:tc>
                  <a:txBody>
                    <a:bodyPr/>
                    <a:lstStyle/>
                    <a:p>
                      <a:r>
                        <a:rPr lang="en-GB" dirty="0"/>
                        <a:t>TM112</a:t>
                      </a:r>
                    </a:p>
                  </a:txBody>
                  <a:tcPr/>
                </a:tc>
                <a:tc>
                  <a:txBody>
                    <a:bodyPr/>
                    <a:lstStyle/>
                    <a:p>
                      <a:r>
                        <a:rPr lang="en-GB" dirty="0"/>
                        <a:t>4</a:t>
                      </a:r>
                    </a:p>
                  </a:txBody>
                  <a:tcPr/>
                </a:tc>
                <a:tc>
                  <a:txBody>
                    <a:bodyPr/>
                    <a:lstStyle/>
                    <a:p>
                      <a:r>
                        <a:rPr lang="en-GB" dirty="0"/>
                        <a:t>1</a:t>
                      </a:r>
                    </a:p>
                  </a:txBody>
                  <a:tcPr/>
                </a:tc>
                <a:tc>
                  <a:txBody>
                    <a:bodyPr/>
                    <a:lstStyle/>
                    <a:p>
                      <a:r>
                        <a:rPr lang="en-GB" dirty="0"/>
                        <a:t>3175</a:t>
                      </a:r>
                    </a:p>
                  </a:txBody>
                  <a:tcPr/>
                </a:tc>
                <a:tc>
                  <a:txBody>
                    <a:bodyPr/>
                    <a:lstStyle/>
                    <a:p>
                      <a:r>
                        <a:rPr lang="en-GB" dirty="0"/>
                        <a:t>3175</a:t>
                      </a:r>
                    </a:p>
                  </a:txBody>
                  <a:tcPr/>
                </a:tc>
                <a:extLst>
                  <a:ext uri="{0D108BD9-81ED-4DB2-BD59-A6C34878D82A}">
                    <a16:rowId xmlns:a16="http://schemas.microsoft.com/office/drawing/2014/main" val="10002"/>
                  </a:ext>
                </a:extLst>
              </a:tr>
              <a:tr h="370840">
                <a:tc>
                  <a:txBody>
                    <a:bodyPr/>
                    <a:lstStyle/>
                    <a:p>
                      <a:r>
                        <a:rPr lang="en-GB" dirty="0"/>
                        <a:t>TM129</a:t>
                      </a:r>
                    </a:p>
                  </a:txBody>
                  <a:tcPr/>
                </a:tc>
                <a:tc>
                  <a:txBody>
                    <a:bodyPr/>
                    <a:lstStyle/>
                    <a:p>
                      <a:r>
                        <a:rPr lang="en-GB" dirty="0"/>
                        <a:t>3</a:t>
                      </a:r>
                    </a:p>
                  </a:txBody>
                  <a:tcPr/>
                </a:tc>
                <a:tc>
                  <a:txBody>
                    <a:bodyPr/>
                    <a:lstStyle/>
                    <a:p>
                      <a:r>
                        <a:rPr lang="en-GB"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2609</a:t>
                      </a:r>
                    </a:p>
                  </a:txBody>
                  <a:tcPr/>
                </a:tc>
                <a:tc>
                  <a:txBody>
                    <a:bodyPr/>
                    <a:lstStyle/>
                    <a:p>
                      <a:r>
                        <a:rPr lang="en-GB" dirty="0"/>
                        <a:t>2609</a:t>
                      </a:r>
                    </a:p>
                  </a:txBody>
                  <a:tcPr/>
                </a:tc>
                <a:extLst>
                  <a:ext uri="{0D108BD9-81ED-4DB2-BD59-A6C34878D82A}">
                    <a16:rowId xmlns:a16="http://schemas.microsoft.com/office/drawing/2014/main" val="10003"/>
                  </a:ext>
                </a:extLst>
              </a:tr>
              <a:tr h="370840">
                <a:tc gridSpan="4">
                  <a:txBody>
                    <a:bodyPr/>
                    <a:lstStyle/>
                    <a:p>
                      <a:r>
                        <a:rPr lang="en-GB" dirty="0"/>
                        <a:t>Total</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a:txBody>
                    <a:bodyPr/>
                    <a:lstStyle/>
                    <a:p>
                      <a:r>
                        <a:rPr lang="en-GB" dirty="0"/>
                        <a:t>£8959</a:t>
                      </a:r>
                    </a:p>
                  </a:txBody>
                  <a:tcPr/>
                </a:tc>
                <a:extLst>
                  <a:ext uri="{0D108BD9-81ED-4DB2-BD59-A6C34878D82A}">
                    <a16:rowId xmlns:a16="http://schemas.microsoft.com/office/drawing/2014/main" val="10004"/>
                  </a:ext>
                </a:extLst>
              </a:tr>
            </a:tbl>
          </a:graphicData>
        </a:graphic>
      </p:graphicFrame>
      <p:graphicFrame>
        <p:nvGraphicFramePr>
          <p:cNvPr id="5" name="Table 4"/>
          <p:cNvGraphicFramePr>
            <a:graphicFrameLocks noGrp="1"/>
          </p:cNvGraphicFramePr>
          <p:nvPr/>
        </p:nvGraphicFramePr>
        <p:xfrm>
          <a:off x="838199" y="4502151"/>
          <a:ext cx="10515600" cy="222504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1405827">
                  <a:extLst>
                    <a:ext uri="{9D8B030D-6E8A-4147-A177-3AD203B41FA5}">
                      <a16:colId xmlns:a16="http://schemas.microsoft.com/office/drawing/2014/main" val="20001"/>
                    </a:ext>
                  </a:extLst>
                </a:gridCol>
                <a:gridCol w="2800413">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r>
                        <a:rPr lang="en-GB" dirty="0"/>
                        <a:t>Module</a:t>
                      </a:r>
                    </a:p>
                  </a:txBody>
                  <a:tcPr/>
                </a:tc>
                <a:tc>
                  <a:txBody>
                    <a:bodyPr/>
                    <a:lstStyle/>
                    <a:p>
                      <a:r>
                        <a:rPr lang="en-GB" dirty="0"/>
                        <a:t>Salary band</a:t>
                      </a:r>
                    </a:p>
                  </a:txBody>
                  <a:tcPr/>
                </a:tc>
                <a:tc>
                  <a:txBody>
                    <a:bodyPr/>
                    <a:lstStyle/>
                    <a:p>
                      <a:r>
                        <a:rPr lang="en-GB" dirty="0"/>
                        <a:t>Groups needed</a:t>
                      </a:r>
                    </a:p>
                  </a:txBody>
                  <a:tcPr/>
                </a:tc>
                <a:tc>
                  <a:txBody>
                    <a:bodyPr/>
                    <a:lstStyle/>
                    <a:p>
                      <a:r>
                        <a:rPr lang="en-GB" dirty="0"/>
                        <a:t>AL</a:t>
                      </a:r>
                      <a:r>
                        <a:rPr lang="en-GB" baseline="0" dirty="0"/>
                        <a:t> s</a:t>
                      </a:r>
                      <a:r>
                        <a:rPr lang="en-GB" dirty="0"/>
                        <a:t>alary per group</a:t>
                      </a:r>
                    </a:p>
                  </a:txBody>
                  <a:tcPr/>
                </a:tc>
                <a:tc>
                  <a:txBody>
                    <a:bodyPr/>
                    <a:lstStyle/>
                    <a:p>
                      <a:r>
                        <a:rPr lang="en-GB" dirty="0"/>
                        <a:t>Total AL salary cost</a:t>
                      </a:r>
                    </a:p>
                  </a:txBody>
                  <a:tcPr/>
                </a:tc>
                <a:extLst>
                  <a:ext uri="{0D108BD9-81ED-4DB2-BD59-A6C34878D82A}">
                    <a16:rowId xmlns:a16="http://schemas.microsoft.com/office/drawing/2014/main" val="10000"/>
                  </a:ext>
                </a:extLst>
              </a:tr>
              <a:tr h="370840">
                <a:tc>
                  <a:txBody>
                    <a:bodyPr/>
                    <a:lstStyle/>
                    <a:p>
                      <a:r>
                        <a:rPr lang="en-GB" dirty="0"/>
                        <a:t>TMXY130</a:t>
                      </a:r>
                    </a:p>
                  </a:txBody>
                  <a:tcPr/>
                </a:tc>
                <a:tc>
                  <a:txBody>
                    <a:bodyPr/>
                    <a:lstStyle/>
                    <a:p>
                      <a:r>
                        <a:rPr lang="en-GB" dirty="0"/>
                        <a:t>4</a:t>
                      </a:r>
                    </a:p>
                  </a:txBody>
                  <a:tcPr/>
                </a:tc>
                <a:tc>
                  <a:txBody>
                    <a:bodyPr/>
                    <a:lstStyle/>
                    <a:p>
                      <a:r>
                        <a:rPr lang="en-GB" dirty="0"/>
                        <a:t>1</a:t>
                      </a:r>
                    </a:p>
                  </a:txBody>
                  <a:tcPr/>
                </a:tc>
                <a:tc>
                  <a:txBody>
                    <a:bodyPr/>
                    <a:lstStyle/>
                    <a:p>
                      <a:r>
                        <a:rPr lang="en-GB" dirty="0"/>
                        <a:t>3175</a:t>
                      </a:r>
                    </a:p>
                  </a:txBody>
                  <a:tcPr/>
                </a:tc>
                <a:tc>
                  <a:txBody>
                    <a:bodyPr/>
                    <a:lstStyle/>
                    <a:p>
                      <a:r>
                        <a:rPr lang="en-GB" dirty="0"/>
                        <a:t>3175</a:t>
                      </a:r>
                    </a:p>
                  </a:txBody>
                  <a:tcPr/>
                </a:tc>
                <a:extLst>
                  <a:ext uri="{0D108BD9-81ED-4DB2-BD59-A6C34878D82A}">
                    <a16:rowId xmlns:a16="http://schemas.microsoft.com/office/drawing/2014/main" val="10001"/>
                  </a:ext>
                </a:extLst>
              </a:tr>
              <a:tr h="370840">
                <a:tc>
                  <a:txBody>
                    <a:bodyPr/>
                    <a:lstStyle/>
                    <a:p>
                      <a:r>
                        <a:rPr lang="en-GB" dirty="0"/>
                        <a:t>TXY122</a:t>
                      </a:r>
                    </a:p>
                  </a:txBody>
                  <a:tcPr/>
                </a:tc>
                <a:tc>
                  <a:txBody>
                    <a:bodyPr/>
                    <a:lstStyle/>
                    <a:p>
                      <a:r>
                        <a:rPr lang="en-GB" dirty="0"/>
                        <a:t>5</a:t>
                      </a:r>
                    </a:p>
                  </a:txBody>
                  <a:tcPr/>
                </a:tc>
                <a:tc>
                  <a:txBody>
                    <a:bodyPr/>
                    <a:lstStyle/>
                    <a:p>
                      <a:r>
                        <a:rPr lang="en-GB" dirty="0"/>
                        <a:t>1</a:t>
                      </a:r>
                    </a:p>
                  </a:txBody>
                  <a:tcPr/>
                </a:tc>
                <a:tc>
                  <a:txBody>
                    <a:bodyPr/>
                    <a:lstStyle/>
                    <a:p>
                      <a:r>
                        <a:rPr lang="en-GB" dirty="0"/>
                        <a:t>3740</a:t>
                      </a:r>
                    </a:p>
                  </a:txBody>
                  <a:tcPr/>
                </a:tc>
                <a:tc>
                  <a:txBody>
                    <a:bodyPr/>
                    <a:lstStyle/>
                    <a:p>
                      <a:r>
                        <a:rPr lang="en-GB" dirty="0"/>
                        <a:t>3740</a:t>
                      </a:r>
                    </a:p>
                  </a:txBody>
                  <a:tcPr/>
                </a:tc>
                <a:extLst>
                  <a:ext uri="{0D108BD9-81ED-4DB2-BD59-A6C34878D82A}">
                    <a16:rowId xmlns:a16="http://schemas.microsoft.com/office/drawing/2014/main" val="10002"/>
                  </a:ext>
                </a:extLst>
              </a:tr>
              <a:tr h="370840">
                <a:tc>
                  <a:txBody>
                    <a:bodyPr/>
                    <a:lstStyle/>
                    <a:p>
                      <a:r>
                        <a:rPr lang="en-GB" dirty="0"/>
                        <a:t>XTXY122</a:t>
                      </a:r>
                    </a:p>
                  </a:txBody>
                  <a:tcPr/>
                </a:tc>
                <a:tc>
                  <a:txBody>
                    <a:bodyPr/>
                    <a:lstStyle/>
                    <a:p>
                      <a:r>
                        <a:rPr lang="en-GB" dirty="0"/>
                        <a:t>5</a:t>
                      </a:r>
                    </a:p>
                  </a:txBody>
                  <a:tcPr/>
                </a:tc>
                <a:tc>
                  <a:txBody>
                    <a:bodyPr/>
                    <a:lstStyle/>
                    <a:p>
                      <a:r>
                        <a:rPr lang="en-GB" dirty="0"/>
                        <a:t>4</a:t>
                      </a:r>
                    </a:p>
                  </a:txBody>
                  <a:tcPr/>
                </a:tc>
                <a:tc>
                  <a:txBody>
                    <a:bodyPr/>
                    <a:lstStyle/>
                    <a:p>
                      <a:r>
                        <a:rPr lang="en-GB" dirty="0"/>
                        <a:t>3740</a:t>
                      </a:r>
                    </a:p>
                  </a:txBody>
                  <a:tcPr/>
                </a:tc>
                <a:tc>
                  <a:txBody>
                    <a:bodyPr/>
                    <a:lstStyle/>
                    <a:p>
                      <a:r>
                        <a:rPr lang="en-GB" dirty="0"/>
                        <a:t>14960</a:t>
                      </a:r>
                    </a:p>
                  </a:txBody>
                  <a:tcPr/>
                </a:tc>
                <a:extLst>
                  <a:ext uri="{0D108BD9-81ED-4DB2-BD59-A6C34878D82A}">
                    <a16:rowId xmlns:a16="http://schemas.microsoft.com/office/drawing/2014/main" val="10003"/>
                  </a:ext>
                </a:extLst>
              </a:tr>
              <a:tr h="370840">
                <a:tc>
                  <a:txBody>
                    <a:bodyPr/>
                    <a:lstStyle/>
                    <a:p>
                      <a:r>
                        <a:rPr lang="en-GB" dirty="0"/>
                        <a:t>TMXY112</a:t>
                      </a:r>
                    </a:p>
                  </a:txBody>
                  <a:tcPr/>
                </a:tc>
                <a:tc>
                  <a:txBody>
                    <a:bodyPr/>
                    <a:lstStyle/>
                    <a:p>
                      <a:r>
                        <a:rPr lang="en-GB" dirty="0"/>
                        <a:t>4</a:t>
                      </a:r>
                    </a:p>
                  </a:txBody>
                  <a:tcPr/>
                </a:tc>
                <a:tc>
                  <a:txBody>
                    <a:bodyPr/>
                    <a:lstStyle/>
                    <a:p>
                      <a:r>
                        <a:rPr lang="en-GB" dirty="0"/>
                        <a:t>1</a:t>
                      </a:r>
                    </a:p>
                  </a:txBody>
                  <a:tcPr/>
                </a:tc>
                <a:tc>
                  <a:txBody>
                    <a:bodyPr/>
                    <a:lstStyle/>
                    <a:p>
                      <a:r>
                        <a:rPr lang="en-GB" dirty="0"/>
                        <a:t>3175</a:t>
                      </a:r>
                    </a:p>
                  </a:txBody>
                  <a:tcPr/>
                </a:tc>
                <a:tc>
                  <a:txBody>
                    <a:bodyPr/>
                    <a:lstStyle/>
                    <a:p>
                      <a:r>
                        <a:rPr lang="en-GB" dirty="0"/>
                        <a:t>3175</a:t>
                      </a:r>
                    </a:p>
                  </a:txBody>
                  <a:tcPr/>
                </a:tc>
                <a:extLst>
                  <a:ext uri="{0D108BD9-81ED-4DB2-BD59-A6C34878D82A}">
                    <a16:rowId xmlns:a16="http://schemas.microsoft.com/office/drawing/2014/main" val="10004"/>
                  </a:ext>
                </a:extLst>
              </a:tr>
              <a:tr h="370840">
                <a:tc gridSpan="4">
                  <a:txBody>
                    <a:bodyPr/>
                    <a:lstStyle/>
                    <a:p>
                      <a:r>
                        <a:rPr lang="en-GB" dirty="0"/>
                        <a:t>Total</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a:txBody>
                    <a:bodyPr/>
                    <a:lstStyle/>
                    <a:p>
                      <a:r>
                        <a:rPr lang="en-GB" dirty="0"/>
                        <a:t>£25050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54844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D8DF6-FCB5-415B-918A-7C835F48C4D0}"/>
              </a:ext>
            </a:extLst>
          </p:cNvPr>
          <p:cNvSpPr>
            <a:spLocks noGrp="1"/>
          </p:cNvSpPr>
          <p:nvPr>
            <p:ph type="title"/>
          </p:nvPr>
        </p:nvSpPr>
        <p:spPr/>
        <p:txBody>
          <a:bodyPr/>
          <a:lstStyle/>
          <a:p>
            <a:r>
              <a:rPr lang="en-GB" dirty="0"/>
              <a:t>Some tentative conclusions</a:t>
            </a:r>
          </a:p>
        </p:txBody>
      </p:sp>
      <p:sp>
        <p:nvSpPr>
          <p:cNvPr id="3" name="Content Placeholder 2">
            <a:extLst>
              <a:ext uri="{FF2B5EF4-FFF2-40B4-BE49-F238E27FC236}">
                <a16:creationId xmlns:a16="http://schemas.microsoft.com/office/drawing/2014/main" id="{BF7B3876-AED6-468E-A167-FBDA3A471A86}"/>
              </a:ext>
            </a:extLst>
          </p:cNvPr>
          <p:cNvSpPr>
            <a:spLocks noGrp="1"/>
          </p:cNvSpPr>
          <p:nvPr>
            <p:ph idx="1"/>
          </p:nvPr>
        </p:nvSpPr>
        <p:spPr/>
        <p:txBody>
          <a:bodyPr>
            <a:normAutofit fontScale="92500" lnSpcReduction="10000"/>
          </a:bodyPr>
          <a:lstStyle/>
          <a:p>
            <a:r>
              <a:rPr lang="en-GB" dirty="0"/>
              <a:t>OU computing apprentices are less likely to be of low SES less likely to have low PEQs and less likely to have a declared disability than OU computing students</a:t>
            </a:r>
          </a:p>
          <a:p>
            <a:r>
              <a:rPr lang="en-GB" dirty="0"/>
              <a:t>The gender and ethnic profile of OU computing apprentices appears broadly similar to the gender and ethnic profile of OU computing students. The data suggests some differences, but we don’t have enough data to be confident about these</a:t>
            </a:r>
          </a:p>
          <a:p>
            <a:r>
              <a:rPr lang="en-GB" dirty="0"/>
              <a:t>OU Computing apprentices enjoy a significantly higher amount of tuition support than OU computing students</a:t>
            </a:r>
          </a:p>
          <a:p>
            <a:r>
              <a:rPr lang="en-GB" dirty="0"/>
              <a:t>Note that fee income from apprentices is higher e.g. 360 credits Q62 £18576 vs 360 credit apprenticeship in England £20000 + £5000 on completion</a:t>
            </a:r>
          </a:p>
        </p:txBody>
      </p:sp>
    </p:spTree>
    <p:extLst>
      <p:ext uri="{BB962C8B-B14F-4D97-AF65-F5344CB8AC3E}">
        <p14:creationId xmlns:p14="http://schemas.microsoft.com/office/powerpoint/2010/main" val="427541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ABC3C7D-708D-4E0F-92F6-84E6D6E9FE83}"/>
              </a:ext>
            </a:extLst>
          </p:cNvPr>
          <p:cNvSpPr>
            <a:spLocks noGrp="1"/>
          </p:cNvSpPr>
          <p:nvPr>
            <p:ph type="title"/>
          </p:nvPr>
        </p:nvSpPr>
        <p:spPr>
          <a:xfrm>
            <a:off x="833002" y="365125"/>
            <a:ext cx="10520702" cy="1325563"/>
          </a:xfrm>
        </p:spPr>
        <p:txBody>
          <a:bodyPr>
            <a:normAutofit/>
          </a:bodyPr>
          <a:lstStyle/>
          <a:p>
            <a:r>
              <a:rPr lang="en-GB" dirty="0">
                <a:solidFill>
                  <a:srgbClr val="FFFFFF"/>
                </a:solidFill>
              </a:rPr>
              <a:t>Introduction</a:t>
            </a:r>
          </a:p>
        </p:txBody>
      </p:sp>
      <p:sp>
        <p:nvSpPr>
          <p:cNvPr id="3" name="Content Placeholder 2">
            <a:extLst>
              <a:ext uri="{FF2B5EF4-FFF2-40B4-BE49-F238E27FC236}">
                <a16:creationId xmlns:a16="http://schemas.microsoft.com/office/drawing/2014/main" id="{2CCBE2D2-7531-42C4-B53C-163F733BC288}"/>
              </a:ext>
            </a:extLst>
          </p:cNvPr>
          <p:cNvSpPr>
            <a:spLocks noGrp="1"/>
          </p:cNvSpPr>
          <p:nvPr>
            <p:ph idx="1"/>
          </p:nvPr>
        </p:nvSpPr>
        <p:spPr>
          <a:xfrm>
            <a:off x="838201" y="2022601"/>
            <a:ext cx="10515598" cy="4154361"/>
          </a:xfrm>
        </p:spPr>
        <p:txBody>
          <a:bodyPr>
            <a:normAutofit fontScale="92500" lnSpcReduction="20000"/>
          </a:bodyPr>
          <a:lstStyle/>
          <a:p>
            <a:r>
              <a:rPr lang="en-GB" dirty="0"/>
              <a:t>Apprenticeships are entering a new phase of ‘business as usual’ within the University; apprentices are, however, still a  small group of learners for whom a big effort of curriculum development and support is being invested. </a:t>
            </a:r>
          </a:p>
          <a:p>
            <a:r>
              <a:rPr lang="en-GB" dirty="0"/>
              <a:t>As access and participation are pressing issues for higher education it is important to understand the profile of our apprentices as a basis for sound decisions on the future approach to apprenticeships and to the recruitment of apprentices.</a:t>
            </a:r>
          </a:p>
          <a:p>
            <a:r>
              <a:rPr lang="en-GB" dirty="0"/>
              <a:t>We collected data from within the OU on the profile of apprentices (in Computing) across England, Scotland and Wales and compared that data with similar data for our non-apprentice students highlighting any areas of concern. We suggest areas that may need to be addressed within an agenda for access and participation.</a:t>
            </a:r>
          </a:p>
          <a:p>
            <a:endParaRPr lang="en-GB" sz="2000" dirty="0">
              <a:solidFill>
                <a:srgbClr val="FFFFFF"/>
              </a:solidFill>
            </a:endParaRPr>
          </a:p>
        </p:txBody>
      </p:sp>
    </p:spTree>
    <p:extLst>
      <p:ext uri="{BB962C8B-B14F-4D97-AF65-F5344CB8AC3E}">
        <p14:creationId xmlns:p14="http://schemas.microsoft.com/office/powerpoint/2010/main" val="977566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ABC3C7D-708D-4E0F-92F6-84E6D6E9FE83}"/>
              </a:ext>
            </a:extLst>
          </p:cNvPr>
          <p:cNvSpPr>
            <a:spLocks noGrp="1"/>
          </p:cNvSpPr>
          <p:nvPr>
            <p:ph type="title"/>
          </p:nvPr>
        </p:nvSpPr>
        <p:spPr>
          <a:xfrm>
            <a:off x="833002" y="365125"/>
            <a:ext cx="10520702" cy="1325563"/>
          </a:xfrm>
        </p:spPr>
        <p:txBody>
          <a:bodyPr>
            <a:normAutofit/>
          </a:bodyPr>
          <a:lstStyle/>
          <a:p>
            <a:r>
              <a:rPr lang="en-GB" dirty="0">
                <a:solidFill>
                  <a:srgbClr val="FFFFFF"/>
                </a:solidFill>
              </a:rPr>
              <a:t>Scope, data sources</a:t>
            </a:r>
          </a:p>
        </p:txBody>
      </p:sp>
      <p:sp>
        <p:nvSpPr>
          <p:cNvPr id="3" name="Content Placeholder 2">
            <a:extLst>
              <a:ext uri="{FF2B5EF4-FFF2-40B4-BE49-F238E27FC236}">
                <a16:creationId xmlns:a16="http://schemas.microsoft.com/office/drawing/2014/main" id="{2CCBE2D2-7531-42C4-B53C-163F733BC288}"/>
              </a:ext>
            </a:extLst>
          </p:cNvPr>
          <p:cNvSpPr>
            <a:spLocks noGrp="1"/>
          </p:cNvSpPr>
          <p:nvPr>
            <p:ph idx="1"/>
          </p:nvPr>
        </p:nvSpPr>
        <p:spPr>
          <a:xfrm>
            <a:off x="838201" y="2022601"/>
            <a:ext cx="10515598" cy="4154361"/>
          </a:xfrm>
        </p:spPr>
        <p:txBody>
          <a:bodyPr>
            <a:normAutofit/>
          </a:bodyPr>
          <a:lstStyle/>
          <a:p>
            <a:r>
              <a:rPr lang="en-GB" sz="2000" dirty="0">
                <a:solidFill>
                  <a:srgbClr val="FFFFFF"/>
                </a:solidFill>
              </a:rPr>
              <a:t>School of Computing &amp; Communications u/g apprenticeships:</a:t>
            </a:r>
          </a:p>
          <a:p>
            <a:pPr lvl="1"/>
            <a:r>
              <a:rPr lang="en-GB" sz="2000" dirty="0">
                <a:solidFill>
                  <a:srgbClr val="FFFFFF"/>
                </a:solidFill>
              </a:rPr>
              <a:t>England R24</a:t>
            </a:r>
          </a:p>
          <a:p>
            <a:pPr lvl="1"/>
            <a:r>
              <a:rPr lang="en-GB" sz="2000" dirty="0">
                <a:solidFill>
                  <a:srgbClr val="FFFFFF"/>
                </a:solidFill>
              </a:rPr>
              <a:t>Scotland R32 R33</a:t>
            </a:r>
          </a:p>
          <a:p>
            <a:pPr lvl="1"/>
            <a:r>
              <a:rPr lang="en-GB" sz="2000" dirty="0">
                <a:solidFill>
                  <a:srgbClr val="FFFFFF"/>
                </a:solidFill>
              </a:rPr>
              <a:t>Wales R40</a:t>
            </a:r>
          </a:p>
          <a:p>
            <a:r>
              <a:rPr lang="en-GB" sz="2000" dirty="0">
                <a:solidFill>
                  <a:srgbClr val="FFFFFF"/>
                </a:solidFill>
              </a:rPr>
              <a:t>Q62 BSc Computing and IT used for comparison (the above qualifications are based on the Q62 curriculum)</a:t>
            </a:r>
          </a:p>
          <a:p>
            <a:r>
              <a:rPr lang="en-GB" sz="2000" dirty="0">
                <a:solidFill>
                  <a:srgbClr val="FFFFFF"/>
                </a:solidFill>
              </a:rPr>
              <a:t>Cohorts 18/19 and 19/20 academic years up to and including 19J (these are the cohorts for which we have data for all the qualifications)</a:t>
            </a:r>
          </a:p>
          <a:p>
            <a:r>
              <a:rPr lang="en-GB" sz="2000" dirty="0">
                <a:solidFill>
                  <a:srgbClr val="FFFFFF"/>
                </a:solidFill>
              </a:rPr>
              <a:t>Main data source is the qualification profile tool, data drawn 22 Jan 2020</a:t>
            </a:r>
          </a:p>
          <a:p>
            <a:r>
              <a:rPr lang="en-GB" sz="2000" dirty="0">
                <a:solidFill>
                  <a:srgbClr val="FFFFFF"/>
                </a:solidFill>
              </a:rPr>
              <a:t>All numbers are headcount (not FTE)</a:t>
            </a:r>
          </a:p>
        </p:txBody>
      </p:sp>
    </p:spTree>
    <p:extLst>
      <p:ext uri="{BB962C8B-B14F-4D97-AF65-F5344CB8AC3E}">
        <p14:creationId xmlns:p14="http://schemas.microsoft.com/office/powerpoint/2010/main" val="4281598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cx1="http://schemas.microsoft.com/office/drawing/2015/9/8/chartex">
        <mc:Choice Requires="cx1">
          <p:graphicFrame>
            <p:nvGraphicFramePr>
              <p:cNvPr id="2" name="Chart 1">
                <a:extLst>
                  <a:ext uri="{FF2B5EF4-FFF2-40B4-BE49-F238E27FC236}">
                    <a16:creationId xmlns:a16="http://schemas.microsoft.com/office/drawing/2014/main" id="{1C8B011D-663D-41D7-9494-94438E10734E}"/>
                  </a:ext>
                </a:extLst>
              </p:cNvPr>
              <p:cNvGraphicFramePr/>
              <p:nvPr>
                <p:extLst>
                  <p:ext uri="{D42A27DB-BD31-4B8C-83A1-F6EECF244321}">
                    <p14:modId xmlns:p14="http://schemas.microsoft.com/office/powerpoint/2010/main" val="1911005632"/>
                  </p:ext>
                </p:extLst>
              </p:nvPr>
            </p:nvGraphicFramePr>
            <p:xfrm>
              <a:off x="907418" y="643467"/>
              <a:ext cx="10905066" cy="5571066"/>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2" name="Chart 1">
                <a:extLst>
                  <a:ext uri="{FF2B5EF4-FFF2-40B4-BE49-F238E27FC236}">
                    <a16:creationId xmlns:a16="http://schemas.microsoft.com/office/drawing/2014/main" id="{1C8B011D-663D-41D7-9494-94438E10734E}"/>
                  </a:ext>
                </a:extLst>
              </p:cNvPr>
              <p:cNvPicPr>
                <a:picLocks noGrp="1" noRot="1" noChangeAspect="1" noMove="1" noResize="1" noEditPoints="1" noAdjustHandles="1" noChangeArrowheads="1" noChangeShapeType="1"/>
              </p:cNvPicPr>
              <p:nvPr/>
            </p:nvPicPr>
            <p:blipFill>
              <a:blip r:embed="rId4"/>
              <a:stretch>
                <a:fillRect/>
              </a:stretch>
            </p:blipFill>
            <p:spPr>
              <a:xfrm>
                <a:off x="907418" y="643467"/>
                <a:ext cx="10905066" cy="5571066"/>
              </a:xfrm>
              <a:prstGeom prst="rect">
                <a:avLst/>
              </a:prstGeom>
            </p:spPr>
          </p:pic>
        </mc:Fallback>
      </mc:AlternateContent>
    </p:spTree>
    <p:extLst>
      <p:ext uri="{BB962C8B-B14F-4D97-AF65-F5344CB8AC3E}">
        <p14:creationId xmlns:p14="http://schemas.microsoft.com/office/powerpoint/2010/main" val="2987275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948559AC-D87B-486E-9CCE-6D881E0988B2}"/>
              </a:ext>
            </a:extLst>
          </p:cNvPr>
          <p:cNvGraphicFramePr>
            <a:graphicFrameLocks/>
          </p:cNvGraphicFramePr>
          <p:nvPr>
            <p:extLst>
              <p:ext uri="{D42A27DB-BD31-4B8C-83A1-F6EECF244321}">
                <p14:modId xmlns:p14="http://schemas.microsoft.com/office/powerpoint/2010/main" val="1443208784"/>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2109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hart 4">
            <a:extLst>
              <a:ext uri="{FF2B5EF4-FFF2-40B4-BE49-F238E27FC236}">
                <a16:creationId xmlns:a16="http://schemas.microsoft.com/office/drawing/2014/main" id="{097511DC-1377-46FF-89F3-97CE67DDFFF5}"/>
              </a:ext>
            </a:extLst>
          </p:cNvPr>
          <p:cNvGraphicFramePr>
            <a:graphicFrameLocks/>
          </p:cNvGraphicFramePr>
          <p:nvPr>
            <p:extLst>
              <p:ext uri="{D42A27DB-BD31-4B8C-83A1-F6EECF244321}">
                <p14:modId xmlns:p14="http://schemas.microsoft.com/office/powerpoint/2010/main" val="3974273418"/>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5685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a:extLst>
              <a:ext uri="{FF2B5EF4-FFF2-40B4-BE49-F238E27FC236}">
                <a16:creationId xmlns:a16="http://schemas.microsoft.com/office/drawing/2014/main" id="{D7876119-FABA-4DA0-BDB7-1A5D86C3ED81}"/>
              </a:ext>
            </a:extLst>
          </p:cNvPr>
          <p:cNvGraphicFramePr>
            <a:graphicFrameLocks/>
          </p:cNvGraphicFramePr>
          <p:nvPr>
            <p:extLst>
              <p:ext uri="{D42A27DB-BD31-4B8C-83A1-F6EECF244321}">
                <p14:modId xmlns:p14="http://schemas.microsoft.com/office/powerpoint/2010/main" val="3641743304"/>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34204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hart 4">
            <a:extLst>
              <a:ext uri="{FF2B5EF4-FFF2-40B4-BE49-F238E27FC236}">
                <a16:creationId xmlns:a16="http://schemas.microsoft.com/office/drawing/2014/main" id="{F2016FAD-B76D-4FC4-8608-CC77F072C766}"/>
              </a:ext>
            </a:extLst>
          </p:cNvPr>
          <p:cNvGraphicFramePr>
            <a:graphicFrameLocks/>
          </p:cNvGraphicFramePr>
          <p:nvPr>
            <p:extLst>
              <p:ext uri="{D42A27DB-BD31-4B8C-83A1-F6EECF244321}">
                <p14:modId xmlns:p14="http://schemas.microsoft.com/office/powerpoint/2010/main" val="2498388556"/>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9527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a:extLst>
              <a:ext uri="{FF2B5EF4-FFF2-40B4-BE49-F238E27FC236}">
                <a16:creationId xmlns:a16="http://schemas.microsoft.com/office/drawing/2014/main" id="{F7873080-ABD5-4021-AB89-561E58DB76A4}"/>
              </a:ext>
            </a:extLst>
          </p:cNvPr>
          <p:cNvGraphicFramePr>
            <a:graphicFrameLocks/>
          </p:cNvGraphicFramePr>
          <p:nvPr>
            <p:extLst>
              <p:ext uri="{D42A27DB-BD31-4B8C-83A1-F6EECF244321}">
                <p14:modId xmlns:p14="http://schemas.microsoft.com/office/powerpoint/2010/main" val="1984238743"/>
              </p:ext>
            </p:extLst>
          </p:nvPr>
        </p:nvGraphicFramePr>
        <p:xfrm>
          <a:off x="643467" y="643467"/>
          <a:ext cx="10905066" cy="5571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5515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1090</TotalTime>
  <Words>1045</Words>
  <Application>Microsoft Office PowerPoint</Application>
  <PresentationFormat>Widescreen</PresentationFormat>
  <Paragraphs>135</Paragraphs>
  <Slides>16</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Who are our apprentices?</vt:lpstr>
      <vt:lpstr>Introduction</vt:lpstr>
      <vt:lpstr>Scope, data 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Tuition support Q62 students vs R24 apprentices</vt:lpstr>
      <vt:lpstr>Some tentative 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M.Walkley</dc:creator>
  <cp:lastModifiedBy>Diane.Ford</cp:lastModifiedBy>
  <cp:revision>56</cp:revision>
  <dcterms:created xsi:type="dcterms:W3CDTF">2020-04-23T17:44:02Z</dcterms:created>
  <dcterms:modified xsi:type="dcterms:W3CDTF">2020-04-24T13:20:34Z</dcterms:modified>
</cp:coreProperties>
</file>