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2" r:id="rId5"/>
    <p:sldMasterId id="2147483667" r:id="rId6"/>
  </p:sldMasterIdLst>
  <p:sldIdLst>
    <p:sldId id="272" r:id="rId7"/>
    <p:sldId id="260" r:id="rId8"/>
    <p:sldId id="265" r:id="rId9"/>
    <p:sldId id="274" r:id="rId10"/>
    <p:sldId id="264" r:id="rId11"/>
    <p:sldId id="277" r:id="rId12"/>
    <p:sldId id="276" r:id="rId13"/>
    <p:sldId id="275" r:id="rId14"/>
    <p:sldId id="27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68418F8-B52F-4661-8ABA-69BB3ADD66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861" y="2160001"/>
            <a:ext cx="7920773" cy="9971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2444CB2-243C-41A0-8F6C-F772E768A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861" y="3166992"/>
            <a:ext cx="792077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SUB TITLE IN HERE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24475ED-B6F3-4114-A316-943C1E2B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19" y="6431961"/>
            <a:ext cx="2057400" cy="138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C1F67E-6248-496F-8483-98A65C33F8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107" y="5538158"/>
            <a:ext cx="1508916" cy="10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18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an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8601" y="1150618"/>
            <a:ext cx="8263493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7B25A5-6B91-4CE2-93B8-754812DA02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494489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med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44140" y="1150618"/>
            <a:ext cx="60079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2072459" cy="5214347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Graphs and graphics can be positioned over the grey box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7EECFAC-7182-49C4-A276-219F1E7C7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3144966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1150618"/>
            <a:ext cx="42172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3855539" cy="5214347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866B34-8A6C-492A-96F1-5F307C6EA6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88327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1150618"/>
            <a:ext cx="42172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3855539" cy="2486367"/>
          </a:xfrm>
          <a:prstGeom prst="rect">
            <a:avLst/>
          </a:prstGeom>
        </p:spPr>
        <p:txBody>
          <a:bodyPr lIns="36000" tIns="36000" rIns="36000" bIns="36000" numCol="2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Charts, graphs and graphics can be positioned over the grey box.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70E1B6-0ECF-4B89-8FAB-09D00538EB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800" y="3873242"/>
            <a:ext cx="3855539" cy="2486367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5259958-3FB9-4566-8AB7-D98E4FCD49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611611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3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2552519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768777-3248-42B2-85F9-58D5B20C6E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86030" y="1150618"/>
            <a:ext cx="2552519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7E46CCE-0535-4E3E-9668-C3EC281E6A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3259" y="1150615"/>
            <a:ext cx="2869035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9316F6E-405A-4A01-9184-79CC1058A9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749459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row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8263493" cy="2278381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Charts, graphs and graphics can be positioned over the grey box.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/>
              <a:t>Body text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7E46CCE-0535-4E3E-9668-C3EC281E6A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801" y="3566179"/>
            <a:ext cx="8263493" cy="2798784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65438FC-7DE5-43FA-96AA-BA01B74D04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639672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FC8E3CA-4735-4448-B024-8A121DAD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7A647E4-605B-4961-B4D2-DBA8850930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136559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F192859-C46A-4829-96AF-7D408294B8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94ECEE5-5A94-4126-92B2-4FA9605C9D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38501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D79BA80-1E7F-4F47-AF07-7A70474A6C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81FAF16-A8F7-4BA6-B2B7-5BF7AFA61E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7794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turquois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406321-A4C9-4532-B695-2ECC82CCAE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1A37CB7-C061-4C30-8C0D-36C06AE611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93896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- 2 col text /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1150618"/>
            <a:ext cx="42172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3855539" cy="5214347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866B34-8A6C-492A-96F1-5F307C6EA6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4065577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2698E74-DBB1-4C41-81D5-108634391B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2378" y="1176736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27D262DD-86D2-472F-9233-2CA4C4F3C4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72378" y="1176734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8" name="Text Placeholder 31">
            <a:extLst>
              <a:ext uri="{FF2B5EF4-FFF2-40B4-BE49-F238E27FC236}">
                <a16:creationId xmlns:a16="http://schemas.microsoft.com/office/drawing/2014/main" id="{C0A8910E-3E33-41A3-816B-CD71BE1D50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72378" y="1445872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C7DBC2F-B4BA-4FA1-AC8F-C1FB5D329C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2378" y="1877243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02</a:t>
            </a:r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E96BEFDD-99B7-4B7A-A883-501F05DEBE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72378" y="1877241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8F24DFEC-E082-454B-B5C3-50F1E1DD32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72378" y="2146379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3A914CD-C11D-48A8-88E1-538FBD1096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2378" y="2577750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03</a:t>
            </a:r>
          </a:p>
        </p:txBody>
      </p:sp>
      <p:sp>
        <p:nvSpPr>
          <p:cNvPr id="15" name="Text Placeholder 31">
            <a:extLst>
              <a:ext uri="{FF2B5EF4-FFF2-40B4-BE49-F238E27FC236}">
                <a16:creationId xmlns:a16="http://schemas.microsoft.com/office/drawing/2014/main" id="{5E5D34B7-01F5-4524-B815-3E8FD22045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2378" y="2577748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6" name="Text Placeholder 31">
            <a:extLst>
              <a:ext uri="{FF2B5EF4-FFF2-40B4-BE49-F238E27FC236}">
                <a16:creationId xmlns:a16="http://schemas.microsoft.com/office/drawing/2014/main" id="{745E9020-E3D4-4B2E-AF64-3BC2BA8099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2378" y="2846886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E31EB1E-53F8-4104-A8D0-0BEFB18961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32378" y="3278255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04</a:t>
            </a:r>
          </a:p>
        </p:txBody>
      </p:sp>
      <p:sp>
        <p:nvSpPr>
          <p:cNvPr id="18" name="Text Placeholder 31">
            <a:extLst>
              <a:ext uri="{FF2B5EF4-FFF2-40B4-BE49-F238E27FC236}">
                <a16:creationId xmlns:a16="http://schemas.microsoft.com/office/drawing/2014/main" id="{3DEAAE69-8D81-471C-A294-06DD17336F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2378" y="3278255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01E75DFE-469F-4162-BFD7-0AD3CC0605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72378" y="3547393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16FACADA-AE0B-4A02-B7FE-F03E903A200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2378" y="3978763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05</a:t>
            </a:r>
          </a:p>
        </p:txBody>
      </p:sp>
      <p:sp>
        <p:nvSpPr>
          <p:cNvPr id="21" name="Text Placeholder 31">
            <a:extLst>
              <a:ext uri="{FF2B5EF4-FFF2-40B4-BE49-F238E27FC236}">
                <a16:creationId xmlns:a16="http://schemas.microsoft.com/office/drawing/2014/main" id="{1BE90D09-E40F-4E07-8A6C-C34ECB3A0C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72378" y="3978762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2" name="Text Placeholder 31">
            <a:extLst>
              <a:ext uri="{FF2B5EF4-FFF2-40B4-BE49-F238E27FC236}">
                <a16:creationId xmlns:a16="http://schemas.microsoft.com/office/drawing/2014/main" id="{E8BCD20F-DF5A-4D1F-AB59-8992CCEB4E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72378" y="4247900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CA99EFB-8D03-4007-813F-E6174F0308E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378" y="4679271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06</a:t>
            </a:r>
          </a:p>
        </p:txBody>
      </p:sp>
      <p:sp>
        <p:nvSpPr>
          <p:cNvPr id="24" name="Text Placeholder 31">
            <a:extLst>
              <a:ext uri="{FF2B5EF4-FFF2-40B4-BE49-F238E27FC236}">
                <a16:creationId xmlns:a16="http://schemas.microsoft.com/office/drawing/2014/main" id="{75297938-8904-4A58-BECE-919189BAA5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72378" y="4679269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5" name="Text Placeholder 31">
            <a:extLst>
              <a:ext uri="{FF2B5EF4-FFF2-40B4-BE49-F238E27FC236}">
                <a16:creationId xmlns:a16="http://schemas.microsoft.com/office/drawing/2014/main" id="{EF1B2FF4-CFE5-4357-917A-0266982251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72378" y="4948407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ABF0E3-1A7E-434D-B96E-F3343B8E07D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82592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5039EFD-26D4-4EFF-80C8-2DEC577006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2378" y="770472"/>
            <a:ext cx="1044375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32" name="Slide Number Placeholder 8">
            <a:extLst>
              <a:ext uri="{FF2B5EF4-FFF2-40B4-BE49-F238E27FC236}">
                <a16:creationId xmlns:a16="http://schemas.microsoft.com/office/drawing/2014/main" id="{6FBBA16B-4607-4475-9AA9-35D51BE89C52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2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FF9A53DE-293F-4D46-94A3-8EB81742DF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079999"/>
            <a:ext cx="8220294" cy="5284967"/>
          </a:xfrm>
          <a:prstGeom prst="rect">
            <a:avLst/>
          </a:prstGeom>
        </p:spPr>
        <p:txBody>
          <a:bodyPr lIns="36000" tIns="36000" rIns="36000" bIns="36000" numCol="2" spcCol="360000"/>
          <a:lstStyle>
            <a:lvl1pPr marL="0" indent="0" algn="l" defTabSz="287993">
              <a:lnSpc>
                <a:spcPts val="1600"/>
              </a:lnSpc>
              <a:buNone/>
              <a:defRPr sz="1200" b="1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00	Insert contents listing (2 columns)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091B7A03-C365-4ED6-962E-93EA096F7A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044375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77805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6ABEA7B-7448-4E43-A7A4-3421CD2E27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A22121-4331-41E2-B269-75755B8049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801" y="1150618"/>
            <a:ext cx="8263493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027451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85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850A13-8E99-49E2-9165-C76685B082C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42" y="226559"/>
            <a:ext cx="838348" cy="57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9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ED99F8-E22C-4D15-85F7-8D466F90469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932" y="200297"/>
            <a:ext cx="812841" cy="55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672" r:id="rId4"/>
    <p:sldLayoutId id="2147483670" r:id="rId5"/>
    <p:sldLayoutId id="2147483673" r:id="rId6"/>
    <p:sldLayoutId id="2147483674" r:id="rId7"/>
    <p:sldLayoutId id="2147483675" r:id="rId8"/>
    <p:sldLayoutId id="214748367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D35A2-212B-4253-8D50-FD1945F2B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861" y="918722"/>
            <a:ext cx="7920773" cy="2880789"/>
          </a:xfrm>
        </p:spPr>
        <p:txBody>
          <a:bodyPr/>
          <a:lstStyle/>
          <a:p>
            <a:r>
              <a:rPr lang="en-US" sz="3200" dirty="0"/>
              <a:t>PROMOTING</a:t>
            </a:r>
            <a:r>
              <a:rPr lang="en-US" dirty="0"/>
              <a:t> </a:t>
            </a:r>
            <a:br>
              <a:rPr lang="en-US" dirty="0"/>
            </a:br>
            <a:r>
              <a:rPr lang="en-US" sz="5400" dirty="0">
                <a:solidFill>
                  <a:srgbClr val="FF0066"/>
                </a:solidFill>
              </a:rPr>
              <a:t>G</a:t>
            </a:r>
            <a:r>
              <a:rPr lang="en-US" sz="5400" dirty="0"/>
              <a:t>ood </a:t>
            </a:r>
            <a:r>
              <a:rPr lang="en-US" sz="5400" dirty="0">
                <a:solidFill>
                  <a:srgbClr val="FF0066"/>
                </a:solidFill>
              </a:rPr>
              <a:t>M</a:t>
            </a:r>
            <a:r>
              <a:rPr lang="en-US" sz="5400" dirty="0"/>
              <a:t>athematical </a:t>
            </a:r>
            <a:r>
              <a:rPr lang="en-US" sz="5400" dirty="0">
                <a:solidFill>
                  <a:srgbClr val="FF0066"/>
                </a:solidFill>
              </a:rPr>
              <a:t>C</a:t>
            </a:r>
            <a:r>
              <a:rPr lang="en-US" sz="5400" dirty="0"/>
              <a:t>ommunication </a:t>
            </a:r>
            <a:br>
              <a:rPr lang="en-US" dirty="0"/>
            </a:br>
            <a:r>
              <a:rPr lang="en-US" sz="3200" dirty="0"/>
              <a:t>as a key employability and </a:t>
            </a:r>
            <a:r>
              <a:rPr lang="en-US" sz="3200"/>
              <a:t>transferable  skill </a:t>
            </a:r>
            <a:r>
              <a:rPr lang="en-US" sz="3200" dirty="0"/>
              <a:t>in mathematics at Level 1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11A33-AC46-4B11-BB79-109359491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860" y="4530611"/>
            <a:ext cx="7920774" cy="249299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GB" dirty="0">
                <a:ea typeface="+mn-lt"/>
                <a:cs typeface="+mn-lt"/>
              </a:rPr>
              <a:t>Andrew Potter, Gerry Golding, Sally Crighton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5CAC14-616A-4FEC-978E-46979D7F1AEF}"/>
              </a:ext>
            </a:extLst>
          </p:cNvPr>
          <p:cNvSpPr txBox="1"/>
          <p:nvPr/>
        </p:nvSpPr>
        <p:spPr>
          <a:xfrm>
            <a:off x="422910" y="5566410"/>
            <a:ext cx="42862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eSTEeM</a:t>
            </a:r>
            <a:r>
              <a:rPr lang="en-US" dirty="0">
                <a:solidFill>
                  <a:schemeClr val="bg1"/>
                </a:solidFill>
              </a:rPr>
              <a:t> Conference, online</a:t>
            </a:r>
          </a:p>
          <a:p>
            <a:r>
              <a:rPr lang="en-US" dirty="0">
                <a:solidFill>
                  <a:schemeClr val="bg1"/>
                </a:solidFill>
              </a:rPr>
              <a:t>14:45, 30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April 2020</a:t>
            </a:r>
          </a:p>
        </p:txBody>
      </p:sp>
    </p:spTree>
    <p:extLst>
      <p:ext uri="{BB962C8B-B14F-4D97-AF65-F5344CB8AC3E}">
        <p14:creationId xmlns:p14="http://schemas.microsoft.com/office/powerpoint/2010/main" val="2656156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88DA75-77B1-4CD2-93DD-7AF2268D0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Working with other Schools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783CE-6266-4E99-BCF7-3187D90DC5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01" y="1188719"/>
            <a:ext cx="8309444" cy="5214348"/>
          </a:xfrm>
        </p:spPr>
        <p:txBody>
          <a:bodyPr/>
          <a:lstStyle/>
          <a:p>
            <a:r>
              <a:rPr lang="en-GB" sz="1800" b="1" dirty="0"/>
              <a:t>Level 1 Mathematics needs in other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Most of our students will not go on</a:t>
            </a:r>
            <a:br>
              <a:rPr lang="en-GB" sz="1800" dirty="0"/>
            </a:br>
            <a:r>
              <a:rPr lang="en-GB" sz="1800" dirty="0"/>
              <a:t>to study more maths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Most students from the School of</a:t>
            </a:r>
            <a:br>
              <a:rPr lang="en-GB" sz="1800" dirty="0"/>
            </a:br>
            <a:r>
              <a:rPr lang="en-GB" sz="1800" dirty="0"/>
              <a:t>Computing &amp; Communication (C&amp;C)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Large percentage from Business &amp; Economics and the Open programme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Many of our tutors are C&amp;C tutors as well – they comment on the difference MU123 makes, especially GMC!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We are working with other disciplines where conventions can differ – but operate a “When in Rome…” policy!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Our tutors and students often comment that being able to communicate and present a structured logical argument is one of the most transferable skills they get from MU123!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By focusing on GMC, we hope to equip MU123 students with a key employability skill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9C6DB8-369F-462E-B807-65707E560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667" y="832495"/>
            <a:ext cx="3356578" cy="190526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CF761ED-F9AB-41AE-BC7A-BFB4D5A31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544317"/>
            <a:ext cx="1968300" cy="217125"/>
          </a:xfrm>
        </p:spPr>
        <p:txBody>
          <a:bodyPr/>
          <a:lstStyle/>
          <a:p>
            <a:r>
              <a:rPr lang="en-GB" dirty="0"/>
              <a:t>Evaluation and Impact</a:t>
            </a:r>
          </a:p>
        </p:txBody>
      </p:sp>
    </p:spTree>
    <p:extLst>
      <p:ext uri="{BB962C8B-B14F-4D97-AF65-F5344CB8AC3E}">
        <p14:creationId xmlns:p14="http://schemas.microsoft.com/office/powerpoint/2010/main" val="3123773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D8A04-935C-4320-8757-9C02B0901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861" y="3179701"/>
            <a:ext cx="7920773" cy="1384995"/>
          </a:xfrm>
        </p:spPr>
        <p:txBody>
          <a:bodyPr/>
          <a:lstStyle/>
          <a:p>
            <a:pPr algn="ctr"/>
            <a:r>
              <a:rPr lang="en-GB" dirty="0"/>
              <a:t>THANK YOU</a:t>
            </a:r>
            <a:br>
              <a:rPr lang="en-GB" dirty="0"/>
            </a:br>
            <a:br>
              <a:rPr lang="en-GB" dirty="0"/>
            </a:br>
            <a:r>
              <a:rPr lang="en-GB" sz="2800" dirty="0"/>
              <a:t>Questions? Comments? Future directions?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20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B98C6E-655C-4061-B666-FEF5384F15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 Brief History of </a:t>
            </a:r>
            <a:r>
              <a:rPr lang="en-GB" dirty="0">
                <a:solidFill>
                  <a:srgbClr val="FF0066"/>
                </a:solidFill>
              </a:rPr>
              <a:t>GMC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B08133F-C5C8-435B-9687-C2F7B5411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317" y="4186692"/>
            <a:ext cx="5400000" cy="498598"/>
          </a:xfrm>
        </p:spPr>
        <p:txBody>
          <a:bodyPr/>
          <a:lstStyle/>
          <a:p>
            <a:r>
              <a:rPr lang="en-GB" dirty="0"/>
              <a:t>The production of MU123, the development of GMC, and where we are now.</a:t>
            </a:r>
          </a:p>
        </p:txBody>
      </p:sp>
    </p:spTree>
    <p:extLst>
      <p:ext uri="{BB962C8B-B14F-4D97-AF65-F5344CB8AC3E}">
        <p14:creationId xmlns:p14="http://schemas.microsoft.com/office/powerpoint/2010/main" val="2383433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F35972-B283-448B-9235-FB9C7FD683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MU123: from production to present day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817B7CA-B03C-4589-9CC6-731630A994E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7629" r="9649"/>
          <a:stretch/>
        </p:blipFill>
        <p:spPr>
          <a:xfrm>
            <a:off x="4434840" y="1150618"/>
            <a:ext cx="4217254" cy="521434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E00E73-AC73-4487-8B3B-48DD5A467F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/>
              <a:t>What is </a:t>
            </a:r>
            <a:r>
              <a:rPr lang="en-GB" sz="2400" dirty="0">
                <a:solidFill>
                  <a:srgbClr val="FF0066"/>
                </a:solidFill>
              </a:rPr>
              <a:t>G</a:t>
            </a:r>
            <a:r>
              <a:rPr lang="en-GB" sz="2400" dirty="0"/>
              <a:t>ood </a:t>
            </a:r>
            <a:r>
              <a:rPr lang="en-GB" sz="2400" dirty="0">
                <a:solidFill>
                  <a:srgbClr val="FF0066"/>
                </a:solidFill>
              </a:rPr>
              <a:t>M</a:t>
            </a:r>
            <a:r>
              <a:rPr lang="en-GB" sz="2400" dirty="0"/>
              <a:t>athematical </a:t>
            </a:r>
            <a:r>
              <a:rPr lang="en-GB" sz="2400" dirty="0">
                <a:solidFill>
                  <a:srgbClr val="FF0066"/>
                </a:solidFill>
              </a:rPr>
              <a:t>C</a:t>
            </a:r>
            <a:r>
              <a:rPr lang="en-GB" sz="2400" dirty="0"/>
              <a:t>ommunication (GMC)?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/>
              <a:t>The history behind its development in MU123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/>
              <a:t>Spread of GMC idea across Mathematics &amp; Statistics modules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/>
              <a:t>Importance for students in other Schools across the university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/>
              <a:t>How do we support GMC and assess it?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D4E4C8-B11D-4C80-824E-67C24A42D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544318"/>
            <a:ext cx="2045386" cy="168064"/>
          </a:xfrm>
        </p:spPr>
        <p:txBody>
          <a:bodyPr/>
          <a:lstStyle/>
          <a:p>
            <a:r>
              <a:rPr lang="en-GB" dirty="0"/>
              <a:t>A Brief History of GMC</a:t>
            </a: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9D3FD546-F291-4D72-B1B0-76F49C4DD0B4}"/>
              </a:ext>
            </a:extLst>
          </p:cNvPr>
          <p:cNvSpPr txBox="1">
            <a:spLocks/>
          </p:cNvSpPr>
          <p:nvPr/>
        </p:nvSpPr>
        <p:spPr>
          <a:xfrm>
            <a:off x="4667372" y="5606139"/>
            <a:ext cx="3657921" cy="6617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An early draft of MU123 Unit 1 from the days of production</a:t>
            </a:r>
          </a:p>
        </p:txBody>
      </p:sp>
    </p:spTree>
    <p:extLst>
      <p:ext uri="{BB962C8B-B14F-4D97-AF65-F5344CB8AC3E}">
        <p14:creationId xmlns:p14="http://schemas.microsoft.com/office/powerpoint/2010/main" val="1515826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B98C6E-655C-4061-B666-FEF5384F15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>
                <a:solidFill>
                  <a:srgbClr val="FF0066"/>
                </a:solidFill>
              </a:rPr>
              <a:t>GMC</a:t>
            </a:r>
            <a:r>
              <a:rPr lang="en-GB" dirty="0"/>
              <a:t> Grid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B08133F-C5C8-435B-9687-C2F7B5411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317" y="4186692"/>
            <a:ext cx="5400000" cy="498598"/>
          </a:xfrm>
        </p:spPr>
        <p:txBody>
          <a:bodyPr/>
          <a:lstStyle/>
          <a:p>
            <a:r>
              <a:rPr lang="en-GB" dirty="0"/>
              <a:t>A resource we developed to aid tutors and students in the development of GMC</a:t>
            </a:r>
          </a:p>
        </p:txBody>
      </p:sp>
    </p:spTree>
    <p:extLst>
      <p:ext uri="{BB962C8B-B14F-4D97-AF65-F5344CB8AC3E}">
        <p14:creationId xmlns:p14="http://schemas.microsoft.com/office/powerpoint/2010/main" val="3853333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61FE49-8142-490B-8FC0-05E66483BD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 resource to support students and tutors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CEEB75-30B6-4F4F-8A86-0F4D598209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GMC Grid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B197CFB8-725F-4D8F-A65F-4938BDDDAC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875" y="1150938"/>
            <a:ext cx="6947063" cy="521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9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61FE49-8142-490B-8FC0-05E66483BD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Clickable Examples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CEEB75-30B6-4F4F-8A86-0F4D598209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GMC Grid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C6E3D3-5412-4405-A1AF-FE8B1666B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01" y="1145729"/>
            <a:ext cx="8143278" cy="490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72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F35972-B283-448B-9235-FB9C7FD683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801" y="761442"/>
            <a:ext cx="3855539" cy="259284"/>
          </a:xfrm>
        </p:spPr>
        <p:txBody>
          <a:bodyPr/>
          <a:lstStyle/>
          <a:p>
            <a:r>
              <a:rPr lang="en-GB" dirty="0"/>
              <a:t>Aspects of GMC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E00E73-AC73-4487-8B3B-48DD5A467F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01" y="1150619"/>
            <a:ext cx="3855539" cy="331505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300" dirty="0"/>
              <a:t>Clear communication in sentences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300" dirty="0"/>
              <a:t>Mathematical symbols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300" dirty="0"/>
              <a:t>Connecting words (“so”, “hence”, “therefore”,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300" dirty="0"/>
              <a:t>Units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300" dirty="0"/>
              <a:t>Communicating rounded and unrounded decimals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D4E4C8-B11D-4C80-824E-67C24A42D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544318"/>
            <a:ext cx="1263893" cy="217124"/>
          </a:xfrm>
        </p:spPr>
        <p:txBody>
          <a:bodyPr/>
          <a:lstStyle/>
          <a:p>
            <a:r>
              <a:rPr lang="en-GB" dirty="0"/>
              <a:t>The GMC Grid</a:t>
            </a: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9D3FD546-F291-4D72-B1B0-76F49C4DD0B4}"/>
              </a:ext>
            </a:extLst>
          </p:cNvPr>
          <p:cNvSpPr txBox="1">
            <a:spLocks/>
          </p:cNvSpPr>
          <p:nvPr/>
        </p:nvSpPr>
        <p:spPr>
          <a:xfrm>
            <a:off x="4667372" y="5606139"/>
            <a:ext cx="3657921" cy="6617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An early draft of MU123 Unit 1 from the days of production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1834B0D-C8B7-48AA-925E-7DA90D1A1766}"/>
              </a:ext>
            </a:extLst>
          </p:cNvPr>
          <p:cNvSpPr txBox="1">
            <a:spLocks/>
          </p:cNvSpPr>
          <p:nvPr/>
        </p:nvSpPr>
        <p:spPr>
          <a:xfrm>
            <a:off x="4899662" y="1150620"/>
            <a:ext cx="3855539" cy="3102404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rgbClr val="00B050"/>
                </a:solidFill>
              </a:rPr>
              <a:t>Excellent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rgbClr val="FFC000"/>
                </a:solidFill>
              </a:rPr>
              <a:t>Good, but with some areas for development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rgbClr val="FF0000"/>
                </a:solidFill>
              </a:rPr>
              <a:t>Development needed</a:t>
            </a:r>
          </a:p>
          <a:p>
            <a:endParaRPr lang="en-GB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/>
              <a:t>Typeset examples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/>
              <a:t>Handwritten examples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6679E441-28DE-48F3-B4F2-01969909ADE1}"/>
              </a:ext>
            </a:extLst>
          </p:cNvPr>
          <p:cNvSpPr txBox="1">
            <a:spLocks/>
          </p:cNvSpPr>
          <p:nvPr/>
        </p:nvSpPr>
        <p:spPr>
          <a:xfrm>
            <a:off x="4667372" y="753112"/>
            <a:ext cx="3855539" cy="259284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Examples given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BE616D-9F49-409D-A902-377B2FE93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997" y="4391248"/>
            <a:ext cx="5758005" cy="2399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36443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B98C6E-655C-4061-B666-FEF5384F15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Evaluation and Impact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B08133F-C5C8-435B-9687-C2F7B5411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317" y="4186692"/>
            <a:ext cx="5400000" cy="747897"/>
          </a:xfrm>
        </p:spPr>
        <p:txBody>
          <a:bodyPr/>
          <a:lstStyle/>
          <a:p>
            <a:r>
              <a:rPr lang="en-GB" dirty="0"/>
              <a:t>How we are evaluating the grid, and how</a:t>
            </a:r>
          </a:p>
          <a:p>
            <a:r>
              <a:rPr lang="en-GB" dirty="0"/>
              <a:t>this work ties in with employability and cross-School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038653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F35972-B283-448B-9235-FB9C7FD683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How are we evaluating the grid?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E00E73-AC73-4487-8B3B-48DD5A467F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/>
              <a:t>Introduced in tutor meetings for J-presentation tutors and B-presentation tutors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/>
              <a:t>Posted on MU123 Tutor forum for feedback and suggested improvements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/>
              <a:t>(After redraft) will be posted on MU123 website for students to use and feed back 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D4E4C8-B11D-4C80-824E-67C24A42D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544318"/>
            <a:ext cx="2045386" cy="168064"/>
          </a:xfrm>
        </p:spPr>
        <p:txBody>
          <a:bodyPr/>
          <a:lstStyle/>
          <a:p>
            <a:r>
              <a:rPr lang="en-GB" dirty="0"/>
              <a:t>Evaluation and Impact</a:t>
            </a: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9D3FD546-F291-4D72-B1B0-76F49C4DD0B4}"/>
              </a:ext>
            </a:extLst>
          </p:cNvPr>
          <p:cNvSpPr txBox="1">
            <a:spLocks/>
          </p:cNvSpPr>
          <p:nvPr/>
        </p:nvSpPr>
        <p:spPr>
          <a:xfrm>
            <a:off x="4667372" y="5606139"/>
            <a:ext cx="3657921" cy="6617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An early draft of MU123 Unit 1 from the days of production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A76F1B9-1FC4-41C7-805E-716F1AEF1E2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3" r="52761"/>
          <a:stretch/>
        </p:blipFill>
        <p:spPr>
          <a:xfrm>
            <a:off x="4434840" y="1150618"/>
            <a:ext cx="4217254" cy="521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13975"/>
      </p:ext>
    </p:extLst>
  </p:cSld>
  <p:clrMapOvr>
    <a:masterClrMapping/>
  </p:clrMapOvr>
</p:sld>
</file>

<file path=ppt/theme/theme1.xml><?xml version="1.0" encoding="utf-8"?>
<a:theme xmlns:a="http://schemas.openxmlformats.org/drawingml/2006/main" name="OU Title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.OU_STANDARD.potx" id="{2DA0E078-245D-4E9B-8A12-43E4C56B78FB}" vid="{76723E47-52BB-4FAA-A05C-2DF49523D5BE}"/>
    </a:ext>
  </a:extLst>
</a:theme>
</file>

<file path=ppt/theme/theme2.xml><?xml version="1.0" encoding="utf-8"?>
<a:theme xmlns:a="http://schemas.openxmlformats.org/drawingml/2006/main" name="OU Section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.OU_STANDARD.potx" id="{2DA0E078-245D-4E9B-8A12-43E4C56B78FB}" vid="{FAE18331-D8CD-423A-9602-E45A08067BF7}"/>
    </a:ext>
  </a:extLst>
</a:theme>
</file>

<file path=ppt/theme/theme3.xml><?xml version="1.0" encoding="utf-8"?>
<a:theme xmlns:a="http://schemas.openxmlformats.org/drawingml/2006/main" name="OU Layouts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.OU_STANDARD.potx" id="{2DA0E078-245D-4E9B-8A12-43E4C56B78FB}" vid="{E71F6A81-7D12-4207-BA77-D48B227BF69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226EA64481C040A1FE7E8F6959F50F" ma:contentTypeVersion="13" ma:contentTypeDescription="Create a new document." ma:contentTypeScope="" ma:versionID="da33d857d822885b9908a686f8acfdd0">
  <xsd:schema xmlns:xsd="http://www.w3.org/2001/XMLSchema" xmlns:xs="http://www.w3.org/2001/XMLSchema" xmlns:p="http://schemas.microsoft.com/office/2006/metadata/properties" xmlns:ns3="66faaa41-a150-45c6-8224-a9a307be60d1" xmlns:ns4="ed9d2163-4fb3-4947-8bfd-454e8e6d4998" targetNamespace="http://schemas.microsoft.com/office/2006/metadata/properties" ma:root="true" ma:fieldsID="b58fc11a1698cd69abf7a52bbb2c2b77" ns3:_="" ns4:_="">
    <xsd:import namespace="66faaa41-a150-45c6-8224-a9a307be60d1"/>
    <xsd:import namespace="ed9d2163-4fb3-4947-8bfd-454e8e6d499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aaa41-a150-45c6-8224-a9a307be60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9d2163-4fb3-4947-8bfd-454e8e6d49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1CACDB-ABCB-4B4E-8920-8DCE78EDFA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faaa41-a150-45c6-8224-a9a307be60d1"/>
    <ds:schemaRef ds:uri="ed9d2163-4fb3-4947-8bfd-454e8e6d49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7F290A-D026-46A2-A3C4-09E88525F69E}">
  <ds:schemaRefs>
    <ds:schemaRef ds:uri="ed9d2163-4fb3-4947-8bfd-454e8e6d4998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6faaa41-a150-45c6-8224-a9a307be60d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D98318E-5242-405B-8266-DC4D29C0CA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OU_STANDARD</Template>
  <TotalTime>108</TotalTime>
  <Words>302</Words>
  <Application>Microsoft Office PowerPoint</Application>
  <PresentationFormat>On-screen Show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OU Title</vt:lpstr>
      <vt:lpstr>OU Section</vt:lpstr>
      <vt:lpstr>OU Layouts</vt:lpstr>
      <vt:lpstr>PROMOTING  Good Mathematical Communication  as a key employability and transferable  skill in mathematics at Level 1</vt:lpstr>
      <vt:lpstr>A Brief History of GMC</vt:lpstr>
      <vt:lpstr>A Brief History of GMC</vt:lpstr>
      <vt:lpstr>The GMC Grid</vt:lpstr>
      <vt:lpstr>The GMC Grid</vt:lpstr>
      <vt:lpstr>The GMC Grid</vt:lpstr>
      <vt:lpstr>The GMC Grid</vt:lpstr>
      <vt:lpstr>Evaluation and Impact</vt:lpstr>
      <vt:lpstr>Evaluation and Impact</vt:lpstr>
      <vt:lpstr>Evaluation and Impact</vt:lpstr>
      <vt:lpstr>THANK YOU  Questions? Comments? Future directions?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Diane.Ford</dc:creator>
  <cp:lastModifiedBy>Diane.Ford</cp:lastModifiedBy>
  <cp:revision>27</cp:revision>
  <dcterms:created xsi:type="dcterms:W3CDTF">2020-04-06T14:15:50Z</dcterms:created>
  <dcterms:modified xsi:type="dcterms:W3CDTF">2020-04-24T17:54:55Z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0x010100A7226EA64481C040A1FE7E8F6959F50F</vt:lpwstr>
  </property>
</Properties>
</file>