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notesMasterIdLst>
    <p:notesMasterId r:id="rId34"/>
  </p:notesMasterIdLst>
  <p:sldIdLst>
    <p:sldId id="272" r:id="rId4"/>
    <p:sldId id="301" r:id="rId5"/>
    <p:sldId id="274" r:id="rId6"/>
    <p:sldId id="275" r:id="rId7"/>
    <p:sldId id="276" r:id="rId8"/>
    <p:sldId id="277" r:id="rId9"/>
    <p:sldId id="279" r:id="rId10"/>
    <p:sldId id="280" r:id="rId11"/>
    <p:sldId id="281" r:id="rId12"/>
    <p:sldId id="282" r:id="rId13"/>
    <p:sldId id="287" r:id="rId14"/>
    <p:sldId id="299" r:id="rId15"/>
    <p:sldId id="294" r:id="rId16"/>
    <p:sldId id="298" r:id="rId17"/>
    <p:sldId id="300" r:id="rId18"/>
    <p:sldId id="295" r:id="rId19"/>
    <p:sldId id="290" r:id="rId20"/>
    <p:sldId id="302" r:id="rId21"/>
    <p:sldId id="291" r:id="rId22"/>
    <p:sldId id="292" r:id="rId23"/>
    <p:sldId id="303" r:id="rId24"/>
    <p:sldId id="293" r:id="rId25"/>
    <p:sldId id="304" r:id="rId26"/>
    <p:sldId id="288" r:id="rId27"/>
    <p:sldId id="289" r:id="rId28"/>
    <p:sldId id="305" r:id="rId29"/>
    <p:sldId id="284" r:id="rId30"/>
    <p:sldId id="286" r:id="rId31"/>
    <p:sldId id="285" r:id="rId32"/>
    <p:sldId id="270"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D.Thomson" initials="C" lastIdx="5" clrIdx="0">
    <p:extLst>
      <p:ext uri="{19B8F6BF-5375-455C-9EA6-DF929625EA0E}">
        <p15:presenceInfo xmlns:p15="http://schemas.microsoft.com/office/powerpoint/2012/main" userId="S::cdt54@open.ac.uk::b7625574-ac98-44a7-9cfd-8abfcce3b1d8" providerId="AD"/>
      </p:ext>
    </p:extLst>
  </p:cmAuthor>
  <p:cmAuthor id="2" name="S.R.Dawes" initials="S." lastIdx="3" clrIdx="1">
    <p:extLst>
      <p:ext uri="{19B8F6BF-5375-455C-9EA6-DF929625EA0E}">
        <p15:presenceInfo xmlns:p15="http://schemas.microsoft.com/office/powerpoint/2012/main" userId="S::srd78@open.ac.uk::1072cda7-88fa-4b9a-b1e7-ae8e8053c0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D78363-B536-D5A8-1A50-98A6E6828F1A}" v="433" dt="2020-04-22T10:17:38.494"/>
    <p1510:client id="{D4C72027-DA46-43DE-A6E6-ECC69E18C9DE}" v="335" dt="2020-04-23T07:16:20.4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08" autoAdjust="0"/>
    <p:restoredTop sz="74937" autoAdjust="0"/>
  </p:normalViewPr>
  <p:slideViewPr>
    <p:cSldViewPr snapToGrid="0">
      <p:cViewPr varScale="1">
        <p:scale>
          <a:sx n="54" d="100"/>
          <a:sy n="54" d="100"/>
        </p:scale>
        <p:origin x="20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F729A9-4D5C-4D52-946D-9892852CC686}" type="datetimeFigureOut">
              <a:rPr lang="en-GB" smtClean="0"/>
              <a:pPr/>
              <a:t>23/04/2020</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8CFD5-7F2D-4450-BF5B-32B4C5FE9098}" type="slidenum">
              <a:rPr lang="en-GB" smtClean="0"/>
              <a:pPr/>
              <a:t>‹#›</a:t>
            </a:fld>
            <a:endParaRPr lang="en-GB" dirty="0"/>
          </a:p>
        </p:txBody>
      </p:sp>
    </p:spTree>
    <p:extLst>
      <p:ext uri="{BB962C8B-B14F-4D97-AF65-F5344CB8AC3E}">
        <p14:creationId xmlns:p14="http://schemas.microsoft.com/office/powerpoint/2010/main" val="163044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It's notable that 6 out of the 55 students responding explicitly mentioned using their own books as a study source</a:t>
            </a:r>
          </a:p>
          <a:p>
            <a:endParaRPr lang="en-GB" dirty="0"/>
          </a:p>
        </p:txBody>
      </p:sp>
      <p:sp>
        <p:nvSpPr>
          <p:cNvPr id="4" name="Slide Number Placeholder 3"/>
          <p:cNvSpPr>
            <a:spLocks noGrp="1"/>
          </p:cNvSpPr>
          <p:nvPr>
            <p:ph type="sldNum" sz="quarter" idx="5"/>
          </p:nvPr>
        </p:nvSpPr>
        <p:spPr/>
        <p:txBody>
          <a:bodyPr/>
          <a:lstStyle/>
          <a:p>
            <a:fld id="{1FC8CFD5-7F2D-4450-BF5B-32B4C5FE9098}" type="slidenum">
              <a:rPr lang="en-GB" smtClean="0"/>
              <a:pPr/>
              <a:t>14</a:t>
            </a:fld>
            <a:endParaRPr lang="en-GB" dirty="0"/>
          </a:p>
        </p:txBody>
      </p:sp>
    </p:spTree>
    <p:extLst>
      <p:ext uri="{BB962C8B-B14F-4D97-AF65-F5344CB8AC3E}">
        <p14:creationId xmlns:p14="http://schemas.microsoft.com/office/powerpoint/2010/main" val="1318011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Notably those not prepared to use Linux, who had accessibly concerns, gave more negative responses.</a:t>
            </a:r>
          </a:p>
        </p:txBody>
      </p:sp>
      <p:sp>
        <p:nvSpPr>
          <p:cNvPr id="4" name="Slide Number Placeholder 3"/>
          <p:cNvSpPr>
            <a:spLocks noGrp="1"/>
          </p:cNvSpPr>
          <p:nvPr>
            <p:ph type="sldNum" sz="quarter" idx="5"/>
          </p:nvPr>
        </p:nvSpPr>
        <p:spPr/>
        <p:txBody>
          <a:bodyPr/>
          <a:lstStyle/>
          <a:p>
            <a:fld id="{1FC8CFD5-7F2D-4450-BF5B-32B4C5FE9098}" type="slidenum">
              <a:rPr lang="en-GB" smtClean="0"/>
              <a:pPr/>
              <a:t>15</a:t>
            </a:fld>
            <a:endParaRPr lang="en-GB" dirty="0"/>
          </a:p>
        </p:txBody>
      </p:sp>
    </p:spTree>
    <p:extLst>
      <p:ext uri="{BB962C8B-B14F-4D97-AF65-F5344CB8AC3E}">
        <p14:creationId xmlns:p14="http://schemas.microsoft.com/office/powerpoint/2010/main" val="1801101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This has been checked by t-Test for the combined data</a:t>
            </a:r>
          </a:p>
          <a:p>
            <a:r>
              <a:rPr lang="en-GB" sz="1200" b="0" i="0" u="none" strike="noStrike" kern="1200" dirty="0">
                <a:solidFill>
                  <a:schemeClr val="tx1"/>
                </a:solidFill>
                <a:effectLst/>
                <a:latin typeface="+mn-lt"/>
                <a:ea typeface="+mn-ea"/>
                <a:cs typeface="+mn-cs"/>
              </a:rPr>
              <a:t>9.3. TMA questions &amp; 9.4. </a:t>
            </a:r>
            <a:r>
              <a:rPr lang="en-GB" sz="1200" b="0" i="0" u="none" strike="noStrike" kern="1200" dirty="0" err="1">
                <a:solidFill>
                  <a:schemeClr val="tx1"/>
                </a:solidFill>
                <a:effectLst/>
                <a:latin typeface="+mn-lt"/>
                <a:ea typeface="+mn-ea"/>
                <a:cs typeface="+mn-cs"/>
              </a:rPr>
              <a:t>iCMA</a:t>
            </a:r>
            <a:r>
              <a:rPr lang="en-GB" sz="1200" b="0" i="0" u="none" strike="noStrike" kern="1200" dirty="0">
                <a:solidFill>
                  <a:schemeClr val="tx1"/>
                </a:solidFill>
                <a:effectLst/>
                <a:latin typeface="+mn-lt"/>
                <a:ea typeface="+mn-ea"/>
                <a:cs typeface="+mn-cs"/>
              </a:rPr>
              <a:t> questions are not independent - the order in which these are studied is not common</a:t>
            </a:r>
          </a:p>
          <a:p>
            <a:r>
              <a:rPr lang="en-GB" sz="1200" b="0" i="0" u="none" strike="noStrike" kern="1200" dirty="0">
                <a:solidFill>
                  <a:schemeClr val="tx1"/>
                </a:solidFill>
                <a:effectLst/>
                <a:latin typeface="+mn-lt"/>
                <a:ea typeface="+mn-ea"/>
                <a:cs typeface="+mn-cs"/>
              </a:rPr>
              <a:t>For the others, students do study in the same order – there is independence</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'9.1. Theoretical content on the TM351 module website', '9.2. Notebooks', </a:t>
            </a:r>
            <a:endParaRPr lang="en-GB" dirty="0"/>
          </a:p>
          <a:p>
            <a:r>
              <a:rPr lang="en-GB" sz="1200" b="0" i="0" u="none" strike="noStrike" kern="1200" dirty="0" err="1">
                <a:solidFill>
                  <a:schemeClr val="tx1"/>
                </a:solidFill>
                <a:effectLst/>
                <a:latin typeface="+mn-lt"/>
                <a:ea typeface="+mn-ea"/>
                <a:cs typeface="+mn-cs"/>
              </a:rPr>
              <a:t>Ttest_indResult</a:t>
            </a:r>
            <a:r>
              <a:rPr lang="en-GB" sz="1200" b="0" i="0" u="none" strike="noStrike" kern="1200" dirty="0">
                <a:solidFill>
                  <a:schemeClr val="tx1"/>
                </a:solidFill>
                <a:effectLst/>
                <a:latin typeface="+mn-lt"/>
                <a:ea typeface="+mn-ea"/>
                <a:cs typeface="+mn-cs"/>
              </a:rPr>
              <a:t>(statistic=-2.170069507458466, </a:t>
            </a:r>
            <a:r>
              <a:rPr lang="en-GB" sz="1200" b="0" i="0" u="none" strike="noStrike" kern="1200" dirty="0" err="1">
                <a:solidFill>
                  <a:schemeClr val="tx1"/>
                </a:solidFill>
                <a:effectLst/>
                <a:latin typeface="+mn-lt"/>
                <a:ea typeface="+mn-ea"/>
                <a:cs typeface="+mn-cs"/>
              </a:rPr>
              <a:t>pvalue</a:t>
            </a:r>
            <a:r>
              <a:rPr lang="en-GB" sz="1200" b="0" i="0" u="none" strike="noStrike" kern="1200" dirty="0">
                <a:solidFill>
                  <a:schemeClr val="tx1"/>
                </a:solidFill>
                <a:effectLst/>
                <a:latin typeface="+mn-lt"/>
                <a:ea typeface="+mn-ea"/>
                <a:cs typeface="+mn-cs"/>
              </a:rPr>
              <a:t>=0.03232267780550611) </a:t>
            </a:r>
          </a:p>
          <a:p>
            <a:r>
              <a:rPr lang="en-GB" sz="1200" b="0" i="0" u="none" strike="noStrike" kern="1200" dirty="0">
                <a:solidFill>
                  <a:schemeClr val="tx1"/>
                </a:solidFill>
                <a:effectLst/>
                <a:latin typeface="+mn-lt"/>
                <a:ea typeface="+mn-ea"/>
                <a:cs typeface="+mn-cs"/>
              </a:rPr>
              <a:t>'9.2. Notebooks', '9.3. TMA questions'</a:t>
            </a:r>
          </a:p>
          <a:p>
            <a:r>
              <a:rPr lang="en-GB" sz="1200" b="0" i="0" u="none" strike="noStrike" kern="1200" dirty="0" err="1">
                <a:solidFill>
                  <a:schemeClr val="tx1"/>
                </a:solidFill>
                <a:effectLst/>
                <a:latin typeface="+mn-lt"/>
                <a:ea typeface="+mn-ea"/>
                <a:cs typeface="+mn-cs"/>
              </a:rPr>
              <a:t>Ttest_indResult</a:t>
            </a:r>
            <a:r>
              <a:rPr lang="en-GB" sz="1200" b="0" i="0" u="none" strike="noStrike" kern="1200" dirty="0">
                <a:solidFill>
                  <a:schemeClr val="tx1"/>
                </a:solidFill>
                <a:effectLst/>
                <a:latin typeface="+mn-lt"/>
                <a:ea typeface="+mn-ea"/>
                <a:cs typeface="+mn-cs"/>
              </a:rPr>
              <a:t>(statistic=-7.092945665504736, </a:t>
            </a:r>
            <a:r>
              <a:rPr lang="en-GB" sz="1200" b="0" i="0" u="none" strike="noStrike" kern="1200" dirty="0" err="1">
                <a:solidFill>
                  <a:schemeClr val="tx1"/>
                </a:solidFill>
                <a:effectLst/>
                <a:latin typeface="+mn-lt"/>
                <a:ea typeface="+mn-ea"/>
                <a:cs typeface="+mn-cs"/>
              </a:rPr>
              <a:t>pvalue</a:t>
            </a:r>
            <a:r>
              <a:rPr lang="en-GB" sz="1200" b="0" i="0" u="none" strike="noStrike" kern="1200" dirty="0">
                <a:solidFill>
                  <a:schemeClr val="tx1"/>
                </a:solidFill>
                <a:effectLst/>
                <a:latin typeface="+mn-lt"/>
                <a:ea typeface="+mn-ea"/>
                <a:cs typeface="+mn-cs"/>
              </a:rPr>
              <a:t>=1.7721235488439479e-10) </a:t>
            </a:r>
          </a:p>
          <a:p>
            <a:r>
              <a:rPr lang="en-GB" sz="1200" b="0" i="0" u="none" strike="noStrike" kern="1200" dirty="0">
                <a:solidFill>
                  <a:schemeClr val="tx1"/>
                </a:solidFill>
                <a:effectLst/>
                <a:latin typeface="+mn-lt"/>
                <a:ea typeface="+mn-ea"/>
                <a:cs typeface="+mn-cs"/>
              </a:rPr>
              <a:t>'9.3. TMA questions', '9.4. </a:t>
            </a:r>
            <a:r>
              <a:rPr lang="en-GB" sz="1200" b="0" i="0" u="none" strike="noStrike" kern="1200" dirty="0" err="1">
                <a:solidFill>
                  <a:schemeClr val="tx1"/>
                </a:solidFill>
                <a:effectLst/>
                <a:latin typeface="+mn-lt"/>
                <a:ea typeface="+mn-ea"/>
                <a:cs typeface="+mn-cs"/>
              </a:rPr>
              <a:t>iCMA</a:t>
            </a:r>
            <a:r>
              <a:rPr lang="en-GB" sz="1200" b="0" i="0" u="none" strike="noStrike" kern="1200" dirty="0">
                <a:solidFill>
                  <a:schemeClr val="tx1"/>
                </a:solidFill>
                <a:effectLst/>
                <a:latin typeface="+mn-lt"/>
                <a:ea typeface="+mn-ea"/>
                <a:cs typeface="+mn-cs"/>
              </a:rPr>
              <a:t> questions'</a:t>
            </a:r>
          </a:p>
          <a:p>
            <a:r>
              <a:rPr lang="en-GB" sz="1200" b="0" i="0" u="none" strike="noStrike" kern="1200" dirty="0" err="1">
                <a:solidFill>
                  <a:schemeClr val="tx1"/>
                </a:solidFill>
                <a:effectLst/>
                <a:highlight>
                  <a:srgbClr val="FFFF00"/>
                </a:highlight>
                <a:latin typeface="+mn-lt"/>
                <a:ea typeface="+mn-ea"/>
                <a:cs typeface="+mn-cs"/>
              </a:rPr>
              <a:t>Ttest_indResult</a:t>
            </a:r>
            <a:r>
              <a:rPr lang="en-GB" sz="1200" b="0" i="0" u="none" strike="noStrike" kern="1200" dirty="0">
                <a:solidFill>
                  <a:schemeClr val="tx1"/>
                </a:solidFill>
                <a:effectLst/>
                <a:highlight>
                  <a:srgbClr val="FFFF00"/>
                </a:highlight>
                <a:latin typeface="+mn-lt"/>
                <a:ea typeface="+mn-ea"/>
                <a:cs typeface="+mn-cs"/>
              </a:rPr>
              <a:t>(statistic=-0.1423454141337575, </a:t>
            </a:r>
            <a:r>
              <a:rPr lang="en-GB" sz="1200" b="0" i="0" u="none" strike="noStrike" kern="1200" dirty="0" err="1">
                <a:solidFill>
                  <a:schemeClr val="tx1"/>
                </a:solidFill>
                <a:effectLst/>
                <a:highlight>
                  <a:srgbClr val="FFFF00"/>
                </a:highlight>
                <a:latin typeface="+mn-lt"/>
                <a:ea typeface="+mn-ea"/>
                <a:cs typeface="+mn-cs"/>
              </a:rPr>
              <a:t>pvalue</a:t>
            </a:r>
            <a:r>
              <a:rPr lang="en-GB" sz="1200" b="0" i="0" u="none" strike="noStrike" kern="1200" dirty="0">
                <a:solidFill>
                  <a:schemeClr val="tx1"/>
                </a:solidFill>
                <a:effectLst/>
                <a:highlight>
                  <a:srgbClr val="FFFF00"/>
                </a:highlight>
                <a:latin typeface="+mn-lt"/>
                <a:ea typeface="+mn-ea"/>
                <a:cs typeface="+mn-cs"/>
              </a:rPr>
              <a:t>=</a:t>
            </a:r>
            <a:r>
              <a:rPr lang="en-GB" sz="1200" b="0" i="0" u="none" strike="noStrike" kern="1200" dirty="0">
                <a:solidFill>
                  <a:schemeClr val="tx1"/>
                </a:solidFill>
                <a:effectLst/>
                <a:latin typeface="+mn-lt"/>
                <a:ea typeface="+mn-ea"/>
                <a:cs typeface="+mn-cs"/>
              </a:rPr>
              <a:t>0.8870879710477381) ***********</a:t>
            </a:r>
          </a:p>
          <a:p>
            <a:r>
              <a:rPr lang="en-GB" sz="1200" b="0" i="0" u="none" strike="noStrike" kern="1200" dirty="0">
                <a:solidFill>
                  <a:schemeClr val="tx1"/>
                </a:solidFill>
                <a:effectLst/>
                <a:latin typeface="+mn-lt"/>
                <a:ea typeface="+mn-ea"/>
                <a:cs typeface="+mn-cs"/>
              </a:rPr>
              <a:t>'9.1. Theoretical content on the TM351 module website','9.3. TMA questions',</a:t>
            </a:r>
          </a:p>
          <a:p>
            <a:r>
              <a:rPr lang="en-GB" sz="1200" b="0" i="0" u="none" strike="noStrike" kern="1200" dirty="0" err="1">
                <a:solidFill>
                  <a:schemeClr val="tx1"/>
                </a:solidFill>
                <a:effectLst/>
                <a:latin typeface="+mn-lt"/>
                <a:ea typeface="+mn-ea"/>
                <a:cs typeface="+mn-cs"/>
              </a:rPr>
              <a:t>Ttest_indResult</a:t>
            </a:r>
            <a:r>
              <a:rPr lang="en-GB" sz="1200" b="0" i="0" u="none" strike="noStrike" kern="1200" dirty="0">
                <a:solidFill>
                  <a:schemeClr val="tx1"/>
                </a:solidFill>
                <a:effectLst/>
                <a:latin typeface="+mn-lt"/>
                <a:ea typeface="+mn-ea"/>
                <a:cs typeface="+mn-cs"/>
              </a:rPr>
              <a:t>(statistic=-7.885298198474654, </a:t>
            </a:r>
            <a:r>
              <a:rPr lang="en-GB" sz="1200" b="0" i="0" u="none" strike="noStrike" kern="1200" dirty="0" err="1">
                <a:solidFill>
                  <a:schemeClr val="tx1"/>
                </a:solidFill>
                <a:effectLst/>
                <a:latin typeface="+mn-lt"/>
                <a:ea typeface="+mn-ea"/>
                <a:cs typeface="+mn-cs"/>
              </a:rPr>
              <a:t>pvalue</a:t>
            </a:r>
            <a:r>
              <a:rPr lang="en-GB" sz="1200" b="0" i="0" u="none" strike="noStrike" kern="1200" dirty="0">
                <a:solidFill>
                  <a:schemeClr val="tx1"/>
                </a:solidFill>
                <a:effectLst/>
                <a:latin typeface="+mn-lt"/>
                <a:ea typeface="+mn-ea"/>
                <a:cs typeface="+mn-cs"/>
              </a:rPr>
              <a:t>=3.61714656230443e-12) </a:t>
            </a:r>
          </a:p>
          <a:p>
            <a:r>
              <a:rPr lang="en-GB" sz="1200" b="0" i="0" u="none" strike="noStrike" kern="1200" dirty="0">
                <a:solidFill>
                  <a:schemeClr val="tx1"/>
                </a:solidFill>
                <a:effectLst/>
                <a:latin typeface="+mn-lt"/>
                <a:ea typeface="+mn-ea"/>
                <a:cs typeface="+mn-cs"/>
              </a:rPr>
              <a:t>'9.1. Theoretical content on the TM351 module website', '9.4. </a:t>
            </a:r>
            <a:r>
              <a:rPr lang="en-GB" sz="1200" b="0" i="0" u="none" strike="noStrike" kern="1200" dirty="0" err="1">
                <a:solidFill>
                  <a:schemeClr val="tx1"/>
                </a:solidFill>
                <a:effectLst/>
                <a:latin typeface="+mn-lt"/>
                <a:ea typeface="+mn-ea"/>
                <a:cs typeface="+mn-cs"/>
              </a:rPr>
              <a:t>iCMA</a:t>
            </a:r>
            <a:r>
              <a:rPr lang="en-GB" sz="1200" b="0" i="0" u="none" strike="noStrike" kern="1200" dirty="0">
                <a:solidFill>
                  <a:schemeClr val="tx1"/>
                </a:solidFill>
                <a:effectLst/>
                <a:latin typeface="+mn-lt"/>
                <a:ea typeface="+mn-ea"/>
                <a:cs typeface="+mn-cs"/>
              </a:rPr>
              <a:t> questions'</a:t>
            </a:r>
          </a:p>
          <a:p>
            <a:r>
              <a:rPr lang="en-GB" sz="1200" b="0" i="0" u="none" strike="noStrike" kern="1200" dirty="0" err="1">
                <a:solidFill>
                  <a:schemeClr val="tx1"/>
                </a:solidFill>
                <a:effectLst/>
                <a:latin typeface="+mn-lt"/>
                <a:ea typeface="+mn-ea"/>
                <a:cs typeface="+mn-cs"/>
              </a:rPr>
              <a:t>Ttest_indResult</a:t>
            </a:r>
            <a:r>
              <a:rPr lang="en-GB" sz="1200" b="0" i="0" u="none" strike="noStrike" kern="1200" dirty="0">
                <a:solidFill>
                  <a:schemeClr val="tx1"/>
                </a:solidFill>
                <a:effectLst/>
                <a:latin typeface="+mn-lt"/>
                <a:ea typeface="+mn-ea"/>
                <a:cs typeface="+mn-cs"/>
              </a:rPr>
              <a:t>(statistic=-7.7766531043859395, </a:t>
            </a:r>
            <a:r>
              <a:rPr lang="en-GB" sz="1200" b="0" i="0" u="none" strike="noStrike" kern="1200" dirty="0" err="1">
                <a:solidFill>
                  <a:schemeClr val="tx1"/>
                </a:solidFill>
                <a:effectLst/>
                <a:latin typeface="+mn-lt"/>
                <a:ea typeface="+mn-ea"/>
                <a:cs typeface="+mn-cs"/>
              </a:rPr>
              <a:t>pvalue</a:t>
            </a:r>
            <a:r>
              <a:rPr lang="en-GB" sz="1200" b="0" i="0" u="none" strike="noStrike" kern="1200" dirty="0">
                <a:solidFill>
                  <a:schemeClr val="tx1"/>
                </a:solidFill>
                <a:effectLst/>
                <a:latin typeface="+mn-lt"/>
                <a:ea typeface="+mn-ea"/>
                <a:cs typeface="+mn-cs"/>
              </a:rPr>
              <a:t>=6.2045119250486555e-12) </a:t>
            </a:r>
          </a:p>
          <a:p>
            <a:r>
              <a:rPr lang="en-GB" sz="1200" b="0" i="0" u="none" strike="noStrike" kern="1200" dirty="0">
                <a:solidFill>
                  <a:schemeClr val="tx1"/>
                </a:solidFill>
                <a:effectLst/>
                <a:latin typeface="+mn-lt"/>
                <a:ea typeface="+mn-ea"/>
                <a:cs typeface="+mn-cs"/>
              </a:rPr>
              <a:t>'9.2. Notebooks', '9.4. </a:t>
            </a:r>
            <a:r>
              <a:rPr lang="en-GB" sz="1200" b="0" i="0" u="none" strike="noStrike" kern="1200" dirty="0" err="1">
                <a:solidFill>
                  <a:schemeClr val="tx1"/>
                </a:solidFill>
                <a:effectLst/>
                <a:latin typeface="+mn-lt"/>
                <a:ea typeface="+mn-ea"/>
                <a:cs typeface="+mn-cs"/>
              </a:rPr>
              <a:t>iCMA</a:t>
            </a:r>
            <a:r>
              <a:rPr lang="en-GB" sz="1200" b="0" i="0" u="none" strike="noStrike" kern="1200" dirty="0">
                <a:solidFill>
                  <a:schemeClr val="tx1"/>
                </a:solidFill>
                <a:effectLst/>
                <a:latin typeface="+mn-lt"/>
                <a:ea typeface="+mn-ea"/>
                <a:cs typeface="+mn-cs"/>
              </a:rPr>
              <a:t> questions'</a:t>
            </a:r>
          </a:p>
          <a:p>
            <a:r>
              <a:rPr lang="en-GB" sz="1200" b="0" i="0" u="none" strike="noStrike" kern="1200" dirty="0" err="1">
                <a:solidFill>
                  <a:schemeClr val="tx1"/>
                </a:solidFill>
                <a:effectLst/>
                <a:latin typeface="+mn-lt"/>
                <a:ea typeface="+mn-ea"/>
                <a:cs typeface="+mn-cs"/>
              </a:rPr>
              <a:t>Ttest_indResult</a:t>
            </a:r>
            <a:r>
              <a:rPr lang="en-GB" sz="1200" b="0" i="0" u="none" strike="noStrike" kern="1200" dirty="0">
                <a:solidFill>
                  <a:schemeClr val="tx1"/>
                </a:solidFill>
                <a:effectLst/>
                <a:latin typeface="+mn-lt"/>
                <a:ea typeface="+mn-ea"/>
                <a:cs typeface="+mn-cs"/>
              </a:rPr>
              <a:t>(statistic=-6.955128501629876, </a:t>
            </a:r>
            <a:r>
              <a:rPr lang="en-GB" sz="1200" b="0" i="0" u="none" strike="noStrike" kern="1200" dirty="0" err="1">
                <a:solidFill>
                  <a:schemeClr val="tx1"/>
                </a:solidFill>
                <a:effectLst/>
                <a:latin typeface="+mn-lt"/>
                <a:ea typeface="+mn-ea"/>
                <a:cs typeface="+mn-cs"/>
              </a:rPr>
              <a:t>pvalue</a:t>
            </a:r>
            <a:r>
              <a:rPr lang="en-GB" sz="1200" b="0" i="0" u="none" strike="noStrike" kern="1200" dirty="0">
                <a:solidFill>
                  <a:schemeClr val="tx1"/>
                </a:solidFill>
                <a:effectLst/>
                <a:latin typeface="+mn-lt"/>
                <a:ea typeface="+mn-ea"/>
                <a:cs typeface="+mn-cs"/>
              </a:rPr>
              <a:t>=3.445692587062035e-10)</a:t>
            </a:r>
            <a:endParaRPr lang="en-GB" dirty="0"/>
          </a:p>
          <a:p>
            <a:endParaRPr lang="en-GB" dirty="0"/>
          </a:p>
        </p:txBody>
      </p:sp>
      <p:sp>
        <p:nvSpPr>
          <p:cNvPr id="4" name="Slide Number Placeholder 3"/>
          <p:cNvSpPr>
            <a:spLocks noGrp="1"/>
          </p:cNvSpPr>
          <p:nvPr>
            <p:ph type="sldNum" sz="quarter" idx="5"/>
          </p:nvPr>
        </p:nvSpPr>
        <p:spPr/>
        <p:txBody>
          <a:bodyPr/>
          <a:lstStyle/>
          <a:p>
            <a:fld id="{1FC8CFD5-7F2D-4450-BF5B-32B4C5FE9098}" type="slidenum">
              <a:rPr lang="en-GB" smtClean="0"/>
              <a:pPr/>
              <a:t>25</a:t>
            </a:fld>
            <a:endParaRPr lang="en-GB"/>
          </a:p>
        </p:txBody>
      </p:sp>
    </p:spTree>
    <p:extLst>
      <p:ext uri="{BB962C8B-B14F-4D97-AF65-F5344CB8AC3E}">
        <p14:creationId xmlns:p14="http://schemas.microsoft.com/office/powerpoint/2010/main" val="36624367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a:t>Body text</a:t>
            </a:r>
            <a:endParaRPr lang="en-US" dirty="0"/>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34" name="Title 1">
            <a:extLst>
              <a:ext uri="{FF2B5EF4-FFF2-40B4-BE49-F238E27FC236}">
                <a16:creationId xmlns:a16="http://schemas.microsoft.com/office/drawing/2014/main"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png"/><Relationship Id="rId5" Type="http://schemas.openxmlformats.org/officeDocument/2006/relationships/slideLayout" Target="../slideLayouts/slideLayout10.xml"/><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850A13-8E99-49E2-9165-C76685B082C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ED99F8-E22C-4D15-85F7-8D466F90469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8.xml"/><Relationship Id="rId5" Type="http://schemas.openxmlformats.org/officeDocument/2006/relationships/image" Target="../media/image18.png"/><Relationship Id="rId4" Type="http://schemas.openxmlformats.org/officeDocument/2006/relationships/image" Target="../media/image17.png"/></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image" Target="../media/image21.png"/><Relationship Id="rId4" Type="http://schemas.openxmlformats.org/officeDocument/2006/relationships/image" Target="../media/image2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35A2-212B-4253-8D50-FD1945F2BFB6}"/>
              </a:ext>
            </a:extLst>
          </p:cNvPr>
          <p:cNvSpPr>
            <a:spLocks noGrp="1"/>
          </p:cNvSpPr>
          <p:nvPr>
            <p:ph type="ctrTitle"/>
          </p:nvPr>
        </p:nvSpPr>
        <p:spPr>
          <a:xfrm>
            <a:off x="515861" y="2930402"/>
            <a:ext cx="7920773" cy="498598"/>
          </a:xfrm>
        </p:spPr>
        <p:txBody>
          <a:bodyPr/>
          <a:lstStyle/>
          <a:p>
            <a:r>
              <a:rPr lang="en-GB" dirty="0"/>
              <a:t>Jupyter Notebook eSTEeM Project</a:t>
            </a:r>
          </a:p>
        </p:txBody>
      </p:sp>
      <p:sp>
        <p:nvSpPr>
          <p:cNvPr id="3" name="Subtitle 2">
            <a:extLst>
              <a:ext uri="{FF2B5EF4-FFF2-40B4-BE49-F238E27FC236}">
                <a16:creationId xmlns:a16="http://schemas.microsoft.com/office/drawing/2014/main" id="{0BD11A33-AC46-4B11-BB79-1093594918F3}"/>
              </a:ext>
            </a:extLst>
          </p:cNvPr>
          <p:cNvSpPr>
            <a:spLocks noGrp="1"/>
          </p:cNvSpPr>
          <p:nvPr>
            <p:ph type="subTitle" idx="1"/>
          </p:nvPr>
        </p:nvSpPr>
        <p:spPr>
          <a:xfrm>
            <a:off x="515861" y="3937393"/>
            <a:ext cx="7920774" cy="948978"/>
          </a:xfrm>
        </p:spPr>
        <p:txBody>
          <a:bodyPr/>
          <a:lstStyle/>
          <a:p>
            <a:r>
              <a:rPr lang="en-GB" dirty="0"/>
              <a:t>How Jupyter Notebooks  enhance learning and teaching on TM351 </a:t>
            </a:r>
          </a:p>
          <a:p>
            <a:endParaRPr lang="en-GB" dirty="0"/>
          </a:p>
          <a:p>
            <a:r>
              <a:rPr lang="en-GB" sz="1400" dirty="0"/>
              <a:t>Sharon Dawes, Chris Thomson, Stephen Rice &amp; Stephen Bowles</a:t>
            </a:r>
          </a:p>
        </p:txBody>
      </p:sp>
    </p:spTree>
    <p:extLst>
      <p:ext uri="{BB962C8B-B14F-4D97-AF65-F5344CB8AC3E}">
        <p14:creationId xmlns:p14="http://schemas.microsoft.com/office/powerpoint/2010/main" val="2656156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GB" dirty="0"/>
              <a:t>Data Analysis</a:t>
            </a:r>
          </a:p>
        </p:txBody>
      </p:sp>
      <p:sp>
        <p:nvSpPr>
          <p:cNvPr id="4" name="Title 3"/>
          <p:cNvSpPr>
            <a:spLocks noGrp="1"/>
          </p:cNvSpPr>
          <p:nvPr>
            <p:ph type="ctrTitle"/>
          </p:nvPr>
        </p:nvSpPr>
        <p:spPr>
          <a:xfrm>
            <a:off x="432000" y="544317"/>
            <a:ext cx="2082600" cy="230935"/>
          </a:xfrm>
        </p:spPr>
        <p:txBody>
          <a:bodyPr/>
          <a:lstStyle/>
          <a:p>
            <a:r>
              <a:rPr lang="en-GB" dirty="0"/>
              <a:t>Research Methodology</a:t>
            </a:r>
          </a:p>
        </p:txBody>
      </p:sp>
      <p:sp>
        <p:nvSpPr>
          <p:cNvPr id="5" name="Content Placeholder 4"/>
          <p:cNvSpPr>
            <a:spLocks noGrp="1"/>
          </p:cNvSpPr>
          <p:nvPr>
            <p:ph idx="1"/>
          </p:nvPr>
        </p:nvSpPr>
        <p:spPr>
          <a:xfrm>
            <a:off x="436228" y="2421672"/>
            <a:ext cx="8263493" cy="1941859"/>
          </a:xfrm>
        </p:spPr>
        <p:txBody>
          <a:bodyPr lIns="36000" tIns="36000" rIns="36000" bIns="36000" anchor="t"/>
          <a:lstStyle/>
          <a:p>
            <a:pPr>
              <a:buFont typeface="Arial" pitchFamily="34" charset="0"/>
              <a:buChar char="•"/>
            </a:pPr>
            <a:r>
              <a:rPr lang="en-GB" sz="2400" dirty="0"/>
              <a:t>Quantitative analysis carried out using:</a:t>
            </a:r>
            <a:endParaRPr lang="en-US" dirty="0"/>
          </a:p>
          <a:p>
            <a:pPr marL="456565" lvl="1">
              <a:buFont typeface="Arial" pitchFamily="34" charset="0"/>
              <a:buChar char="•"/>
            </a:pPr>
            <a:r>
              <a:rPr lang="en-GB" sz="2400" dirty="0"/>
              <a:t> Jupyter Notebooks</a:t>
            </a:r>
            <a:endParaRPr lang="en-GB" dirty="0">
              <a:cs typeface="Arial"/>
            </a:endParaRPr>
          </a:p>
          <a:p>
            <a:pPr marL="913765" lvl="2">
              <a:buFont typeface="Arial" pitchFamily="34" charset="0"/>
              <a:buChar char="•"/>
            </a:pPr>
            <a:r>
              <a:rPr lang="en-GB" sz="2400" dirty="0"/>
              <a:t> Employing Pandas and Scipy packages</a:t>
            </a:r>
            <a:endParaRPr lang="en-GB" dirty="0">
              <a:cs typeface="Arial"/>
            </a:endParaRPr>
          </a:p>
          <a:p>
            <a:pPr marL="913765" lvl="2"/>
            <a:endParaRPr lang="en-GB" sz="2400" dirty="0">
              <a:cs typeface="Arial"/>
            </a:endParaRPr>
          </a:p>
          <a:p>
            <a:pPr>
              <a:buFont typeface="Arial" pitchFamily="34" charset="0"/>
              <a:buChar char="•"/>
            </a:pPr>
            <a:r>
              <a:rPr lang="en-GB" sz="2400" dirty="0"/>
              <a:t>Qualitative analysis carried out using NVivo</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AC782-A9A4-4423-926D-AFBC6F064319}"/>
              </a:ext>
            </a:extLst>
          </p:cNvPr>
          <p:cNvSpPr>
            <a:spLocks noGrp="1"/>
          </p:cNvSpPr>
          <p:nvPr>
            <p:ph type="ctrTitle"/>
          </p:nvPr>
        </p:nvSpPr>
        <p:spPr/>
        <p:txBody>
          <a:bodyPr/>
          <a:lstStyle/>
          <a:p>
            <a:r>
              <a:rPr lang="en-GB" dirty="0"/>
              <a:t>Early results</a:t>
            </a:r>
          </a:p>
        </p:txBody>
      </p:sp>
    </p:spTree>
    <p:extLst>
      <p:ext uri="{BB962C8B-B14F-4D97-AF65-F5344CB8AC3E}">
        <p14:creationId xmlns:p14="http://schemas.microsoft.com/office/powerpoint/2010/main" val="2949076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FE6D508-CF28-4AA8-A131-12798DD0D050}"/>
              </a:ext>
            </a:extLst>
          </p:cNvPr>
          <p:cNvSpPr>
            <a:spLocks noGrp="1"/>
          </p:cNvSpPr>
          <p:nvPr>
            <p:ph type="ctrTitle"/>
          </p:nvPr>
        </p:nvSpPr>
        <p:spPr/>
        <p:txBody>
          <a:bodyPr/>
          <a:lstStyle/>
          <a:p>
            <a:r>
              <a:rPr lang="en-GB" dirty="0"/>
              <a:t>Early Results</a:t>
            </a:r>
          </a:p>
        </p:txBody>
      </p:sp>
      <p:sp>
        <p:nvSpPr>
          <p:cNvPr id="7" name="Content Placeholder 6">
            <a:extLst>
              <a:ext uri="{FF2B5EF4-FFF2-40B4-BE49-F238E27FC236}">
                <a16:creationId xmlns:a16="http://schemas.microsoft.com/office/drawing/2014/main" id="{864D3052-4E0F-4445-A402-A89AD505B401}"/>
              </a:ext>
            </a:extLst>
          </p:cNvPr>
          <p:cNvSpPr>
            <a:spLocks noGrp="1"/>
          </p:cNvSpPr>
          <p:nvPr>
            <p:ph idx="1"/>
          </p:nvPr>
        </p:nvSpPr>
        <p:spPr/>
        <p:txBody>
          <a:bodyPr/>
          <a:lstStyle/>
          <a:p>
            <a:pPr algn="ctr"/>
            <a:endParaRPr lang="en-GB" sz="1800" dirty="0"/>
          </a:p>
          <a:p>
            <a:pPr algn="ctr"/>
            <a:endParaRPr lang="en-GB" sz="1800" dirty="0"/>
          </a:p>
          <a:p>
            <a:pPr algn="ctr"/>
            <a:endParaRPr lang="en-GB" sz="1800" dirty="0"/>
          </a:p>
          <a:p>
            <a:pPr algn="ctr"/>
            <a:endParaRPr lang="en-GB" sz="1800" dirty="0"/>
          </a:p>
          <a:p>
            <a:pPr algn="ctr"/>
            <a:endParaRPr lang="en-GB" sz="1800" dirty="0"/>
          </a:p>
          <a:p>
            <a:pPr algn="ctr"/>
            <a:endParaRPr lang="en-GB" sz="1800" dirty="0"/>
          </a:p>
          <a:p>
            <a:pPr algn="ctr"/>
            <a:r>
              <a:rPr lang="en-GB" sz="1800" dirty="0"/>
              <a:t>Warning – questions are paraphrased on graphs to keep labels readable!</a:t>
            </a:r>
          </a:p>
        </p:txBody>
      </p:sp>
    </p:spTree>
    <p:extLst>
      <p:ext uri="{BB962C8B-B14F-4D97-AF65-F5344CB8AC3E}">
        <p14:creationId xmlns:p14="http://schemas.microsoft.com/office/powerpoint/2010/main" val="2109778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A picture containing monitor, clock&#10;&#10;Description automatically generated">
            <a:extLst>
              <a:ext uri="{FF2B5EF4-FFF2-40B4-BE49-F238E27FC236}">
                <a16:creationId xmlns:a16="http://schemas.microsoft.com/office/drawing/2014/main" id="{E24468A0-22C6-4A1E-A667-091462668A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896" y="2374006"/>
            <a:ext cx="8746207" cy="4128137"/>
          </a:xfrm>
          <a:prstGeom prst="rect">
            <a:avLst/>
          </a:prstGeom>
        </p:spPr>
      </p:pic>
      <p:sp>
        <p:nvSpPr>
          <p:cNvPr id="3" name="Title 2">
            <a:extLst>
              <a:ext uri="{FF2B5EF4-FFF2-40B4-BE49-F238E27FC236}">
                <a16:creationId xmlns:a16="http://schemas.microsoft.com/office/drawing/2014/main" id="{CE70A30F-B2FD-4B28-82C8-21F54F7129EF}"/>
              </a:ext>
            </a:extLst>
          </p:cNvPr>
          <p:cNvSpPr>
            <a:spLocks noGrp="1"/>
          </p:cNvSpPr>
          <p:nvPr>
            <p:ph type="ctrTitle"/>
          </p:nvPr>
        </p:nvSpPr>
        <p:spPr>
          <a:xfrm>
            <a:off x="431999" y="544317"/>
            <a:ext cx="4312017" cy="217125"/>
          </a:xfrm>
        </p:spPr>
        <p:txBody>
          <a:bodyPr/>
          <a:lstStyle/>
          <a:p>
            <a:r>
              <a:rPr lang="en-GB" dirty="0"/>
              <a:t>So do students want more in Notebooks?</a:t>
            </a:r>
          </a:p>
        </p:txBody>
      </p:sp>
      <p:sp>
        <p:nvSpPr>
          <p:cNvPr id="4" name="Content Placeholder 3">
            <a:extLst>
              <a:ext uri="{FF2B5EF4-FFF2-40B4-BE49-F238E27FC236}">
                <a16:creationId xmlns:a16="http://schemas.microsoft.com/office/drawing/2014/main" id="{8C679CB4-4B4C-43CD-904F-67FE9691900B}"/>
              </a:ext>
            </a:extLst>
          </p:cNvPr>
          <p:cNvSpPr>
            <a:spLocks noGrp="1"/>
          </p:cNvSpPr>
          <p:nvPr>
            <p:ph idx="1"/>
          </p:nvPr>
        </p:nvSpPr>
        <p:spPr/>
        <p:txBody>
          <a:bodyPr lIns="36000" tIns="36000" rIns="36000" bIns="36000" anchor="t"/>
          <a:lstStyle/>
          <a:p>
            <a:pPr>
              <a:spcBef>
                <a:spcPts val="0"/>
              </a:spcBef>
            </a:pPr>
            <a:r>
              <a:rPr lang="en-GB" sz="1600" u="sng" dirty="0"/>
              <a:t>A mixed picture….</a:t>
            </a:r>
            <a:endParaRPr lang="en-GB" sz="1600" u="sng" dirty="0">
              <a:cs typeface="Arial"/>
            </a:endParaRPr>
          </a:p>
          <a:p>
            <a:pPr>
              <a:spcBef>
                <a:spcPts val="0"/>
              </a:spcBef>
            </a:pPr>
            <a:endParaRPr lang="en-GB" dirty="0">
              <a:cs typeface="Arial"/>
            </a:endParaRPr>
          </a:p>
          <a:p>
            <a:pPr marL="171450" indent="-171450">
              <a:spcBef>
                <a:spcPts val="0"/>
              </a:spcBef>
              <a:buChar char="•"/>
            </a:pPr>
            <a:r>
              <a:rPr lang="en-GB" dirty="0"/>
              <a:t>Higher numbers show agreement, lower numbers show disagreement, taken as mean of responses in that bin.</a:t>
            </a:r>
            <a:endParaRPr lang="en-GB" dirty="0">
              <a:cs typeface="Arial"/>
            </a:endParaRPr>
          </a:p>
          <a:p>
            <a:pPr marL="171450" indent="-171450">
              <a:spcBef>
                <a:spcPts val="0"/>
              </a:spcBef>
              <a:buChar char="•"/>
            </a:pPr>
            <a:endParaRPr lang="en-GB" dirty="0">
              <a:cs typeface="Arial"/>
            </a:endParaRPr>
          </a:p>
          <a:p>
            <a:pPr marL="171450" indent="-171450">
              <a:spcBef>
                <a:spcPts val="0"/>
              </a:spcBef>
              <a:buChar char="•"/>
            </a:pPr>
            <a:r>
              <a:rPr lang="en-GB" dirty="0"/>
              <a:t>Generally, the less prepared a student felt, the less they found the exercises useful. And the more prepared they felt the more they were interested in having teaching in notebooks, unless they were well prepared to use Python.</a:t>
            </a:r>
            <a:endParaRPr lang="en-GB" dirty="0">
              <a:cs typeface="Arial"/>
            </a:endParaRPr>
          </a:p>
          <a:p>
            <a:pPr>
              <a:spcBef>
                <a:spcPts val="0"/>
              </a:spcBef>
            </a:pPr>
            <a:endParaRPr lang="en-GB" dirty="0">
              <a:cs typeface="Arial"/>
            </a:endParaRPr>
          </a:p>
          <a:p>
            <a:pPr>
              <a:spcBef>
                <a:spcPts val="0"/>
              </a:spcBef>
            </a:pPr>
            <a:endParaRPr lang="en-GB" dirty="0"/>
          </a:p>
          <a:p>
            <a:pPr>
              <a:spcBef>
                <a:spcPts val="0"/>
              </a:spcBef>
            </a:pPr>
            <a:endParaRPr lang="en-GB" dirty="0"/>
          </a:p>
        </p:txBody>
      </p:sp>
      <p:sp>
        <p:nvSpPr>
          <p:cNvPr id="5" name="Oval 4">
            <a:extLst>
              <a:ext uri="{FF2B5EF4-FFF2-40B4-BE49-F238E27FC236}">
                <a16:creationId xmlns:a16="http://schemas.microsoft.com/office/drawing/2014/main" id="{19270F7D-9560-4F60-8CA7-C45EBDFEBAE5}"/>
              </a:ext>
            </a:extLst>
          </p:cNvPr>
          <p:cNvSpPr/>
          <p:nvPr/>
        </p:nvSpPr>
        <p:spPr>
          <a:xfrm>
            <a:off x="2272419" y="2752253"/>
            <a:ext cx="552261" cy="525101"/>
          </a:xfrm>
          <a:prstGeom prst="ellipse">
            <a:avLst/>
          </a:prstGeom>
          <a:noFill/>
          <a:ln w="57150"/>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8" name="Oval 7">
            <a:extLst>
              <a:ext uri="{FF2B5EF4-FFF2-40B4-BE49-F238E27FC236}">
                <a16:creationId xmlns:a16="http://schemas.microsoft.com/office/drawing/2014/main" id="{C551D851-B294-4162-B1CD-81AAAFBA5C96}"/>
              </a:ext>
            </a:extLst>
          </p:cNvPr>
          <p:cNvSpPr/>
          <p:nvPr/>
        </p:nvSpPr>
        <p:spPr>
          <a:xfrm>
            <a:off x="3968286" y="2752253"/>
            <a:ext cx="552261" cy="525101"/>
          </a:xfrm>
          <a:prstGeom prst="ellipse">
            <a:avLst/>
          </a:prstGeom>
          <a:noFill/>
          <a:ln w="57150"/>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9" name="Oval 8">
            <a:extLst>
              <a:ext uri="{FF2B5EF4-FFF2-40B4-BE49-F238E27FC236}">
                <a16:creationId xmlns:a16="http://schemas.microsoft.com/office/drawing/2014/main" id="{B1899C6C-66DC-463A-A6F3-04BEC35BBC47}"/>
              </a:ext>
            </a:extLst>
          </p:cNvPr>
          <p:cNvSpPr/>
          <p:nvPr/>
        </p:nvSpPr>
        <p:spPr>
          <a:xfrm>
            <a:off x="5711227" y="4742507"/>
            <a:ext cx="552261" cy="525101"/>
          </a:xfrm>
          <a:prstGeom prst="ellipse">
            <a:avLst/>
          </a:prstGeom>
          <a:noFill/>
          <a:ln w="57150"/>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4089600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E03E0E-8C12-4917-8A1E-5C7E78AE7E92}"/>
              </a:ext>
            </a:extLst>
          </p:cNvPr>
          <p:cNvSpPr>
            <a:spLocks noGrp="1"/>
          </p:cNvSpPr>
          <p:nvPr>
            <p:ph type="ctrTitle"/>
          </p:nvPr>
        </p:nvSpPr>
        <p:spPr>
          <a:xfrm>
            <a:off x="432000" y="544317"/>
            <a:ext cx="3798624" cy="217125"/>
          </a:xfrm>
        </p:spPr>
        <p:txBody>
          <a:bodyPr/>
          <a:lstStyle/>
          <a:p>
            <a:r>
              <a:rPr lang="en-GB" dirty="0"/>
              <a:t>Did Accessibility make a difference?</a:t>
            </a:r>
          </a:p>
        </p:txBody>
      </p:sp>
      <p:sp>
        <p:nvSpPr>
          <p:cNvPr id="4" name="Content Placeholder 3">
            <a:extLst>
              <a:ext uri="{FF2B5EF4-FFF2-40B4-BE49-F238E27FC236}">
                <a16:creationId xmlns:a16="http://schemas.microsoft.com/office/drawing/2014/main" id="{E3737AB5-369D-47B8-9008-5AD1511E88E9}"/>
              </a:ext>
            </a:extLst>
          </p:cNvPr>
          <p:cNvSpPr>
            <a:spLocks noGrp="1"/>
          </p:cNvSpPr>
          <p:nvPr>
            <p:ph idx="1"/>
          </p:nvPr>
        </p:nvSpPr>
        <p:spPr>
          <a:xfrm>
            <a:off x="2406926" y="2070709"/>
            <a:ext cx="6216912" cy="5214348"/>
          </a:xfrm>
        </p:spPr>
        <p:txBody>
          <a:bodyPr lIns="36000" tIns="36000" rIns="36000" bIns="36000" anchor="t"/>
          <a:lstStyle/>
          <a:p>
            <a:r>
              <a:rPr lang="en-GB" sz="1400" dirty="0"/>
              <a:t>“Books are the optimum study resource for a great many people: indexed and easily searched.“</a:t>
            </a:r>
            <a:endParaRPr lang="en-GB" sz="1400" i="1" dirty="0">
              <a:cs typeface="Arial"/>
            </a:endParaRPr>
          </a:p>
          <a:p>
            <a:r>
              <a:rPr lang="en-GB" sz="1400" dirty="0"/>
              <a:t>“There was no guide or appendix for the notebooks. this meant that I had to open up and search through multiple notebooks anytime I needed to find anything.”</a:t>
            </a:r>
          </a:p>
          <a:p>
            <a:r>
              <a:rPr lang="en-GB" sz="1400" dirty="0"/>
              <a:t>“The Jupyter notebooks are a good way to represent small code blocks but for practical activities they are very frustrating to complete simple tasks in and make simple commands on a command line take much longer than normal.”</a:t>
            </a:r>
          </a:p>
          <a:p>
            <a:r>
              <a:rPr lang="en-GB" sz="1400" dirty="0"/>
              <a:t>“It would be immensely helpful to have more, simple questions to work through in Notebook form (not dissimilar to iCMAs) to help embed the volume of techniques in the reading.”</a:t>
            </a:r>
          </a:p>
          <a:p>
            <a:r>
              <a:rPr lang="en-GB" sz="1400" dirty="0"/>
              <a:t>“The Jupyter notebooks have limited formatting capability in comparison to web pages (I have found) so I think the theoretical materials are probably much better presented on web pages rather than Jupyter notebooks.”</a:t>
            </a:r>
          </a:p>
          <a:p>
            <a:r>
              <a:rPr lang="en-GB" sz="1400" dirty="0"/>
              <a:t>“I feel like the notebooks and iCMAs were most useful in terms of learning theoretical concepts in a practical way. However, I found some of them a bit long-winded.”</a:t>
            </a:r>
          </a:p>
          <a:p>
            <a:r>
              <a:rPr lang="en-GB" sz="1400" dirty="0"/>
              <a:t>“I would prefer all theory in the module epub files and just save Jupyter for practicing practical work and assignments. However, after converting the notebooks to html it was quick and easy to search and read them.”</a:t>
            </a:r>
          </a:p>
        </p:txBody>
      </p:sp>
      <p:pic>
        <p:nvPicPr>
          <p:cNvPr id="9224" name="Picture 8">
            <a:extLst>
              <a:ext uri="{FF2B5EF4-FFF2-40B4-BE49-F238E27FC236}">
                <a16:creationId xmlns:a16="http://schemas.microsoft.com/office/drawing/2014/main" id="{D85AD2B6-3DCE-4675-9BBF-5D401FC440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544" y="2161073"/>
            <a:ext cx="1981200" cy="43338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D96242C-2E80-409F-B3AB-CB35A4D4B48C}"/>
              </a:ext>
            </a:extLst>
          </p:cNvPr>
          <p:cNvSpPr txBox="1"/>
          <p:nvPr/>
        </p:nvSpPr>
        <p:spPr>
          <a:xfrm>
            <a:off x="402777" y="1047788"/>
            <a:ext cx="8149921"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dirty="0">
                <a:ea typeface="+mn-lt"/>
                <a:cs typeface="+mn-lt"/>
              </a:rPr>
              <a:t>We saw that students who found the accessibility of notebooks problematic also did not want them used for more teaching, and found the exercises were not useful.</a:t>
            </a:r>
            <a:endParaRPr lang="en-US" sz="1600" dirty="0">
              <a:cs typeface="Arial"/>
            </a:endParaRPr>
          </a:p>
        </p:txBody>
      </p:sp>
    </p:spTree>
    <p:extLst>
      <p:ext uri="{BB962C8B-B14F-4D97-AF65-F5344CB8AC3E}">
        <p14:creationId xmlns:p14="http://schemas.microsoft.com/office/powerpoint/2010/main" val="1105625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9B2805-92B1-4F09-9F29-53E32A3091AD}"/>
              </a:ext>
            </a:extLst>
          </p:cNvPr>
          <p:cNvSpPr>
            <a:spLocks noGrp="1"/>
          </p:cNvSpPr>
          <p:nvPr>
            <p:ph type="ctrTitle"/>
          </p:nvPr>
        </p:nvSpPr>
        <p:spPr>
          <a:xfrm>
            <a:off x="431999" y="544317"/>
            <a:ext cx="2727659" cy="217125"/>
          </a:xfrm>
        </p:spPr>
        <p:txBody>
          <a:bodyPr/>
          <a:lstStyle/>
          <a:p>
            <a:r>
              <a:rPr lang="en-GB" dirty="0"/>
              <a:t>Excluding accessibility issues</a:t>
            </a:r>
          </a:p>
        </p:txBody>
      </p:sp>
      <p:sp>
        <p:nvSpPr>
          <p:cNvPr id="4" name="Content Placeholder 3">
            <a:extLst>
              <a:ext uri="{FF2B5EF4-FFF2-40B4-BE49-F238E27FC236}">
                <a16:creationId xmlns:a16="http://schemas.microsoft.com/office/drawing/2014/main" id="{8050DCDD-FD98-4B62-899B-11F5DD31B287}"/>
              </a:ext>
            </a:extLst>
          </p:cNvPr>
          <p:cNvSpPr>
            <a:spLocks noGrp="1"/>
          </p:cNvSpPr>
          <p:nvPr>
            <p:ph idx="1"/>
          </p:nvPr>
        </p:nvSpPr>
        <p:spPr/>
        <p:txBody>
          <a:bodyPr lIns="36000" tIns="36000" rIns="36000" bIns="36000" anchor="t"/>
          <a:lstStyle/>
          <a:p>
            <a:r>
              <a:rPr lang="en-GB" sz="1600" dirty="0"/>
              <a:t>However the views of those students who reported problems with accessibility did not affect the overall picture</a:t>
            </a:r>
            <a:r>
              <a:rPr lang="en-GB" sz="2000" dirty="0"/>
              <a:t> </a:t>
            </a:r>
          </a:p>
        </p:txBody>
      </p:sp>
      <p:pic>
        <p:nvPicPr>
          <p:cNvPr id="10242" name="Picture 2">
            <a:extLst>
              <a:ext uri="{FF2B5EF4-FFF2-40B4-BE49-F238E27FC236}">
                <a16:creationId xmlns:a16="http://schemas.microsoft.com/office/drawing/2014/main" id="{3676A1F2-FA87-4960-AFE5-993974100B5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4640" y="1921839"/>
            <a:ext cx="8579866" cy="4050114"/>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a:extLst>
              <a:ext uri="{FF2B5EF4-FFF2-40B4-BE49-F238E27FC236}">
                <a16:creationId xmlns:a16="http://schemas.microsoft.com/office/drawing/2014/main" id="{78AB1AFC-02CC-4077-B4EC-56A23C6D22DD}"/>
              </a:ext>
            </a:extLst>
          </p:cNvPr>
          <p:cNvSpPr/>
          <p:nvPr/>
        </p:nvSpPr>
        <p:spPr>
          <a:xfrm>
            <a:off x="7368563" y="4227485"/>
            <a:ext cx="552261" cy="525101"/>
          </a:xfrm>
          <a:prstGeom prst="ellipse">
            <a:avLst/>
          </a:prstGeom>
          <a:noFill/>
          <a:ln w="57150"/>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7" name="Oval 6">
            <a:extLst>
              <a:ext uri="{FF2B5EF4-FFF2-40B4-BE49-F238E27FC236}">
                <a16:creationId xmlns:a16="http://schemas.microsoft.com/office/drawing/2014/main" id="{EB730FDE-C28A-4839-8484-C8A722253A2F}"/>
              </a:ext>
            </a:extLst>
          </p:cNvPr>
          <p:cNvSpPr/>
          <p:nvPr/>
        </p:nvSpPr>
        <p:spPr>
          <a:xfrm>
            <a:off x="7806906" y="4227485"/>
            <a:ext cx="552261" cy="525101"/>
          </a:xfrm>
          <a:prstGeom prst="ellipse">
            <a:avLst/>
          </a:prstGeom>
          <a:noFill/>
          <a:ln w="57150"/>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187025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7ECDA7-4FF5-43F3-B7D4-51B62201CEF7}"/>
              </a:ext>
            </a:extLst>
          </p:cNvPr>
          <p:cNvSpPr>
            <a:spLocks noGrp="1"/>
          </p:cNvSpPr>
          <p:nvPr>
            <p:ph type="ctrTitle"/>
          </p:nvPr>
        </p:nvSpPr>
        <p:spPr/>
        <p:txBody>
          <a:bodyPr/>
          <a:lstStyle/>
          <a:p>
            <a:r>
              <a:rPr lang="en-GB" dirty="0"/>
              <a:t>Maybe…</a:t>
            </a:r>
          </a:p>
        </p:txBody>
      </p:sp>
      <p:sp>
        <p:nvSpPr>
          <p:cNvPr id="5" name="Thought Bubble: Cloud 4">
            <a:extLst>
              <a:ext uri="{FF2B5EF4-FFF2-40B4-BE49-F238E27FC236}">
                <a16:creationId xmlns:a16="http://schemas.microsoft.com/office/drawing/2014/main" id="{DB506EAE-69D6-4890-B84C-8996E0D717CC}"/>
              </a:ext>
            </a:extLst>
          </p:cNvPr>
          <p:cNvSpPr/>
          <p:nvPr/>
        </p:nvSpPr>
        <p:spPr>
          <a:xfrm>
            <a:off x="4741197" y="3945238"/>
            <a:ext cx="3911097" cy="22090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Do these students have problems presenting their work effectively?</a:t>
            </a:r>
          </a:p>
        </p:txBody>
      </p:sp>
      <p:sp>
        <p:nvSpPr>
          <p:cNvPr id="6" name="Speech Bubble: Rectangle with Corners Rounded 5">
            <a:extLst>
              <a:ext uri="{FF2B5EF4-FFF2-40B4-BE49-F238E27FC236}">
                <a16:creationId xmlns:a16="http://schemas.microsoft.com/office/drawing/2014/main" id="{A859DDAA-6670-4A26-896A-D7EE511A362F}"/>
              </a:ext>
            </a:extLst>
          </p:cNvPr>
          <p:cNvSpPr/>
          <p:nvPr/>
        </p:nvSpPr>
        <p:spPr>
          <a:xfrm>
            <a:off x="1961235" y="1219955"/>
            <a:ext cx="4273236" cy="2209045"/>
          </a:xfrm>
          <a:prstGeom prst="wedgeRoundRectCallout">
            <a:avLst>
              <a:gd name="adj1" fmla="val -49858"/>
              <a:gd name="adj2" fmla="val 9856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More geeky students who are more comfortable coding and using command lines (etc) find Jupyter notebooks get in the way of “doing the job”</a:t>
            </a:r>
          </a:p>
          <a:p>
            <a:pPr algn="ctr"/>
            <a:endParaRPr lang="en-GB" dirty="0"/>
          </a:p>
        </p:txBody>
      </p:sp>
    </p:spTree>
    <p:extLst>
      <p:ext uri="{BB962C8B-B14F-4D97-AF65-F5344CB8AC3E}">
        <p14:creationId xmlns:p14="http://schemas.microsoft.com/office/powerpoint/2010/main" val="607824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a:extLst>
              <a:ext uri="{FF2B5EF4-FFF2-40B4-BE49-F238E27FC236}">
                <a16:creationId xmlns:a16="http://schemas.microsoft.com/office/drawing/2014/main" id="{E8720E86-66F9-4157-81AE-37A7E95757E0}"/>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20342"/>
          <a:stretch/>
        </p:blipFill>
        <p:spPr bwMode="auto">
          <a:xfrm>
            <a:off x="2442934" y="2062949"/>
            <a:ext cx="5798223" cy="2114136"/>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124308C0-5130-421A-931E-DCC9BD455EDB}"/>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2273"/>
          <a:stretch/>
        </p:blipFill>
        <p:spPr bwMode="auto">
          <a:xfrm>
            <a:off x="2452289" y="35660"/>
            <a:ext cx="5785352" cy="2058324"/>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84067537-E67C-4EB9-8EA3-0DC887898AF3}"/>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1794"/>
          <a:stretch/>
        </p:blipFill>
        <p:spPr bwMode="auto">
          <a:xfrm>
            <a:off x="2442934" y="4119394"/>
            <a:ext cx="5801091" cy="270294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8C03AC0-24E0-4D0F-AC61-4A13AEBA134D}"/>
              </a:ext>
            </a:extLst>
          </p:cNvPr>
          <p:cNvSpPr txBox="1"/>
          <p:nvPr/>
        </p:nvSpPr>
        <p:spPr>
          <a:xfrm>
            <a:off x="132800" y="5299744"/>
            <a:ext cx="2177169" cy="1477328"/>
          </a:xfrm>
          <a:prstGeom prst="rect">
            <a:avLst/>
          </a:prstGeom>
          <a:noFill/>
        </p:spPr>
        <p:txBody>
          <a:bodyPr wrap="square" rtlCol="0">
            <a:spAutoFit/>
          </a:bodyPr>
          <a:lstStyle/>
          <a:p>
            <a:r>
              <a:rPr lang="en-GB" dirty="0"/>
              <a:t>Longer bars means more responses, so compare proportions of answers</a:t>
            </a:r>
          </a:p>
        </p:txBody>
      </p:sp>
      <p:sp>
        <p:nvSpPr>
          <p:cNvPr id="6" name="Arrow: Down 5">
            <a:extLst>
              <a:ext uri="{FF2B5EF4-FFF2-40B4-BE49-F238E27FC236}">
                <a16:creationId xmlns:a16="http://schemas.microsoft.com/office/drawing/2014/main" id="{8BCFB413-761F-43DE-8A07-92139D41EC4F}"/>
              </a:ext>
            </a:extLst>
          </p:cNvPr>
          <p:cNvSpPr/>
          <p:nvPr/>
        </p:nvSpPr>
        <p:spPr>
          <a:xfrm>
            <a:off x="271604" y="364964"/>
            <a:ext cx="2177169" cy="4697796"/>
          </a:xfrm>
          <a:prstGeom prst="downArrow">
            <a:avLst>
              <a:gd name="adj1" fmla="val 5914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Students becoming more prepared as time goes on</a:t>
            </a:r>
          </a:p>
        </p:txBody>
      </p:sp>
    </p:spTree>
    <p:extLst>
      <p:ext uri="{BB962C8B-B14F-4D97-AF65-F5344CB8AC3E}">
        <p14:creationId xmlns:p14="http://schemas.microsoft.com/office/powerpoint/2010/main" val="3941903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7ECDA7-4FF5-43F3-B7D4-51B62201CEF7}"/>
              </a:ext>
            </a:extLst>
          </p:cNvPr>
          <p:cNvSpPr>
            <a:spLocks noGrp="1"/>
          </p:cNvSpPr>
          <p:nvPr>
            <p:ph type="ctrTitle"/>
          </p:nvPr>
        </p:nvSpPr>
        <p:spPr/>
        <p:txBody>
          <a:bodyPr/>
          <a:lstStyle/>
          <a:p>
            <a:r>
              <a:rPr lang="en-GB" dirty="0"/>
              <a:t>Maybe…</a:t>
            </a:r>
          </a:p>
        </p:txBody>
      </p:sp>
      <p:sp>
        <p:nvSpPr>
          <p:cNvPr id="5" name="Thought Bubble: Cloud 4">
            <a:extLst>
              <a:ext uri="{FF2B5EF4-FFF2-40B4-BE49-F238E27FC236}">
                <a16:creationId xmlns:a16="http://schemas.microsoft.com/office/drawing/2014/main" id="{DB506EAE-69D6-4890-B84C-8996E0D717CC}"/>
              </a:ext>
            </a:extLst>
          </p:cNvPr>
          <p:cNvSpPr/>
          <p:nvPr/>
        </p:nvSpPr>
        <p:spPr>
          <a:xfrm>
            <a:off x="4741197" y="3945238"/>
            <a:ext cx="3911097" cy="22090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Is this due to the module being refined, or the programme?</a:t>
            </a:r>
          </a:p>
        </p:txBody>
      </p:sp>
      <p:sp>
        <p:nvSpPr>
          <p:cNvPr id="6" name="Speech Bubble: Rectangle with Corners Rounded 5">
            <a:extLst>
              <a:ext uri="{FF2B5EF4-FFF2-40B4-BE49-F238E27FC236}">
                <a16:creationId xmlns:a16="http://schemas.microsoft.com/office/drawing/2014/main" id="{A859DDAA-6670-4A26-896A-D7EE511A362F}"/>
              </a:ext>
            </a:extLst>
          </p:cNvPr>
          <p:cNvSpPr/>
          <p:nvPr/>
        </p:nvSpPr>
        <p:spPr>
          <a:xfrm>
            <a:off x="1961235" y="1219955"/>
            <a:ext cx="4273236" cy="2209045"/>
          </a:xfrm>
          <a:prstGeom prst="wedgeRoundRectCallout">
            <a:avLst>
              <a:gd name="adj1" fmla="val -49858"/>
              <a:gd name="adj2" fmla="val 9856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Over time the students have become more prepared</a:t>
            </a:r>
          </a:p>
          <a:p>
            <a:pPr algn="ctr"/>
            <a:endParaRPr lang="en-GB" dirty="0"/>
          </a:p>
        </p:txBody>
      </p:sp>
    </p:spTree>
    <p:extLst>
      <p:ext uri="{BB962C8B-B14F-4D97-AF65-F5344CB8AC3E}">
        <p14:creationId xmlns:p14="http://schemas.microsoft.com/office/powerpoint/2010/main" val="1026035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1CE4E7-8234-4A66-9149-C8CDF4FF8107}"/>
              </a:ext>
            </a:extLst>
          </p:cNvPr>
          <p:cNvSpPr>
            <a:spLocks noGrp="1"/>
          </p:cNvSpPr>
          <p:nvPr>
            <p:ph type="ctrTitle"/>
          </p:nvPr>
        </p:nvSpPr>
        <p:spPr>
          <a:xfrm>
            <a:off x="432000" y="544317"/>
            <a:ext cx="3749856" cy="217125"/>
          </a:xfrm>
        </p:spPr>
        <p:txBody>
          <a:bodyPr/>
          <a:lstStyle/>
          <a:p>
            <a:r>
              <a:rPr lang="en-GB" dirty="0"/>
              <a:t>Students found resources supported them</a:t>
            </a:r>
          </a:p>
        </p:txBody>
      </p:sp>
      <p:pic>
        <p:nvPicPr>
          <p:cNvPr id="4098" name="Picture 2">
            <a:extLst>
              <a:ext uri="{FF2B5EF4-FFF2-40B4-BE49-F238E27FC236}">
                <a16:creationId xmlns:a16="http://schemas.microsoft.com/office/drawing/2014/main" id="{407E0F74-6D17-4F14-8DBA-ECCD15A5C01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075" y="1624013"/>
            <a:ext cx="7943850" cy="36099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C544411-1C1B-4ABA-B4C4-9042C0195AC4}"/>
              </a:ext>
            </a:extLst>
          </p:cNvPr>
          <p:cNvSpPr txBox="1"/>
          <p:nvPr/>
        </p:nvSpPr>
        <p:spPr>
          <a:xfrm>
            <a:off x="865974" y="5522716"/>
            <a:ext cx="8060742" cy="369332"/>
          </a:xfrm>
          <a:prstGeom prst="rect">
            <a:avLst/>
          </a:prstGeom>
          <a:noFill/>
        </p:spPr>
        <p:txBody>
          <a:bodyPr wrap="square" rtlCol="0">
            <a:spAutoFit/>
          </a:bodyPr>
          <a:lstStyle/>
          <a:p>
            <a:r>
              <a:rPr lang="en-GB" dirty="0"/>
              <a:t>Longer bars means more responses, so compare proportions of answers</a:t>
            </a:r>
          </a:p>
        </p:txBody>
      </p:sp>
    </p:spTree>
    <p:extLst>
      <p:ext uri="{BB962C8B-B14F-4D97-AF65-F5344CB8AC3E}">
        <p14:creationId xmlns:p14="http://schemas.microsoft.com/office/powerpoint/2010/main" val="1043967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0B35E98-032A-48D5-9193-B772D0049DF4}"/>
              </a:ext>
            </a:extLst>
          </p:cNvPr>
          <p:cNvPicPr>
            <a:picLocks noChangeAspect="1"/>
          </p:cNvPicPr>
          <p:nvPr/>
        </p:nvPicPr>
        <p:blipFill rotWithShape="1">
          <a:blip r:embed="rId2" cstate="print"/>
          <a:srcRect l="21527" r="19561" b="671"/>
          <a:stretch/>
        </p:blipFill>
        <p:spPr>
          <a:xfrm>
            <a:off x="1164302" y="366532"/>
            <a:ext cx="6747105" cy="6171397"/>
          </a:xfrm>
          <a:prstGeom prst="rect">
            <a:avLst/>
          </a:prstGeom>
        </p:spPr>
      </p:pic>
    </p:spTree>
    <p:extLst>
      <p:ext uri="{BB962C8B-B14F-4D97-AF65-F5344CB8AC3E}">
        <p14:creationId xmlns:p14="http://schemas.microsoft.com/office/powerpoint/2010/main" val="1224656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ED398F-7D05-4F17-BD82-AB8A269FA85E}"/>
              </a:ext>
            </a:extLst>
          </p:cNvPr>
          <p:cNvSpPr>
            <a:spLocks noGrp="1"/>
          </p:cNvSpPr>
          <p:nvPr>
            <p:ph type="ctrTitle"/>
          </p:nvPr>
        </p:nvSpPr>
        <p:spPr>
          <a:xfrm>
            <a:off x="432000" y="544317"/>
            <a:ext cx="3883968" cy="217125"/>
          </a:xfrm>
        </p:spPr>
        <p:txBody>
          <a:bodyPr/>
          <a:lstStyle/>
          <a:p>
            <a:r>
              <a:rPr lang="en-GB" dirty="0"/>
              <a:t>But split evenly over more use of notebooks</a:t>
            </a:r>
          </a:p>
        </p:txBody>
      </p:sp>
      <p:pic>
        <p:nvPicPr>
          <p:cNvPr id="5122" name="Picture 2">
            <a:extLst>
              <a:ext uri="{FF2B5EF4-FFF2-40B4-BE49-F238E27FC236}">
                <a16:creationId xmlns:a16="http://schemas.microsoft.com/office/drawing/2014/main" id="{7AEF888D-DC69-412A-B3F5-5C6682B5CC2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1025" y="1624013"/>
            <a:ext cx="7981950" cy="36099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FE3AB24-0963-43F7-B64E-46E3A1BF892D}"/>
              </a:ext>
            </a:extLst>
          </p:cNvPr>
          <p:cNvSpPr txBox="1"/>
          <p:nvPr/>
        </p:nvSpPr>
        <p:spPr>
          <a:xfrm>
            <a:off x="865974" y="5522716"/>
            <a:ext cx="8060742" cy="369332"/>
          </a:xfrm>
          <a:prstGeom prst="rect">
            <a:avLst/>
          </a:prstGeom>
          <a:noFill/>
        </p:spPr>
        <p:txBody>
          <a:bodyPr wrap="square" rtlCol="0">
            <a:spAutoFit/>
          </a:bodyPr>
          <a:lstStyle/>
          <a:p>
            <a:r>
              <a:rPr lang="en-GB" dirty="0"/>
              <a:t>Longer bars means more responses, so compare proportions of answers</a:t>
            </a:r>
          </a:p>
        </p:txBody>
      </p:sp>
    </p:spTree>
    <p:extLst>
      <p:ext uri="{BB962C8B-B14F-4D97-AF65-F5344CB8AC3E}">
        <p14:creationId xmlns:p14="http://schemas.microsoft.com/office/powerpoint/2010/main" val="2459305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7ECDA7-4FF5-43F3-B7D4-51B62201CEF7}"/>
              </a:ext>
            </a:extLst>
          </p:cNvPr>
          <p:cNvSpPr>
            <a:spLocks noGrp="1"/>
          </p:cNvSpPr>
          <p:nvPr>
            <p:ph type="ctrTitle"/>
          </p:nvPr>
        </p:nvSpPr>
        <p:spPr/>
        <p:txBody>
          <a:bodyPr/>
          <a:lstStyle/>
          <a:p>
            <a:r>
              <a:rPr lang="en-GB" dirty="0"/>
              <a:t>Maybe…</a:t>
            </a:r>
          </a:p>
        </p:txBody>
      </p:sp>
      <p:sp>
        <p:nvSpPr>
          <p:cNvPr id="5" name="Thought Bubble: Cloud 4">
            <a:extLst>
              <a:ext uri="{FF2B5EF4-FFF2-40B4-BE49-F238E27FC236}">
                <a16:creationId xmlns:a16="http://schemas.microsoft.com/office/drawing/2014/main" id="{DB506EAE-69D6-4890-B84C-8996E0D717CC}"/>
              </a:ext>
            </a:extLst>
          </p:cNvPr>
          <p:cNvSpPr/>
          <p:nvPr/>
        </p:nvSpPr>
        <p:spPr>
          <a:xfrm>
            <a:off x="4741197" y="3945238"/>
            <a:ext cx="3911097" cy="22090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If notebooks were used for the theory teaching perhaps they would overcome these fears?</a:t>
            </a:r>
          </a:p>
        </p:txBody>
      </p:sp>
      <p:sp>
        <p:nvSpPr>
          <p:cNvPr id="6" name="Speech Bubble: Rectangle with Corners Rounded 5">
            <a:extLst>
              <a:ext uri="{FF2B5EF4-FFF2-40B4-BE49-F238E27FC236}">
                <a16:creationId xmlns:a16="http://schemas.microsoft.com/office/drawing/2014/main" id="{A859DDAA-6670-4A26-896A-D7EE511A362F}"/>
              </a:ext>
            </a:extLst>
          </p:cNvPr>
          <p:cNvSpPr/>
          <p:nvPr/>
        </p:nvSpPr>
        <p:spPr>
          <a:xfrm>
            <a:off x="1961235" y="1219955"/>
            <a:ext cx="4273236" cy="2209045"/>
          </a:xfrm>
          <a:prstGeom prst="wedgeRoundRectCallout">
            <a:avLst>
              <a:gd name="adj1" fmla="val -49858"/>
              <a:gd name="adj2" fmla="val 9856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Students are worried about new things and changes</a:t>
            </a:r>
          </a:p>
          <a:p>
            <a:pPr algn="ctr"/>
            <a:endParaRPr lang="en-GB" dirty="0"/>
          </a:p>
        </p:txBody>
      </p:sp>
    </p:spTree>
    <p:extLst>
      <p:ext uri="{BB962C8B-B14F-4D97-AF65-F5344CB8AC3E}">
        <p14:creationId xmlns:p14="http://schemas.microsoft.com/office/powerpoint/2010/main" val="1333558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5D3C3C-55D6-44ED-B401-44E66E2576DD}"/>
              </a:ext>
            </a:extLst>
          </p:cNvPr>
          <p:cNvSpPr>
            <a:spLocks noGrp="1"/>
          </p:cNvSpPr>
          <p:nvPr>
            <p:ph type="ctrTitle"/>
          </p:nvPr>
        </p:nvSpPr>
        <p:spPr>
          <a:xfrm>
            <a:off x="432000" y="544317"/>
            <a:ext cx="2701344" cy="217125"/>
          </a:xfrm>
        </p:spPr>
        <p:txBody>
          <a:bodyPr/>
          <a:lstStyle/>
          <a:p>
            <a:r>
              <a:rPr lang="en-GB" dirty="0"/>
              <a:t>The notebooks were effective</a:t>
            </a:r>
          </a:p>
        </p:txBody>
      </p:sp>
      <p:pic>
        <p:nvPicPr>
          <p:cNvPr id="6148" name="Picture 4">
            <a:extLst>
              <a:ext uri="{FF2B5EF4-FFF2-40B4-BE49-F238E27FC236}">
                <a16:creationId xmlns:a16="http://schemas.microsoft.com/office/drawing/2014/main" id="{278C70C5-96CF-4A46-B9C7-4CE8566F4CC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250" y="1624013"/>
            <a:ext cx="8191500" cy="3609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384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7ECDA7-4FF5-43F3-B7D4-51B62201CEF7}"/>
              </a:ext>
            </a:extLst>
          </p:cNvPr>
          <p:cNvSpPr>
            <a:spLocks noGrp="1"/>
          </p:cNvSpPr>
          <p:nvPr>
            <p:ph type="ctrTitle"/>
          </p:nvPr>
        </p:nvSpPr>
        <p:spPr/>
        <p:txBody>
          <a:bodyPr/>
          <a:lstStyle/>
          <a:p>
            <a:r>
              <a:rPr lang="en-GB" dirty="0"/>
              <a:t>Maybe…</a:t>
            </a:r>
          </a:p>
        </p:txBody>
      </p:sp>
      <p:sp>
        <p:nvSpPr>
          <p:cNvPr id="5" name="Thought Bubble: Cloud 4">
            <a:extLst>
              <a:ext uri="{FF2B5EF4-FFF2-40B4-BE49-F238E27FC236}">
                <a16:creationId xmlns:a16="http://schemas.microsoft.com/office/drawing/2014/main" id="{DB506EAE-69D6-4890-B84C-8996E0D717CC}"/>
              </a:ext>
            </a:extLst>
          </p:cNvPr>
          <p:cNvSpPr/>
          <p:nvPr/>
        </p:nvSpPr>
        <p:spPr>
          <a:xfrm>
            <a:off x="4741197" y="3945238"/>
            <a:ext cx="3911097" cy="22090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How can we help students recognise learning success?</a:t>
            </a:r>
          </a:p>
        </p:txBody>
      </p:sp>
      <p:sp>
        <p:nvSpPr>
          <p:cNvPr id="6" name="Speech Bubble: Rectangle with Corners Rounded 5">
            <a:extLst>
              <a:ext uri="{FF2B5EF4-FFF2-40B4-BE49-F238E27FC236}">
                <a16:creationId xmlns:a16="http://schemas.microsoft.com/office/drawing/2014/main" id="{A859DDAA-6670-4A26-896A-D7EE511A362F}"/>
              </a:ext>
            </a:extLst>
          </p:cNvPr>
          <p:cNvSpPr/>
          <p:nvPr/>
        </p:nvSpPr>
        <p:spPr>
          <a:xfrm>
            <a:off x="1961235" y="1219955"/>
            <a:ext cx="4273236" cy="2209045"/>
          </a:xfrm>
          <a:prstGeom prst="wedgeRoundRectCallout">
            <a:avLst>
              <a:gd name="adj1" fmla="val -49858"/>
              <a:gd name="adj2" fmla="val 9856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Students part way though studies may lack reflection of effectiveness of techniques</a:t>
            </a:r>
          </a:p>
          <a:p>
            <a:pPr algn="ctr"/>
            <a:endParaRPr lang="en-GB" dirty="0"/>
          </a:p>
        </p:txBody>
      </p:sp>
    </p:spTree>
    <p:extLst>
      <p:ext uri="{BB962C8B-B14F-4D97-AF65-F5344CB8AC3E}">
        <p14:creationId xmlns:p14="http://schemas.microsoft.com/office/powerpoint/2010/main" val="292448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B1D8889-813F-42C7-8F74-DCDCF5AC75A8}"/>
              </a:ext>
            </a:extLst>
          </p:cNvPr>
          <p:cNvSpPr>
            <a:spLocks noGrp="1"/>
          </p:cNvSpPr>
          <p:nvPr>
            <p:ph type="body" sz="quarter" idx="13"/>
          </p:nvPr>
        </p:nvSpPr>
        <p:spPr>
          <a:xfrm>
            <a:off x="388801" y="761442"/>
            <a:ext cx="7418105" cy="628446"/>
          </a:xfrm>
        </p:spPr>
        <p:txBody>
          <a:bodyPr/>
          <a:lstStyle/>
          <a:p>
            <a:r>
              <a:rPr lang="en-GB" dirty="0"/>
              <a:t>The order of use number indicates at what point in the module the student looked at that source, where 1 is the first source looked at and 7 the last. They may have selected more than time to indicate revision of material.</a:t>
            </a:r>
          </a:p>
        </p:txBody>
      </p:sp>
      <p:sp>
        <p:nvSpPr>
          <p:cNvPr id="4" name="Title 3">
            <a:extLst>
              <a:ext uri="{FF2B5EF4-FFF2-40B4-BE49-F238E27FC236}">
                <a16:creationId xmlns:a16="http://schemas.microsoft.com/office/drawing/2014/main" id="{0D3F639C-D114-4070-B527-BC01A06AB1D6}"/>
              </a:ext>
            </a:extLst>
          </p:cNvPr>
          <p:cNvSpPr>
            <a:spLocks noGrp="1"/>
          </p:cNvSpPr>
          <p:nvPr>
            <p:ph type="ctrTitle"/>
          </p:nvPr>
        </p:nvSpPr>
        <p:spPr>
          <a:xfrm>
            <a:off x="432000" y="544317"/>
            <a:ext cx="3286560" cy="217125"/>
          </a:xfrm>
        </p:spPr>
        <p:txBody>
          <a:bodyPr/>
          <a:lstStyle/>
          <a:p>
            <a:r>
              <a:rPr lang="en-GB" dirty="0"/>
              <a:t>Order of use by study material</a:t>
            </a:r>
          </a:p>
        </p:txBody>
      </p:sp>
      <p:pic>
        <p:nvPicPr>
          <p:cNvPr id="1026" name="Picture 2">
            <a:extLst>
              <a:ext uri="{FF2B5EF4-FFF2-40B4-BE49-F238E27FC236}">
                <a16:creationId xmlns:a16="http://schemas.microsoft.com/office/drawing/2014/main" id="{B50EFA8D-738B-4284-A801-7ADC8F2D11B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6744" y="4100133"/>
            <a:ext cx="3709054" cy="26992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CA5CAEF2-79AE-44B4-91B5-CF28AA246165}"/>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429582" y="4100133"/>
            <a:ext cx="3709054" cy="269926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818B5219-2CF3-4E4C-AFEB-38604E33CE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999" y="1356329"/>
            <a:ext cx="3733799" cy="264794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7F52A2B8-C064-4F7D-AFA4-F01DEA24996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29582" y="1356329"/>
            <a:ext cx="3733799" cy="2717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357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6BB8DA-FE1A-46EF-B656-C2B7D7BAB68F}"/>
              </a:ext>
            </a:extLst>
          </p:cNvPr>
          <p:cNvSpPr>
            <a:spLocks noGrp="1"/>
          </p:cNvSpPr>
          <p:nvPr>
            <p:ph type="ctrTitle"/>
          </p:nvPr>
        </p:nvSpPr>
        <p:spPr>
          <a:xfrm>
            <a:off x="432000" y="544317"/>
            <a:ext cx="2750112" cy="251999"/>
          </a:xfrm>
        </p:spPr>
        <p:txBody>
          <a:bodyPr/>
          <a:lstStyle/>
          <a:p>
            <a:r>
              <a:rPr lang="en-GB" dirty="0"/>
              <a:t>Order of use by presentation</a:t>
            </a:r>
          </a:p>
        </p:txBody>
      </p:sp>
      <p:pic>
        <p:nvPicPr>
          <p:cNvPr id="2052" name="Picture 4">
            <a:extLst>
              <a:ext uri="{FF2B5EF4-FFF2-40B4-BE49-F238E27FC236}">
                <a16:creationId xmlns:a16="http://schemas.microsoft.com/office/drawing/2014/main" id="{8F7A3B55-8F1C-401D-8219-4192320141A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800" y="1082029"/>
            <a:ext cx="4063256" cy="295702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B4792764-9434-4D95-A751-9CF0B947B63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91943" y="1082029"/>
            <a:ext cx="4063256" cy="2957029"/>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55423CD7-1276-4EA7-91F6-0C3ECFC479A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42724" y="3837905"/>
            <a:ext cx="4258552" cy="3020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438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7ECDA7-4FF5-43F3-B7D4-51B62201CEF7}"/>
              </a:ext>
            </a:extLst>
          </p:cNvPr>
          <p:cNvSpPr>
            <a:spLocks noGrp="1"/>
          </p:cNvSpPr>
          <p:nvPr>
            <p:ph type="ctrTitle"/>
          </p:nvPr>
        </p:nvSpPr>
        <p:spPr/>
        <p:txBody>
          <a:bodyPr/>
          <a:lstStyle/>
          <a:p>
            <a:r>
              <a:rPr lang="en-GB" dirty="0"/>
              <a:t>Maybe…</a:t>
            </a:r>
          </a:p>
        </p:txBody>
      </p:sp>
      <p:sp>
        <p:nvSpPr>
          <p:cNvPr id="5" name="Thought Bubble: Cloud 4">
            <a:extLst>
              <a:ext uri="{FF2B5EF4-FFF2-40B4-BE49-F238E27FC236}">
                <a16:creationId xmlns:a16="http://schemas.microsoft.com/office/drawing/2014/main" id="{DB506EAE-69D6-4890-B84C-8996E0D717CC}"/>
              </a:ext>
            </a:extLst>
          </p:cNvPr>
          <p:cNvSpPr/>
          <p:nvPr/>
        </p:nvSpPr>
        <p:spPr>
          <a:xfrm>
            <a:off x="4741197" y="3945238"/>
            <a:ext cx="3911097" cy="22090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Feedback may be important for learning success?</a:t>
            </a:r>
          </a:p>
        </p:txBody>
      </p:sp>
      <p:sp>
        <p:nvSpPr>
          <p:cNvPr id="6" name="Speech Bubble: Rectangle with Corners Rounded 5">
            <a:extLst>
              <a:ext uri="{FF2B5EF4-FFF2-40B4-BE49-F238E27FC236}">
                <a16:creationId xmlns:a16="http://schemas.microsoft.com/office/drawing/2014/main" id="{A859DDAA-6670-4A26-896A-D7EE511A362F}"/>
              </a:ext>
            </a:extLst>
          </p:cNvPr>
          <p:cNvSpPr/>
          <p:nvPr/>
        </p:nvSpPr>
        <p:spPr>
          <a:xfrm>
            <a:off x="1961235" y="1219955"/>
            <a:ext cx="4273236" cy="2209045"/>
          </a:xfrm>
          <a:prstGeom prst="wedgeRoundRectCallout">
            <a:avLst>
              <a:gd name="adj1" fmla="val -49858"/>
              <a:gd name="adj2" fmla="val 9856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iCMAs have become more important over time, with students focusing on them more</a:t>
            </a:r>
          </a:p>
          <a:p>
            <a:pPr algn="ctr"/>
            <a:endParaRPr lang="en-GB" dirty="0"/>
          </a:p>
        </p:txBody>
      </p:sp>
    </p:spTree>
    <p:extLst>
      <p:ext uri="{BB962C8B-B14F-4D97-AF65-F5344CB8AC3E}">
        <p14:creationId xmlns:p14="http://schemas.microsoft.com/office/powerpoint/2010/main" val="4137568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What next?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r>
              <a:rPr lang="en-GB" dirty="0"/>
              <a:t>What next?</a:t>
            </a:r>
          </a:p>
        </p:txBody>
      </p:sp>
      <p:sp>
        <p:nvSpPr>
          <p:cNvPr id="11" name="Picture Placeholder 10"/>
          <p:cNvSpPr>
            <a:spLocks noGrp="1"/>
          </p:cNvSpPr>
          <p:nvPr>
            <p:ph idx="1"/>
          </p:nvPr>
        </p:nvSpPr>
        <p:spPr/>
        <p:txBody>
          <a:bodyPr lIns="36000" tIns="36000" rIns="36000" bIns="36000" anchor="t"/>
          <a:lstStyle/>
          <a:p>
            <a:r>
              <a:rPr lang="en-US" sz="1800" dirty="0">
                <a:cs typeface="Arial"/>
              </a:rPr>
              <a:t>We are currently fleshing out these findings with interviews with respondents.</a:t>
            </a:r>
          </a:p>
          <a:p>
            <a:r>
              <a:rPr lang="en-US" sz="1800" dirty="0">
                <a:cs typeface="Arial"/>
              </a:rPr>
              <a:t>Then …</a:t>
            </a:r>
          </a:p>
          <a:p>
            <a:endParaRPr lang="en-US" sz="1800" dirty="0">
              <a:cs typeface="Arial"/>
            </a:endParaRPr>
          </a:p>
          <a:p>
            <a:r>
              <a:rPr lang="en-US" sz="1800" dirty="0">
                <a:cs typeface="Arial"/>
              </a:rPr>
              <a:t>Discussion with module teams</a:t>
            </a:r>
            <a:endParaRPr lang="en-US" sz="1800" dirty="0"/>
          </a:p>
          <a:p>
            <a:pPr marL="456565" lvl="1"/>
            <a:r>
              <a:rPr lang="en-US" sz="1600" dirty="0">
                <a:cs typeface="Arial"/>
              </a:rPr>
              <a:t>Do additional  resources need to be provided </a:t>
            </a:r>
          </a:p>
          <a:p>
            <a:pPr marL="628015" lvl="1" indent="-171450">
              <a:buChar char="•"/>
            </a:pPr>
            <a:r>
              <a:rPr lang="en-US" sz="1600" dirty="0">
                <a:cs typeface="Arial"/>
              </a:rPr>
              <a:t>To help students find content?</a:t>
            </a:r>
          </a:p>
          <a:p>
            <a:pPr marL="628015" lvl="1" indent="-171450">
              <a:buChar char="•"/>
            </a:pPr>
            <a:r>
              <a:rPr lang="en-US" sz="1600" dirty="0">
                <a:cs typeface="Arial"/>
              </a:rPr>
              <a:t>To enable students with accessibility issues to achieving learning outcomes?</a:t>
            </a:r>
          </a:p>
          <a:p>
            <a:pPr marL="628015" lvl="1" indent="-171450">
              <a:buChar char="•"/>
            </a:pPr>
            <a:r>
              <a:rPr lang="en-US" sz="1600" dirty="0">
                <a:cs typeface="Arial"/>
              </a:rPr>
              <a:t>To enable tutors to provide clear feedback distinguishable from students' work?</a:t>
            </a:r>
          </a:p>
          <a:p>
            <a:endParaRPr lang="en-US" dirty="0">
              <a:cs typeface="Arial"/>
            </a:endParaRPr>
          </a:p>
          <a:p>
            <a:endParaRPr lang="en-US" dirty="0">
              <a:cs typeface="Arial"/>
            </a:endParaRPr>
          </a:p>
          <a:p>
            <a:r>
              <a:rPr lang="en-US" sz="1800" dirty="0">
                <a:cs typeface="Arial"/>
              </a:rPr>
              <a:t>Further research</a:t>
            </a:r>
          </a:p>
          <a:p>
            <a:pPr marL="285750" indent="-285750">
              <a:buChar char="•"/>
            </a:pPr>
            <a:r>
              <a:rPr lang="en-US" sz="1600" dirty="0">
                <a:cs typeface="Arial"/>
              </a:rPr>
              <a:t>M269 introduction of notebooks</a:t>
            </a:r>
          </a:p>
          <a:p>
            <a:pPr marL="285750" indent="-285750">
              <a:buChar char="•"/>
            </a:pPr>
            <a:r>
              <a:rPr lang="en-US" sz="1600" dirty="0">
                <a:cs typeface="Arial"/>
              </a:rPr>
              <a:t>TM351 use of cloud based software which could remove technical challenges some students face in running the software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Any 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Project Background</a:t>
            </a:r>
          </a:p>
        </p:txBody>
      </p:sp>
      <p:sp>
        <p:nvSpPr>
          <p:cNvPr id="5" name="Subtitle 4"/>
          <p:cNvSpPr>
            <a:spLocks noGrp="1"/>
          </p:cNvSpPr>
          <p:nvPr>
            <p:ph type="subTitle" idx="1"/>
          </p:nvPr>
        </p:nvSpPr>
        <p:spPr>
          <a:xfrm>
            <a:off x="1775318" y="4120294"/>
            <a:ext cx="7072612" cy="249299"/>
          </a:xfrm>
        </p:spPr>
        <p:txBody>
          <a:bodyPr wrap="square" lIns="0" tIns="0" rIns="0" bIns="0" anchor="t">
            <a:spAutoFit/>
          </a:bodyPr>
          <a:lstStyle/>
          <a:p>
            <a:r>
              <a:rPr lang="en-GB" dirty="0"/>
              <a:t>What are Jupyter notebooks  and how did the project come about?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a:xfrm>
            <a:off x="515861" y="3179701"/>
            <a:ext cx="7920773" cy="498598"/>
          </a:xfrm>
        </p:spPr>
        <p:txBody>
          <a:bodyPr/>
          <a:lstStyle/>
          <a:p>
            <a:pPr algn="ctr"/>
            <a:r>
              <a:rPr lang="en-GB" dirty="0"/>
              <a:t>THANK YOU</a:t>
            </a:r>
          </a:p>
        </p:txBody>
      </p:sp>
    </p:spTree>
    <p:extLst>
      <p:ext uri="{BB962C8B-B14F-4D97-AF65-F5344CB8AC3E}">
        <p14:creationId xmlns:p14="http://schemas.microsoft.com/office/powerpoint/2010/main" val="112620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r>
              <a:rPr lang="en-GB" dirty="0"/>
              <a:t>What are Jupyter Notebooks?</a:t>
            </a:r>
          </a:p>
        </p:txBody>
      </p:sp>
      <p:sp>
        <p:nvSpPr>
          <p:cNvPr id="7" name="Text Placeholder 6"/>
          <p:cNvSpPr>
            <a:spLocks noGrp="1"/>
          </p:cNvSpPr>
          <p:nvPr>
            <p:ph type="body" sz="quarter" idx="15"/>
          </p:nvPr>
        </p:nvSpPr>
        <p:spPr>
          <a:xfrm>
            <a:off x="388802" y="1150619"/>
            <a:ext cx="2344459" cy="3053633"/>
          </a:xfrm>
        </p:spPr>
        <p:txBody>
          <a:bodyPr/>
          <a:lstStyle/>
          <a:p>
            <a:pPr>
              <a:buFont typeface="Arial" pitchFamily="34" charset="0"/>
              <a:buChar char="•"/>
            </a:pPr>
            <a:r>
              <a:rPr lang="en-GB" sz="2000" dirty="0"/>
              <a:t>JSON based</a:t>
            </a:r>
          </a:p>
          <a:p>
            <a:pPr>
              <a:buFont typeface="Arial" pitchFamily="34" charset="0"/>
              <a:buChar char="•"/>
            </a:pPr>
            <a:r>
              <a:rPr lang="en-GB" sz="2000" dirty="0"/>
              <a:t>Run in a web browser</a:t>
            </a:r>
          </a:p>
          <a:p>
            <a:pPr>
              <a:buFont typeface="Arial" pitchFamily="34" charset="0"/>
              <a:buChar char="•"/>
            </a:pPr>
            <a:r>
              <a:rPr lang="en-GB" sz="2000" dirty="0"/>
              <a:t>Has program code cells</a:t>
            </a:r>
          </a:p>
          <a:p>
            <a:pPr>
              <a:buFont typeface="Arial" pitchFamily="34" charset="0"/>
              <a:buChar char="•"/>
            </a:pPr>
            <a:r>
              <a:rPr lang="en-GB" sz="2000" dirty="0"/>
              <a:t>Has Markdown cells</a:t>
            </a:r>
          </a:p>
          <a:p>
            <a:pPr>
              <a:buFont typeface="Arial" pitchFamily="34" charset="0"/>
              <a:buChar char="•"/>
            </a:pPr>
            <a:r>
              <a:rPr lang="en-GB" sz="2000" dirty="0"/>
              <a:t>Displays results of running code</a:t>
            </a:r>
          </a:p>
          <a:p>
            <a:pPr>
              <a:buFont typeface="Arial" pitchFamily="34" charset="0"/>
              <a:buChar char="•"/>
            </a:pPr>
            <a:r>
              <a:rPr lang="en-GB" sz="2000" dirty="0"/>
              <a:t>Serves as a project log book</a:t>
            </a:r>
          </a:p>
        </p:txBody>
      </p:sp>
      <p:sp>
        <p:nvSpPr>
          <p:cNvPr id="4" name="Title 3"/>
          <p:cNvSpPr>
            <a:spLocks noGrp="1"/>
          </p:cNvSpPr>
          <p:nvPr>
            <p:ph type="ctrTitle"/>
          </p:nvPr>
        </p:nvSpPr>
        <p:spPr>
          <a:xfrm>
            <a:off x="432000" y="544318"/>
            <a:ext cx="1804304" cy="171299"/>
          </a:xfrm>
        </p:spPr>
        <p:txBody>
          <a:bodyPr/>
          <a:lstStyle/>
          <a:p>
            <a:r>
              <a:rPr lang="en-GB" dirty="0"/>
              <a:t>Project Background</a:t>
            </a:r>
          </a:p>
        </p:txBody>
      </p:sp>
      <p:pic>
        <p:nvPicPr>
          <p:cNvPr id="1026" name="Picture 2"/>
          <p:cNvPicPr>
            <a:picLocks noChangeAspect="1" noChangeArrowheads="1"/>
          </p:cNvPicPr>
          <p:nvPr/>
        </p:nvPicPr>
        <p:blipFill>
          <a:blip r:embed="rId2" cstate="print"/>
          <a:srcRect/>
          <a:stretch>
            <a:fillRect/>
          </a:stretch>
        </p:blipFill>
        <p:spPr bwMode="auto">
          <a:xfrm>
            <a:off x="3002080" y="884582"/>
            <a:ext cx="5893442" cy="534725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3"/>
          </p:nvPr>
        </p:nvSpPr>
        <p:spPr/>
        <p:txBody>
          <a:bodyPr/>
          <a:lstStyle/>
          <a:p>
            <a:r>
              <a:rPr lang="en-GB" dirty="0"/>
              <a:t>Background to Project</a:t>
            </a:r>
          </a:p>
        </p:txBody>
      </p:sp>
      <p:sp>
        <p:nvSpPr>
          <p:cNvPr id="6" name="Title 5"/>
          <p:cNvSpPr>
            <a:spLocks noGrp="1"/>
          </p:cNvSpPr>
          <p:nvPr>
            <p:ph type="ctrTitle"/>
          </p:nvPr>
        </p:nvSpPr>
        <p:spPr>
          <a:xfrm>
            <a:off x="431999" y="544318"/>
            <a:ext cx="1774487" cy="181239"/>
          </a:xfrm>
        </p:spPr>
        <p:txBody>
          <a:bodyPr/>
          <a:lstStyle/>
          <a:p>
            <a:r>
              <a:rPr lang="en-GB" dirty="0"/>
              <a:t>Project Background</a:t>
            </a:r>
          </a:p>
        </p:txBody>
      </p:sp>
      <p:sp>
        <p:nvSpPr>
          <p:cNvPr id="8" name="Content Placeholder 7"/>
          <p:cNvSpPr>
            <a:spLocks noGrp="1"/>
          </p:cNvSpPr>
          <p:nvPr>
            <p:ph idx="1"/>
          </p:nvPr>
        </p:nvSpPr>
        <p:spPr/>
        <p:txBody>
          <a:bodyPr/>
          <a:lstStyle/>
          <a:p>
            <a:pPr>
              <a:buFont typeface="Arial" pitchFamily="34" charset="0"/>
              <a:buChar char="•"/>
            </a:pPr>
            <a:r>
              <a:rPr lang="en-GB" sz="2800" dirty="0"/>
              <a:t>TM351 use of notebooks in combination with VLE</a:t>
            </a:r>
          </a:p>
          <a:p>
            <a:pPr>
              <a:buFont typeface="Arial" pitchFamily="34" charset="0"/>
              <a:buChar char="•"/>
            </a:pPr>
            <a:r>
              <a:rPr lang="en-GB" sz="2800" dirty="0"/>
              <a:t>Rewrite of M269 </a:t>
            </a:r>
          </a:p>
          <a:p>
            <a:pPr>
              <a:buFont typeface="Arial" pitchFamily="34" charset="0"/>
              <a:buChar char="•"/>
            </a:pPr>
            <a:r>
              <a:rPr lang="en-GB" sz="2800" dirty="0"/>
              <a:t>Various science &amp; maths modules starting to use notebooks</a:t>
            </a:r>
          </a:p>
          <a:p>
            <a:pPr>
              <a:buFont typeface="Arial" pitchFamily="34" charset="0"/>
              <a:buChar char="•"/>
            </a:pPr>
            <a:r>
              <a:rPr lang="en-GB" sz="2800" dirty="0"/>
              <a:t>Need to find out  how well notebooks support student learning</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Research Questions</a:t>
            </a:r>
          </a:p>
        </p:txBody>
      </p:sp>
      <p:sp>
        <p:nvSpPr>
          <p:cNvPr id="6" name="Subtitle 5"/>
          <p:cNvSpPr>
            <a:spLocks noGrp="1"/>
          </p:cNvSpPr>
          <p:nvPr>
            <p:ph type="subTitle" idx="1"/>
          </p:nvPr>
        </p:nvSpPr>
        <p:spPr>
          <a:xfrm>
            <a:off x="1775317" y="4186692"/>
            <a:ext cx="5400000" cy="249299"/>
          </a:xfrm>
        </p:spPr>
        <p:txBody>
          <a:bodyPr/>
          <a:lstStyle/>
          <a:p>
            <a:r>
              <a:rPr lang="en-GB" dirty="0"/>
              <a:t>What we hoped to find out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GB" dirty="0"/>
              <a:t>What we hoped to find out</a:t>
            </a:r>
          </a:p>
        </p:txBody>
      </p:sp>
      <p:sp>
        <p:nvSpPr>
          <p:cNvPr id="4" name="Title 3"/>
          <p:cNvSpPr>
            <a:spLocks noGrp="1"/>
          </p:cNvSpPr>
          <p:nvPr>
            <p:ph type="ctrTitle"/>
          </p:nvPr>
        </p:nvSpPr>
        <p:spPr>
          <a:xfrm>
            <a:off x="432000" y="544317"/>
            <a:ext cx="1923574" cy="240874"/>
          </a:xfrm>
        </p:spPr>
        <p:txBody>
          <a:bodyPr/>
          <a:lstStyle/>
          <a:p>
            <a:r>
              <a:rPr lang="en-GB" dirty="0"/>
              <a:t>Research Questions</a:t>
            </a:r>
          </a:p>
        </p:txBody>
      </p:sp>
      <p:sp>
        <p:nvSpPr>
          <p:cNvPr id="5" name="Content Placeholder 4"/>
          <p:cNvSpPr>
            <a:spLocks noGrp="1"/>
          </p:cNvSpPr>
          <p:nvPr>
            <p:ph idx="1"/>
          </p:nvPr>
        </p:nvSpPr>
        <p:spPr/>
        <p:txBody>
          <a:bodyPr/>
          <a:lstStyle/>
          <a:p>
            <a:pPr lvl="0">
              <a:buFont typeface="Arial" pitchFamily="34" charset="0"/>
              <a:buChar char="•"/>
            </a:pPr>
            <a:r>
              <a:rPr lang="en-GB" sz="2400" dirty="0"/>
              <a:t>Does the use of notebooks effectively support students in their studies of the module learning outcomes?</a:t>
            </a:r>
          </a:p>
          <a:p>
            <a:pPr lvl="0">
              <a:buFont typeface="Arial" pitchFamily="34" charset="0"/>
              <a:buChar char="•"/>
            </a:pPr>
            <a:r>
              <a:rPr lang="en-GB" sz="2400" dirty="0"/>
              <a:t>Do notebooks allow the students to integrate theory and practice?</a:t>
            </a:r>
          </a:p>
          <a:p>
            <a:pPr lvl="0">
              <a:buFont typeface="Arial" pitchFamily="34" charset="0"/>
              <a:buChar char="•"/>
            </a:pPr>
            <a:r>
              <a:rPr lang="en-GB" sz="2400" dirty="0"/>
              <a:t>Do students have technological problems in using notebooks?</a:t>
            </a:r>
          </a:p>
          <a:p>
            <a:pPr lvl="0">
              <a:buFont typeface="Arial" pitchFamily="34" charset="0"/>
              <a:buChar char="•"/>
            </a:pPr>
            <a:r>
              <a:rPr lang="en-GB" sz="2400" dirty="0"/>
              <a:t>Does the use of notebooks dictate when and where students are able to study?</a:t>
            </a:r>
          </a:p>
          <a:p>
            <a:pPr lvl="0">
              <a:buFont typeface="Arial" pitchFamily="34" charset="0"/>
              <a:buChar char="•"/>
            </a:pPr>
            <a:r>
              <a:rPr lang="en-GB" sz="2400" dirty="0"/>
              <a:t>Is the use of notebooks restricted by accessibility constraints?</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Research Methodology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GB" dirty="0"/>
              <a:t>Data Gathering</a:t>
            </a:r>
          </a:p>
        </p:txBody>
      </p:sp>
      <p:sp>
        <p:nvSpPr>
          <p:cNvPr id="4" name="Title 3"/>
          <p:cNvSpPr>
            <a:spLocks noGrp="1"/>
          </p:cNvSpPr>
          <p:nvPr>
            <p:ph type="ctrTitle"/>
          </p:nvPr>
        </p:nvSpPr>
        <p:spPr>
          <a:xfrm>
            <a:off x="432000" y="544317"/>
            <a:ext cx="2082600" cy="230935"/>
          </a:xfrm>
        </p:spPr>
        <p:txBody>
          <a:bodyPr/>
          <a:lstStyle/>
          <a:p>
            <a:r>
              <a:rPr lang="en-GB" dirty="0"/>
              <a:t>Research Methodology</a:t>
            </a:r>
          </a:p>
        </p:txBody>
      </p:sp>
      <p:sp>
        <p:nvSpPr>
          <p:cNvPr id="5" name="Content Placeholder 4"/>
          <p:cNvSpPr>
            <a:spLocks noGrp="1"/>
          </p:cNvSpPr>
          <p:nvPr>
            <p:ph idx="1"/>
          </p:nvPr>
        </p:nvSpPr>
        <p:spPr/>
        <p:txBody>
          <a:bodyPr/>
          <a:lstStyle/>
          <a:p>
            <a:pPr>
              <a:buFont typeface="Arial" pitchFamily="34" charset="0"/>
              <a:buChar char="•"/>
            </a:pPr>
            <a:r>
              <a:rPr lang="en-GB" sz="2400" dirty="0"/>
              <a:t>Survey of 301 TM351 students from 3 cohorts</a:t>
            </a:r>
          </a:p>
          <a:p>
            <a:pPr>
              <a:buFont typeface="Arial" pitchFamily="34" charset="0"/>
              <a:buChar char="•"/>
            </a:pPr>
            <a:endParaRPr lang="en-GB" sz="2400" dirty="0"/>
          </a:p>
          <a:p>
            <a:pPr>
              <a:buFont typeface="Arial" pitchFamily="34" charset="0"/>
              <a:buChar char="•"/>
            </a:pPr>
            <a:r>
              <a:rPr lang="en-GB" sz="2400" dirty="0"/>
              <a:t>Follow up interviews with 10 students (29 opted-in)</a:t>
            </a:r>
          </a:p>
          <a:p>
            <a:endParaRPr lang="en-GB" sz="2400" dirty="0"/>
          </a:p>
          <a:p>
            <a:pPr>
              <a:buFont typeface="Arial" pitchFamily="34" charset="0"/>
              <a:buChar char="•"/>
            </a:pPr>
            <a:r>
              <a:rPr lang="en-GB" sz="2400" dirty="0"/>
              <a:t>Collect relevant comments from TM351 tutors forum</a:t>
            </a:r>
          </a:p>
          <a:p>
            <a:endParaRPr lang="en-GB" dirty="0"/>
          </a:p>
        </p:txBody>
      </p:sp>
    </p:spTree>
  </p:cSld>
  <p:clrMapOvr>
    <a:masterClrMapping/>
  </p:clrMapOvr>
</p:sld>
</file>

<file path=ppt/theme/theme1.xml><?xml version="1.0" encoding="utf-8"?>
<a:theme xmlns:a="http://schemas.openxmlformats.org/drawingml/2006/main" name="OU_STANDARD">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FAE18331-D8CD-423A-9602-E45A08067BF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OU_STANDARD</Template>
  <TotalTime>673</TotalTime>
  <Words>1110</Words>
  <Application>Microsoft Office PowerPoint</Application>
  <PresentationFormat>On-screen Show (4:3)</PresentationFormat>
  <Paragraphs>135</Paragraphs>
  <Slides>30</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30</vt:i4>
      </vt:variant>
    </vt:vector>
  </HeadingPairs>
  <TitlesOfParts>
    <vt:vector size="35" baseType="lpstr">
      <vt:lpstr>Arial</vt:lpstr>
      <vt:lpstr>Calibri</vt:lpstr>
      <vt:lpstr>OU_STANDARD</vt:lpstr>
      <vt:lpstr>OU Section</vt:lpstr>
      <vt:lpstr>OU Layouts</vt:lpstr>
      <vt:lpstr>Jupyter Notebook eSTEeM Project</vt:lpstr>
      <vt:lpstr>PowerPoint Presentation</vt:lpstr>
      <vt:lpstr>Project Background</vt:lpstr>
      <vt:lpstr>Project Background</vt:lpstr>
      <vt:lpstr>Project Background</vt:lpstr>
      <vt:lpstr>Research Questions</vt:lpstr>
      <vt:lpstr>Research Questions</vt:lpstr>
      <vt:lpstr>Research Methodology</vt:lpstr>
      <vt:lpstr>Research Methodology</vt:lpstr>
      <vt:lpstr>Research Methodology</vt:lpstr>
      <vt:lpstr>Early results</vt:lpstr>
      <vt:lpstr>Early Results</vt:lpstr>
      <vt:lpstr>So do students want more in Notebooks?</vt:lpstr>
      <vt:lpstr>Did Accessibility make a difference?</vt:lpstr>
      <vt:lpstr>Excluding accessibility issues</vt:lpstr>
      <vt:lpstr>Maybe…</vt:lpstr>
      <vt:lpstr>PowerPoint Presentation</vt:lpstr>
      <vt:lpstr>Maybe…</vt:lpstr>
      <vt:lpstr>Students found resources supported them</vt:lpstr>
      <vt:lpstr>But split evenly over more use of notebooks</vt:lpstr>
      <vt:lpstr>Maybe…</vt:lpstr>
      <vt:lpstr>The notebooks were effective</vt:lpstr>
      <vt:lpstr>Maybe…</vt:lpstr>
      <vt:lpstr>Order of use by study material</vt:lpstr>
      <vt:lpstr>Order of use by presentation</vt:lpstr>
      <vt:lpstr>Maybe…</vt:lpstr>
      <vt:lpstr>What next?</vt:lpstr>
      <vt:lpstr>What next?</vt:lpstr>
      <vt:lpstr>Any 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Sharon Dawes</dc:creator>
  <cp:lastModifiedBy>Diane.Ford</cp:lastModifiedBy>
  <cp:revision>14</cp:revision>
  <dcterms:created xsi:type="dcterms:W3CDTF">2020-04-16T10:34:44Z</dcterms:created>
  <dcterms:modified xsi:type="dcterms:W3CDTF">2020-04-23T13:40:21Z</dcterms:modified>
</cp:coreProperties>
</file>