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7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A9E821-0B39-42C2-823E-8C6BA3CB5E1E}" v="17" dt="2020-04-23T16:40:56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184DA70-C731-4C70-880D-CCD4705E623C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86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82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8633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241448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28878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076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0787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9442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97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69690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9265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7508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281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6340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7281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5323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1121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72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  <p:sldLayoutId id="21474838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88EEA-B0D8-4673-9ECE-030997E93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cap="none" dirty="0"/>
              <a:t>Understanding and mitigating students’ difficulties in undertaking complex practical activities on their computers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47969-434F-4887-8F49-547320CE2B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sz="2800" cap="none" dirty="0"/>
              <a:t>Patrick Wong, Helen Donelan and Tony Hirst</a:t>
            </a:r>
          </a:p>
          <a:p>
            <a:pPr algn="ctr"/>
            <a:r>
              <a:rPr lang="en-GB" sz="2800" cap="none" dirty="0"/>
              <a:t>School of Computing and Communications</a:t>
            </a:r>
          </a:p>
          <a:p>
            <a:endParaRPr lang="en-GB" cap="none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E070AEF-429C-4737-AC04-5F0D8F5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175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Telephone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Held after the presentation was finished (mainly in August)</a:t>
            </a:r>
          </a:p>
          <a:p>
            <a:r>
              <a:rPr lang="en-GB" dirty="0"/>
              <a:t>Length: about 30 minutes each</a:t>
            </a:r>
          </a:p>
          <a:p>
            <a:r>
              <a:rPr lang="en-GB" dirty="0"/>
              <a:t>10 students agreed but 9 actually participated</a:t>
            </a:r>
          </a:p>
          <a:p>
            <a:r>
              <a:rPr lang="en-GB" dirty="0"/>
              <a:t>2 female and 8 male (1 didn’t participate)</a:t>
            </a:r>
          </a:p>
          <a:p>
            <a:r>
              <a:rPr lang="en-GB" dirty="0"/>
              <a:t>2 registered disabled, 1 non-UK, most participants achieved Pass 2 or 3.</a:t>
            </a:r>
          </a:p>
          <a:p>
            <a:r>
              <a:rPr lang="en-GB" dirty="0"/>
              <a:t>Age distribution:</a:t>
            </a:r>
          </a:p>
          <a:p>
            <a:pPr lvl="1"/>
            <a:r>
              <a:rPr lang="en-GB" dirty="0"/>
              <a:t>Under 25:	2</a:t>
            </a:r>
          </a:p>
          <a:p>
            <a:pPr lvl="1"/>
            <a:r>
              <a:rPr lang="en-GB" dirty="0"/>
              <a:t>26-35:	5</a:t>
            </a:r>
          </a:p>
          <a:p>
            <a:pPr lvl="1"/>
            <a:r>
              <a:rPr lang="en-GB" dirty="0"/>
              <a:t>36-45:	2</a:t>
            </a:r>
          </a:p>
          <a:p>
            <a:pPr lvl="1"/>
            <a:r>
              <a:rPr lang="en-GB" dirty="0"/>
              <a:t>46-55:	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D08BEE36-EE94-4BFC-8033-E8D4CFE46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21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Telephone interviews 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>
            <a:normAutofit/>
          </a:bodyPr>
          <a:lstStyle/>
          <a:p>
            <a:r>
              <a:rPr lang="en-GB" dirty="0"/>
              <a:t>All 9 interviewees agreed the cloud-based option was useful but the option to be able to run the activities on their own machines was also desirable. </a:t>
            </a:r>
          </a:p>
          <a:p>
            <a:r>
              <a:rPr lang="en-GB" dirty="0"/>
              <a:t>The appearance and design should be consistent across all modules. </a:t>
            </a:r>
          </a:p>
          <a:p>
            <a:r>
              <a:rPr lang="en-GB" dirty="0"/>
              <a:t>Equivalent support for MAC users would be appreciated.</a:t>
            </a:r>
          </a:p>
          <a:p>
            <a:r>
              <a:rPr lang="en-GB" dirty="0"/>
              <a:t>Most students could cope with setting up VMs and doing the activities (having previous experience on virtualisation (from TM129) helped).</a:t>
            </a:r>
          </a:p>
          <a:p>
            <a:r>
              <a:rPr lang="en-GB" dirty="0"/>
              <a:t>Forums were the first/quickest/most useful support mechanism</a:t>
            </a:r>
          </a:p>
          <a:p>
            <a:r>
              <a:rPr lang="en-GB" dirty="0"/>
              <a:t>Screencasts/demos would be used by students if produced.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8B43370-1516-42A6-B20D-B40B17791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53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6110-E6F7-40F1-A21A-054013D47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0" y="642329"/>
            <a:ext cx="8656636" cy="824519"/>
          </a:xfrm>
        </p:spPr>
        <p:txBody>
          <a:bodyPr/>
          <a:lstStyle/>
          <a:p>
            <a:r>
              <a:rPr lang="en-GB" cap="none" dirty="0"/>
              <a:t>Problem encountered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B67011-2310-44A9-963D-C0B791AA0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551212"/>
            <a:ext cx="8305800" cy="4086227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132E853-2BB4-4AA9-9CDA-224806727D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168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F024B-77D6-4A20-BEB2-AA4EA19EA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389918"/>
            <a:ext cx="8561386" cy="1067407"/>
          </a:xfrm>
        </p:spPr>
        <p:txBody>
          <a:bodyPr/>
          <a:lstStyle/>
          <a:p>
            <a:r>
              <a:rPr lang="en-GB" cap="none" dirty="0"/>
              <a:t>Study support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3ADE9AD-ACD6-40B3-BBD3-BEC62CA447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8374" y="1647825"/>
            <a:ext cx="6905625" cy="4447286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4BCC3A8-D23F-4351-A8EC-B5F27C5805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05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8EA4E-337D-4B87-B15C-86E95565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4" y="590245"/>
            <a:ext cx="8932861" cy="953107"/>
          </a:xfrm>
        </p:spPr>
        <p:txBody>
          <a:bodyPr/>
          <a:lstStyle/>
          <a:p>
            <a:r>
              <a:rPr lang="en-GB" cap="none" dirty="0"/>
              <a:t>Virtual labs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C4AA01-617B-4A00-9433-5B6D16507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5" y="1462087"/>
            <a:ext cx="6600825" cy="4646433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DB904F1-ECE6-43B0-B8F8-8A0C6FE72B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7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Concluding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>
            <a:normAutofit/>
          </a:bodyPr>
          <a:lstStyle/>
          <a:p>
            <a:r>
              <a:rPr lang="en-GB" dirty="0"/>
              <a:t>Students like the idea of having virtual labs but also want the option to be able to do the activities on their own computers</a:t>
            </a:r>
          </a:p>
          <a:p>
            <a:r>
              <a:rPr lang="en-GB" dirty="0"/>
              <a:t>The virtual </a:t>
            </a:r>
            <a:r>
              <a:rPr lang="en-GB"/>
              <a:t>lab would need </a:t>
            </a:r>
            <a:r>
              <a:rPr lang="en-GB" dirty="0"/>
              <a:t>to provide consistent experience across modules</a:t>
            </a:r>
          </a:p>
          <a:p>
            <a:r>
              <a:rPr lang="en-GB" dirty="0"/>
              <a:t>Many students value the practical skill developed during setting up the labs on their computers</a:t>
            </a:r>
          </a:p>
          <a:p>
            <a:r>
              <a:rPr lang="en-GB" dirty="0"/>
              <a:t>Technical forums (with FAQs) allow students to ask questions and seek answers</a:t>
            </a:r>
          </a:p>
          <a:p>
            <a:r>
              <a:rPr lang="en-GB" dirty="0"/>
              <a:t>A tutorial going through the setup of the labs</a:t>
            </a:r>
          </a:p>
          <a:p>
            <a:r>
              <a:rPr lang="en-GB" dirty="0"/>
              <a:t>Step-by-step guide v Screencasts</a:t>
            </a:r>
          </a:p>
          <a:p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F201C48-98CD-45D1-B73C-928B2A68A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234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>
            <a:normAutofit/>
          </a:bodyPr>
          <a:lstStyle/>
          <a:p>
            <a:r>
              <a:rPr lang="en-GB" dirty="0"/>
              <a:t>RTSF surveys – easier to setup and get approved</a:t>
            </a:r>
          </a:p>
          <a:p>
            <a:r>
              <a:rPr lang="en-GB" dirty="0"/>
              <a:t>Telephone interviews can give you wider range and unexpected answers</a:t>
            </a:r>
          </a:p>
          <a:p>
            <a:r>
              <a:rPr lang="en-GB" dirty="0"/>
              <a:t>Should be held soon after the completion of the activities </a:t>
            </a:r>
          </a:p>
          <a:p>
            <a:r>
              <a:rPr lang="en-GB" dirty="0"/>
              <a:t>Don’t underestimate the effort and time needed to get ethical approval</a:t>
            </a:r>
          </a:p>
          <a:p>
            <a:r>
              <a:rPr lang="en-GB" dirty="0"/>
              <a:t>Don’t be too strict about choosing the right distribution of students for interviews</a:t>
            </a:r>
          </a:p>
          <a:p>
            <a:r>
              <a:rPr lang="en-GB" dirty="0"/>
              <a:t>Using a qualitative tool, e.g. </a:t>
            </a:r>
            <a:r>
              <a:rPr lang="en-GB" dirty="0" err="1"/>
              <a:t>Nvivo</a:t>
            </a:r>
            <a:r>
              <a:rPr lang="en-GB" dirty="0"/>
              <a:t>, to analyse </a:t>
            </a:r>
            <a:r>
              <a:rPr lang="en-GB"/>
              <a:t>the data?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39292EE-DDBE-4433-AD27-0D485DA6B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039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1644F-547F-4BDE-B649-679B469F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63" y="233301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GB" sz="4800" dirty="0"/>
              <a:t>Questions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4BD99FCA-6374-43D3-8070-0DFFE623F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1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50874"/>
            <a:ext cx="9905998" cy="827510"/>
          </a:xfrm>
        </p:spPr>
        <p:txBody>
          <a:bodyPr/>
          <a:lstStyle/>
          <a:p>
            <a:r>
              <a:rPr lang="en-GB" cap="none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78384"/>
            <a:ext cx="9905999" cy="4965241"/>
          </a:xfrm>
        </p:spPr>
        <p:txBody>
          <a:bodyPr>
            <a:normAutofit/>
          </a:bodyPr>
          <a:lstStyle/>
          <a:p>
            <a:r>
              <a:rPr lang="en-GB" dirty="0"/>
              <a:t>Hands-on practical activities can improve students understanding of technological concepts </a:t>
            </a:r>
          </a:p>
          <a:p>
            <a:r>
              <a:rPr lang="en-GB" dirty="0"/>
              <a:t>The activities provide an opportunity to develop technical skills</a:t>
            </a:r>
          </a:p>
          <a:p>
            <a:r>
              <a:rPr lang="en-GB" dirty="0"/>
              <a:t>Require students to download, install and configure specialised software at their own computers</a:t>
            </a:r>
          </a:p>
          <a:p>
            <a:r>
              <a:rPr lang="en-GB" dirty="0"/>
              <a:t>A daunting task for less technical students</a:t>
            </a:r>
          </a:p>
          <a:p>
            <a:r>
              <a:rPr lang="en-GB" dirty="0"/>
              <a:t>Getting immediate technical support is difficult as they are distance learners</a:t>
            </a:r>
          </a:p>
          <a:p>
            <a:r>
              <a:rPr lang="en-GB" dirty="0"/>
              <a:t>Is virtualisation a solution?</a:t>
            </a:r>
          </a:p>
          <a:p>
            <a:r>
              <a:rPr lang="en-GB" dirty="0"/>
              <a:t>Is cloud-based or local virtualisation more appropriate?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0C550A6-7D6B-48DA-A2FA-39F25BE25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31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/>
          <a:lstStyle/>
          <a:p>
            <a:r>
              <a:rPr lang="en-GB" dirty="0"/>
              <a:t>Aim: To understand students’ experiences of using virtualisation for their computing practical activities and mitigate the common difficulties they experienced</a:t>
            </a:r>
          </a:p>
          <a:p>
            <a:r>
              <a:rPr lang="en-GB" dirty="0"/>
              <a:t>Objectives:</a:t>
            </a:r>
          </a:p>
          <a:p>
            <a:pPr lvl="1"/>
            <a:r>
              <a:rPr lang="en-GB" dirty="0"/>
              <a:t>To investigate students’ experiences of using virtualisation for their computing practical activities</a:t>
            </a:r>
          </a:p>
          <a:p>
            <a:pPr lvl="1"/>
            <a:r>
              <a:rPr lang="en-GB" dirty="0"/>
              <a:t>To identify the common difficulties they experienced</a:t>
            </a:r>
          </a:p>
          <a:p>
            <a:pPr lvl="1"/>
            <a:r>
              <a:rPr lang="en-GB" dirty="0"/>
              <a:t>To investigate what study support students need</a:t>
            </a:r>
          </a:p>
          <a:p>
            <a:pPr lvl="1"/>
            <a:r>
              <a:rPr lang="en-GB" dirty="0"/>
              <a:t>To gather students’ opinions on cloud-based virtual labs</a:t>
            </a:r>
          </a:p>
          <a:p>
            <a:pPr lvl="1"/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F949897F-5316-4DA9-80B0-F089FCCC6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48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/>
          <a:lstStyle/>
          <a:p>
            <a:r>
              <a:rPr lang="en-GB" dirty="0"/>
              <a:t>Use the set of practical activities (in total 12 hours on networking and cybersecurity) in TM255: Communication and Information Technologies for this study</a:t>
            </a:r>
          </a:p>
          <a:p>
            <a:r>
              <a:rPr lang="en-GB" dirty="0"/>
              <a:t>Use two Real-Time Student Feedback (RTSF) surveys to gather students experience data</a:t>
            </a:r>
          </a:p>
          <a:p>
            <a:r>
              <a:rPr lang="en-GB" dirty="0"/>
              <a:t>Telephone interviews for more focussed discussions</a:t>
            </a:r>
          </a:p>
          <a:p>
            <a:r>
              <a:rPr lang="en-GB" dirty="0"/>
              <a:t>Quantitative analysis for the RTSF surveys</a:t>
            </a:r>
          </a:p>
          <a:p>
            <a:r>
              <a:rPr lang="en-GB" dirty="0"/>
              <a:t>Qualitative analysis for the telephone interviews </a:t>
            </a:r>
          </a:p>
          <a:p>
            <a:pPr lvl="1"/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39DFF45E-DE0B-47B0-B7FC-0C2BB7ABF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598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RTSF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/>
          <a:lstStyle/>
          <a:p>
            <a:r>
              <a:rPr lang="en-GB" dirty="0"/>
              <a:t>First survey: Student experience on downloading, installing and using a specialist software</a:t>
            </a:r>
          </a:p>
          <a:p>
            <a:r>
              <a:rPr lang="en-GB" dirty="0"/>
              <a:t>Second survey: Student experience on using local based virtualisation on a set of more complex practical activities</a:t>
            </a:r>
          </a:p>
          <a:p>
            <a:r>
              <a:rPr lang="en-GB" dirty="0"/>
              <a:t>The participants were from the 18J cohort </a:t>
            </a:r>
          </a:p>
          <a:p>
            <a:r>
              <a:rPr lang="en-GB" dirty="0"/>
              <a:t>512 registered at 25% point</a:t>
            </a:r>
          </a:p>
          <a:p>
            <a:r>
              <a:rPr lang="en-GB" dirty="0"/>
              <a:t>83% male, 17% female</a:t>
            </a:r>
          </a:p>
          <a:p>
            <a:r>
              <a:rPr lang="en-GB" dirty="0"/>
              <a:t>74% are between the age of 21 and 39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466FA6A-0C96-4BC0-9DDA-5D9C886A1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348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RTSF survey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133 students responded to the survey (26% response rate)</a:t>
            </a:r>
          </a:p>
          <a:p>
            <a:r>
              <a:rPr lang="en-GB" b="1" dirty="0"/>
              <a:t>96% respondents could download and install the specialise software</a:t>
            </a:r>
          </a:p>
          <a:p>
            <a:r>
              <a:rPr lang="en-GB" b="1" dirty="0"/>
              <a:t>5% respondents experienced a problem but managed to resolve it.</a:t>
            </a:r>
          </a:p>
          <a:p>
            <a:r>
              <a:rPr lang="en-GB" b="1" dirty="0"/>
              <a:t>96% respondents could follow the  instructions to complete the two practical activities</a:t>
            </a:r>
          </a:p>
          <a:p>
            <a:r>
              <a:rPr lang="en-GB" b="1" dirty="0"/>
              <a:t>67% prefer to use Local version, while only 33% prefer a cloud-based virtual lab.</a:t>
            </a:r>
          </a:p>
          <a:p>
            <a:r>
              <a:rPr lang="en-GB" b="1" dirty="0"/>
              <a:t>Mac users expressed more interests in using a virtual lab as there was no Mac version of the software available.</a:t>
            </a:r>
          </a:p>
          <a:p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C3F2AEC-3D09-4442-B576-60D34F086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3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RTSF survey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3695-FECC-42E1-8DAF-B8E20936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419601"/>
          </a:xfrm>
        </p:spPr>
        <p:txBody>
          <a:bodyPr>
            <a:normAutofit fontScale="92500"/>
          </a:bodyPr>
          <a:lstStyle/>
          <a:p>
            <a:r>
              <a:rPr lang="en-GB" b="1" dirty="0"/>
              <a:t>Survey took place at Week 24. 440 student remained registered</a:t>
            </a:r>
          </a:p>
          <a:p>
            <a:r>
              <a:rPr lang="en-GB" b="1" dirty="0"/>
              <a:t>88 students responded (20% response rate)</a:t>
            </a:r>
          </a:p>
          <a:p>
            <a:r>
              <a:rPr lang="en-GB" b="1" dirty="0"/>
              <a:t>All 88 respondents could download, install the virtualisation software and imported the virtual appliances, but 10 respondents experienced a problem.</a:t>
            </a:r>
          </a:p>
          <a:p>
            <a:r>
              <a:rPr lang="en-GB" b="1" dirty="0"/>
              <a:t>All respondents could follow the instructions to complete the practical activities</a:t>
            </a:r>
          </a:p>
          <a:p>
            <a:r>
              <a:rPr lang="en-GB" b="1" dirty="0"/>
              <a:t>All respondents agreed virtualisation was an appropriate tool for these practical activities (cybersecurity) and the average score they gave to the activities is 8/10.</a:t>
            </a:r>
          </a:p>
          <a:p>
            <a:r>
              <a:rPr lang="en-GB" b="1" dirty="0"/>
              <a:t>66% prefer to use Local version, while only 34% prefer a cloud-based virtual lab.</a:t>
            </a:r>
          </a:p>
          <a:p>
            <a:pPr marL="0" indent="0">
              <a:buNone/>
            </a:pPr>
            <a:endParaRPr lang="en-GB" b="1" dirty="0"/>
          </a:p>
          <a:p>
            <a:endParaRPr lang="en-GB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0073181-E585-43FD-8F3E-E302E86A2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2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510"/>
          </a:xfrm>
        </p:spPr>
        <p:txBody>
          <a:bodyPr/>
          <a:lstStyle/>
          <a:p>
            <a:r>
              <a:rPr lang="en-GB" cap="none" dirty="0"/>
              <a:t>Reasons for choosing local virtualisation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4903FE-32A2-477F-9EDC-9B97D82B6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6188" y="1288374"/>
            <a:ext cx="6630987" cy="4584154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FF991FCA-5467-4996-8760-56BCAAEF3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3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ABD4-F51F-4801-9755-A81D015A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37245"/>
            <a:ext cx="9905998" cy="827510"/>
          </a:xfrm>
        </p:spPr>
        <p:txBody>
          <a:bodyPr/>
          <a:lstStyle/>
          <a:p>
            <a:r>
              <a:rPr lang="en-GB" cap="none" dirty="0"/>
              <a:t>Reasons for choosing cloud-based virtualisation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FFA88-8F76-48BA-ACA2-4AF3C600B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7F9EF9-8D2D-472D-84FC-BE9C86C9A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10" y="969006"/>
            <a:ext cx="7154863" cy="2071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3A05E0-ACFA-4D14-8E10-9A4F5E85B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10" y="2945107"/>
            <a:ext cx="7154863" cy="2751050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CC13E2B-7F0C-428B-A7CE-BDA0E0E202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44" y="206461"/>
            <a:ext cx="1786056" cy="16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96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226EA64481C040A1FE7E8F6959F50F" ma:contentTypeVersion="13" ma:contentTypeDescription="Create a new document." ma:contentTypeScope="" ma:versionID="ab444065f2fc5c9421acb6d61e74fc15">
  <xsd:schema xmlns:xsd="http://www.w3.org/2001/XMLSchema" xmlns:xs="http://www.w3.org/2001/XMLSchema" xmlns:p="http://schemas.microsoft.com/office/2006/metadata/properties" xmlns:ns3="66faaa41-a150-45c6-8224-a9a307be60d1" xmlns:ns4="ed9d2163-4fb3-4947-8bfd-454e8e6d4998" targetNamespace="http://schemas.microsoft.com/office/2006/metadata/properties" ma:root="true" ma:fieldsID="17af1337f0019f8df1a89b7df4a51c08" ns3:_="" ns4:_="">
    <xsd:import namespace="66faaa41-a150-45c6-8224-a9a307be60d1"/>
    <xsd:import namespace="ed9d2163-4fb3-4947-8bfd-454e8e6d499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aaa41-a150-45c6-8224-a9a307be60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d2163-4fb3-4947-8bfd-454e8e6d4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4A52BB-147D-489B-B1CC-89AED396FB84}">
  <ds:schemaRefs>
    <ds:schemaRef ds:uri="http://schemas.microsoft.com/office/2006/documentManagement/types"/>
    <ds:schemaRef ds:uri="ed9d2163-4fb3-4947-8bfd-454e8e6d499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6faaa41-a150-45c6-8224-a9a307be60d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AD93C4-58BA-4BC9-A068-B47167C506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5D2A8D-80A3-4FEF-A803-2B1948ED58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aaa41-a150-45c6-8224-a9a307be60d1"/>
    <ds:schemaRef ds:uri="ed9d2163-4fb3-4947-8bfd-454e8e6d4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391</TotalTime>
  <Words>789</Words>
  <Application>Microsoft Office PowerPoint</Application>
  <PresentationFormat>Widescreen</PresentationFormat>
  <Paragraphs>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Tw Cen MT</vt:lpstr>
      <vt:lpstr>Circuit</vt:lpstr>
      <vt:lpstr>Understanding and mitigating students’ difficulties in undertaking complex practical activities on their computers</vt:lpstr>
      <vt:lpstr>Background</vt:lpstr>
      <vt:lpstr>Aims and objectives</vt:lpstr>
      <vt:lpstr>Methodology</vt:lpstr>
      <vt:lpstr>RTSF surveys</vt:lpstr>
      <vt:lpstr>RTSF survey 1</vt:lpstr>
      <vt:lpstr>RTSF survey 2</vt:lpstr>
      <vt:lpstr>Reasons for choosing local virtualisation</vt:lpstr>
      <vt:lpstr>Reasons for choosing cloud-based virtualisation</vt:lpstr>
      <vt:lpstr>Telephone interviews</vt:lpstr>
      <vt:lpstr>Telephone interviews key points</vt:lpstr>
      <vt:lpstr>Problem encountered</vt:lpstr>
      <vt:lpstr>Study support</vt:lpstr>
      <vt:lpstr>Virtual labs</vt:lpstr>
      <vt:lpstr>Concluding remarks</vt:lpstr>
      <vt:lpstr>Reflection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mitigating students’ difficulties in undertaking complex practical activities on their computers</dc:title>
  <dc:creator>Patrick.Wong</dc:creator>
  <cp:lastModifiedBy>Diane.Ford</cp:lastModifiedBy>
  <cp:revision>1</cp:revision>
  <dcterms:created xsi:type="dcterms:W3CDTF">2020-04-15T11:51:13Z</dcterms:created>
  <dcterms:modified xsi:type="dcterms:W3CDTF">2020-04-23T18:01:00Z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0x010100A7226EA64481C040A1FE7E8F6959F50F</vt:lpwstr>
  </property>
</Properties>
</file>