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5" r:id="rId1"/>
  </p:sldMasterIdLst>
  <p:notesMasterIdLst>
    <p:notesMasterId r:id="rId14"/>
  </p:notesMasterIdLst>
  <p:sldIdLst>
    <p:sldId id="256" r:id="rId2"/>
    <p:sldId id="258" r:id="rId3"/>
    <p:sldId id="263" r:id="rId4"/>
    <p:sldId id="260" r:id="rId5"/>
    <p:sldId id="262" r:id="rId6"/>
    <p:sldId id="266" r:id="rId7"/>
    <p:sldId id="268" r:id="rId8"/>
    <p:sldId id="269" r:id="rId9"/>
    <p:sldId id="264" r:id="rId10"/>
    <p:sldId id="270" r:id="rId11"/>
    <p:sldId id="265" r:id="rId12"/>
    <p:sldId id="267"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4148" autoAdjust="0"/>
  </p:normalViewPr>
  <p:slideViewPr>
    <p:cSldViewPr snapToGrid="0" snapToObjects="1">
      <p:cViewPr varScale="1">
        <p:scale>
          <a:sx n="70" d="100"/>
          <a:sy n="70" d="100"/>
        </p:scale>
        <p:origin x="13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361F-8C9B-AE4B-813F-A918ECF48348}"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DB046-946A-7747-B8DA-3BB9CAC31CDD}" type="slidenum">
              <a:rPr lang="en-US" smtClean="0"/>
              <a:t>‹#›</a:t>
            </a:fld>
            <a:endParaRPr lang="en-US"/>
          </a:p>
        </p:txBody>
      </p:sp>
    </p:spTree>
    <p:extLst>
      <p:ext uri="{BB962C8B-B14F-4D97-AF65-F5344CB8AC3E}">
        <p14:creationId xmlns:p14="http://schemas.microsoft.com/office/powerpoint/2010/main" val="8374266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needs to be in the 16:9 ratio</a:t>
            </a:r>
          </a:p>
          <a:p>
            <a:r>
              <a:rPr lang="en-US" dirty="0"/>
              <a:t>The screens are HD with </a:t>
            </a:r>
            <a:r>
              <a:rPr lang="en-US" sz="900" b="0" i="0" kern="1200" dirty="0">
                <a:solidFill>
                  <a:schemeClr val="tx1"/>
                </a:solidFill>
                <a:effectLst/>
                <a:latin typeface="+mn-lt"/>
                <a:ea typeface="+mn-ea"/>
                <a:cs typeface="+mn-cs"/>
              </a:rPr>
              <a:t>5760x3240 resolution, so use HIGH</a:t>
            </a:r>
            <a:r>
              <a:rPr lang="en-US" sz="900" b="0" i="0" kern="1200" baseline="0" dirty="0">
                <a:solidFill>
                  <a:schemeClr val="tx1"/>
                </a:solidFill>
                <a:effectLst/>
                <a:latin typeface="+mn-lt"/>
                <a:ea typeface="+mn-ea"/>
                <a:cs typeface="+mn-cs"/>
              </a:rPr>
              <a:t> QUALITY images</a:t>
            </a:r>
            <a:endParaRPr lang="en-US" dirty="0"/>
          </a:p>
        </p:txBody>
      </p:sp>
      <p:sp>
        <p:nvSpPr>
          <p:cNvPr id="4" name="Slide Number Placeholder 3"/>
          <p:cNvSpPr>
            <a:spLocks noGrp="1"/>
          </p:cNvSpPr>
          <p:nvPr>
            <p:ph type="sldNum" sz="quarter" idx="10"/>
          </p:nvPr>
        </p:nvSpPr>
        <p:spPr/>
        <p:txBody>
          <a:bodyPr/>
          <a:lstStyle/>
          <a:p>
            <a:fld id="{64CDB046-946A-7747-B8DA-3BB9CAC31CDD}" type="slidenum">
              <a:rPr lang="en-US" smtClean="0"/>
              <a:t>1</a:t>
            </a:fld>
            <a:endParaRPr lang="en-US"/>
          </a:p>
        </p:txBody>
      </p:sp>
    </p:spTree>
    <p:extLst>
      <p:ext uri="{BB962C8B-B14F-4D97-AF65-F5344CB8AC3E}">
        <p14:creationId xmlns:p14="http://schemas.microsoft.com/office/powerpoint/2010/main" val="2247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4CDB046-946A-7747-B8DA-3BB9CAC31CDD}" type="slidenum">
              <a:rPr lang="en-US" smtClean="0"/>
              <a:t>4</a:t>
            </a:fld>
            <a:endParaRPr lang="en-US"/>
          </a:p>
        </p:txBody>
      </p:sp>
    </p:spTree>
    <p:extLst>
      <p:ext uri="{BB962C8B-B14F-4D97-AF65-F5344CB8AC3E}">
        <p14:creationId xmlns:p14="http://schemas.microsoft.com/office/powerpoint/2010/main" val="374049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CDB046-946A-7747-B8DA-3BB9CAC31CDD}" type="slidenum">
              <a:rPr lang="en-US" smtClean="0"/>
              <a:t>5</a:t>
            </a:fld>
            <a:endParaRPr lang="en-US"/>
          </a:p>
        </p:txBody>
      </p:sp>
    </p:spTree>
    <p:extLst>
      <p:ext uri="{BB962C8B-B14F-4D97-AF65-F5344CB8AC3E}">
        <p14:creationId xmlns:p14="http://schemas.microsoft.com/office/powerpoint/2010/main" val="134198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i="0" u="none" baseline="0" dirty="0"/>
          </a:p>
          <a:p>
            <a:endParaRPr lang="en-GB" b="0" i="1" u="none" baseline="0" dirty="0"/>
          </a:p>
        </p:txBody>
      </p:sp>
      <p:sp>
        <p:nvSpPr>
          <p:cNvPr id="4" name="Slide Number Placeholder 3"/>
          <p:cNvSpPr>
            <a:spLocks noGrp="1"/>
          </p:cNvSpPr>
          <p:nvPr>
            <p:ph type="sldNum" sz="quarter" idx="10"/>
          </p:nvPr>
        </p:nvSpPr>
        <p:spPr/>
        <p:txBody>
          <a:bodyPr/>
          <a:lstStyle/>
          <a:p>
            <a:fld id="{64CDB046-946A-7747-B8DA-3BB9CAC31CDD}" type="slidenum">
              <a:rPr lang="en-US" smtClean="0"/>
              <a:t>6</a:t>
            </a:fld>
            <a:endParaRPr lang="en-US"/>
          </a:p>
        </p:txBody>
      </p:sp>
    </p:spTree>
    <p:extLst>
      <p:ext uri="{BB962C8B-B14F-4D97-AF65-F5344CB8AC3E}">
        <p14:creationId xmlns:p14="http://schemas.microsoft.com/office/powerpoint/2010/main" val="364495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i="0" u="none" baseline="0" dirty="0"/>
          </a:p>
          <a:p>
            <a:endParaRPr lang="en-GB" b="0" i="1" u="none" baseline="0" dirty="0"/>
          </a:p>
        </p:txBody>
      </p:sp>
      <p:sp>
        <p:nvSpPr>
          <p:cNvPr id="4" name="Slide Number Placeholder 3"/>
          <p:cNvSpPr>
            <a:spLocks noGrp="1"/>
          </p:cNvSpPr>
          <p:nvPr>
            <p:ph type="sldNum" sz="quarter" idx="10"/>
          </p:nvPr>
        </p:nvSpPr>
        <p:spPr/>
        <p:txBody>
          <a:bodyPr/>
          <a:lstStyle/>
          <a:p>
            <a:fld id="{64CDB046-946A-7747-B8DA-3BB9CAC31CDD}" type="slidenum">
              <a:rPr lang="en-US" smtClean="0"/>
              <a:t>7</a:t>
            </a:fld>
            <a:endParaRPr lang="en-US"/>
          </a:p>
        </p:txBody>
      </p:sp>
    </p:spTree>
    <p:extLst>
      <p:ext uri="{BB962C8B-B14F-4D97-AF65-F5344CB8AC3E}">
        <p14:creationId xmlns:p14="http://schemas.microsoft.com/office/powerpoint/2010/main" val="364495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i="0" u="none" baseline="0" dirty="0"/>
          </a:p>
          <a:p>
            <a:endParaRPr lang="en-GB" b="0" i="1" u="none" baseline="0" dirty="0"/>
          </a:p>
        </p:txBody>
      </p:sp>
      <p:sp>
        <p:nvSpPr>
          <p:cNvPr id="4" name="Slide Number Placeholder 3"/>
          <p:cNvSpPr>
            <a:spLocks noGrp="1"/>
          </p:cNvSpPr>
          <p:nvPr>
            <p:ph type="sldNum" sz="quarter" idx="10"/>
          </p:nvPr>
        </p:nvSpPr>
        <p:spPr/>
        <p:txBody>
          <a:bodyPr/>
          <a:lstStyle/>
          <a:p>
            <a:fld id="{64CDB046-946A-7747-B8DA-3BB9CAC31CDD}" type="slidenum">
              <a:rPr lang="en-US" smtClean="0"/>
              <a:t>8</a:t>
            </a:fld>
            <a:endParaRPr lang="en-US"/>
          </a:p>
        </p:txBody>
      </p:sp>
    </p:spTree>
    <p:extLst>
      <p:ext uri="{BB962C8B-B14F-4D97-AF65-F5344CB8AC3E}">
        <p14:creationId xmlns:p14="http://schemas.microsoft.com/office/powerpoint/2010/main" val="364495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CDB046-946A-7747-B8DA-3BB9CAC31CDD}" type="slidenum">
              <a:rPr lang="en-US" smtClean="0"/>
              <a:t>11</a:t>
            </a:fld>
            <a:endParaRPr lang="en-US"/>
          </a:p>
        </p:txBody>
      </p:sp>
    </p:spTree>
    <p:extLst>
      <p:ext uri="{BB962C8B-B14F-4D97-AF65-F5344CB8AC3E}">
        <p14:creationId xmlns:p14="http://schemas.microsoft.com/office/powerpoint/2010/main" val="3833562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fld id="{36946AA7-32BF-174B-A6AF-119CD8A4888D}" type="slidenum">
              <a:rPr lang="en-US" smtClean="0"/>
              <a:t>‹#›</a:t>
            </a:fld>
            <a:endParaRPr 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17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99E70D-E02E-8F49-81F8-B023B1B5584A}"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27891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2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428348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62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50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52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21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106122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9E70D-E02E-8F49-81F8-B023B1B5584A}"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46AA7-32BF-174B-A6AF-119CD8A4888D}" type="slidenum">
              <a:rPr lang="en-US" smtClean="0"/>
              <a:t>‹#›</a:t>
            </a:fld>
            <a:endParaRPr 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88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99E70D-E02E-8F49-81F8-B023B1B5584A}"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2246127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99E70D-E02E-8F49-81F8-B023B1B5584A}"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46AA7-32BF-174B-A6AF-119CD8A4888D}" type="slidenum">
              <a:rPr lang="en-US" smtClean="0"/>
              <a:t>‹#›</a:t>
            </a:fld>
            <a:endParaRPr 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5734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99E70D-E02E-8F49-81F8-B023B1B5584A}"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46AA7-32BF-174B-A6AF-119CD8A4888D}"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45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9E70D-E02E-8F49-81F8-B023B1B5584A}"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278520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99E70D-E02E-8F49-81F8-B023B1B5584A}"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46AA7-32BF-174B-A6AF-119CD8A4888D}" type="slidenum">
              <a:rPr lang="en-US" smtClean="0"/>
              <a:t>‹#›</a:t>
            </a:fld>
            <a:endParaRPr 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4343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99E70D-E02E-8F49-81F8-B023B1B5584A}"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946AA7-32BF-174B-A6AF-119CD8A4888D}" type="slidenum">
              <a:rPr lang="en-US" smtClean="0"/>
              <a:t>‹#›</a:t>
            </a:fld>
            <a:endParaRPr lang="en-US"/>
          </a:p>
        </p:txBody>
      </p:sp>
    </p:spTree>
    <p:extLst>
      <p:ext uri="{BB962C8B-B14F-4D97-AF65-F5344CB8AC3E}">
        <p14:creationId xmlns:p14="http://schemas.microsoft.com/office/powerpoint/2010/main" val="83388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499E70D-E02E-8F49-81F8-B023B1B5584A}" type="datetimeFigureOut">
              <a:rPr lang="en-US" smtClean="0"/>
              <a:t>4/28/2020</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36946AA7-32BF-174B-A6AF-119CD8A4888D}" type="slidenum">
              <a:rPr lang="en-US" smtClean="0"/>
              <a:t>‹#›</a:t>
            </a:fld>
            <a:endParaRPr lang="en-US"/>
          </a:p>
        </p:txBody>
      </p:sp>
    </p:spTree>
    <p:extLst>
      <p:ext uri="{BB962C8B-B14F-4D97-AF65-F5344CB8AC3E}">
        <p14:creationId xmlns:p14="http://schemas.microsoft.com/office/powerpoint/2010/main" val="129187617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253864" y="4262240"/>
            <a:ext cx="5796899" cy="7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148" tIns="38574" rIns="77148" bIns="38574">
            <a:spAutoFit/>
          </a:bodyPr>
          <a:lstStyle>
            <a:lvl1pPr defTabSz="771525" eaLnBrk="0" hangingPunct="0">
              <a:defRPr sz="1500">
                <a:solidFill>
                  <a:schemeClr val="tx1"/>
                </a:solidFill>
                <a:latin typeface="Arial" charset="0"/>
                <a:ea typeface="Arial" charset="0"/>
                <a:cs typeface="Arial" charset="0"/>
              </a:defRPr>
            </a:lvl1pPr>
            <a:lvl2pPr marL="37931725" indent="-37474525" defTabSz="771525" eaLnBrk="0" hangingPunct="0">
              <a:defRPr sz="1500">
                <a:solidFill>
                  <a:schemeClr val="tx1"/>
                </a:solidFill>
                <a:latin typeface="Arial" charset="0"/>
                <a:ea typeface="Arial" charset="0"/>
                <a:cs typeface="Arial" charset="0"/>
              </a:defRPr>
            </a:lvl2pPr>
            <a:lvl3pPr eaLnBrk="0" hangingPunct="0">
              <a:defRPr sz="1500">
                <a:solidFill>
                  <a:schemeClr val="tx1"/>
                </a:solidFill>
                <a:latin typeface="Arial" charset="0"/>
                <a:ea typeface="Arial" charset="0"/>
                <a:cs typeface="Arial" charset="0"/>
              </a:defRPr>
            </a:lvl3pPr>
            <a:lvl4pPr eaLnBrk="0" hangingPunct="0">
              <a:defRPr sz="1500">
                <a:solidFill>
                  <a:schemeClr val="tx1"/>
                </a:solidFill>
                <a:latin typeface="Arial" charset="0"/>
                <a:ea typeface="Arial" charset="0"/>
                <a:cs typeface="Arial" charset="0"/>
              </a:defRPr>
            </a:lvl4pPr>
            <a:lvl5pPr eaLnBrk="0" hangingPunct="0">
              <a:defRPr sz="1500">
                <a:solidFill>
                  <a:schemeClr val="tx1"/>
                </a:solidFill>
                <a:latin typeface="Arial" charset="0"/>
                <a:ea typeface="Arial" charset="0"/>
                <a:cs typeface="Arial" charset="0"/>
              </a:defRPr>
            </a:lvl5pPr>
            <a:lvl6pPr marL="457200" eaLnBrk="0" fontAlgn="base" hangingPunct="0">
              <a:spcBef>
                <a:spcPct val="0"/>
              </a:spcBef>
              <a:spcAft>
                <a:spcPct val="0"/>
              </a:spcAft>
              <a:defRPr sz="1500">
                <a:solidFill>
                  <a:schemeClr val="tx1"/>
                </a:solidFill>
                <a:latin typeface="Arial" charset="0"/>
                <a:ea typeface="Arial" charset="0"/>
                <a:cs typeface="Arial" charset="0"/>
              </a:defRPr>
            </a:lvl6pPr>
            <a:lvl7pPr marL="914400" eaLnBrk="0" fontAlgn="base" hangingPunct="0">
              <a:spcBef>
                <a:spcPct val="0"/>
              </a:spcBef>
              <a:spcAft>
                <a:spcPct val="0"/>
              </a:spcAft>
              <a:defRPr sz="1500">
                <a:solidFill>
                  <a:schemeClr val="tx1"/>
                </a:solidFill>
                <a:latin typeface="Arial" charset="0"/>
                <a:ea typeface="Arial" charset="0"/>
                <a:cs typeface="Arial" charset="0"/>
              </a:defRPr>
            </a:lvl7pPr>
            <a:lvl8pPr marL="1371600" eaLnBrk="0" fontAlgn="base" hangingPunct="0">
              <a:spcBef>
                <a:spcPct val="0"/>
              </a:spcBef>
              <a:spcAft>
                <a:spcPct val="0"/>
              </a:spcAft>
              <a:defRPr sz="1500">
                <a:solidFill>
                  <a:schemeClr val="tx1"/>
                </a:solidFill>
                <a:latin typeface="Arial" charset="0"/>
                <a:ea typeface="Arial" charset="0"/>
                <a:cs typeface="Arial" charset="0"/>
              </a:defRPr>
            </a:lvl8pPr>
            <a:lvl9pPr marL="1828800" eaLnBrk="0" fontAlgn="base" hangingPunct="0">
              <a:spcBef>
                <a:spcPct val="0"/>
              </a:spcBef>
              <a:spcAft>
                <a:spcPct val="0"/>
              </a:spcAft>
              <a:defRPr sz="1500">
                <a:solidFill>
                  <a:schemeClr val="tx1"/>
                </a:solidFill>
                <a:latin typeface="Arial" charset="0"/>
                <a:ea typeface="Arial" charset="0"/>
                <a:cs typeface="Arial" charset="0"/>
              </a:defRPr>
            </a:lvl9pPr>
          </a:lstStyle>
          <a:p>
            <a:pPr eaLnBrk="1" hangingPunct="1">
              <a:spcBef>
                <a:spcPct val="30000"/>
              </a:spcBef>
            </a:pPr>
            <a:r>
              <a:rPr lang="en-US" altLang="x-none" sz="2000" b="1" dirty="0">
                <a:solidFill>
                  <a:schemeClr val="bg1"/>
                </a:solidFill>
                <a:latin typeface="Helvetica" charset="0"/>
              </a:rPr>
              <a:t>A Systematic Review of Pair Programming for </a:t>
            </a:r>
          </a:p>
          <a:p>
            <a:pPr eaLnBrk="1" hangingPunct="1">
              <a:spcBef>
                <a:spcPct val="30000"/>
              </a:spcBef>
            </a:pPr>
            <a:r>
              <a:rPr lang="en-US" altLang="x-none" sz="2000" b="1" dirty="0">
                <a:solidFill>
                  <a:schemeClr val="bg1"/>
                </a:solidFill>
                <a:latin typeface="Helvetica" charset="0"/>
              </a:rPr>
              <a:t>Learners of Programming at a Distance</a:t>
            </a:r>
          </a:p>
        </p:txBody>
      </p:sp>
      <p:sp>
        <p:nvSpPr>
          <p:cNvPr id="6" name="Rectangle 25"/>
          <p:cNvSpPr>
            <a:spLocks noChangeArrowheads="1"/>
          </p:cNvSpPr>
          <p:nvPr/>
        </p:nvSpPr>
        <p:spPr bwMode="auto">
          <a:xfrm>
            <a:off x="6912427" y="3896058"/>
            <a:ext cx="2093364" cy="124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138" tIns="38569" rIns="77138" bIns="38569">
            <a:spAutoFit/>
          </a:bodyPr>
          <a:lstStyle>
            <a:lvl1pPr defTabSz="650875" eaLnBrk="0" hangingPunct="0">
              <a:defRPr sz="1500">
                <a:solidFill>
                  <a:schemeClr val="tx1"/>
                </a:solidFill>
                <a:latin typeface="Arial" charset="0"/>
                <a:ea typeface="Arial" charset="0"/>
                <a:cs typeface="Arial" charset="0"/>
              </a:defRPr>
            </a:lvl1pPr>
            <a:lvl2pPr marL="37931725" indent="-37474525" defTabSz="650875" eaLnBrk="0" hangingPunct="0">
              <a:defRPr sz="1500">
                <a:solidFill>
                  <a:schemeClr val="tx1"/>
                </a:solidFill>
                <a:latin typeface="Arial" charset="0"/>
                <a:ea typeface="Arial" charset="0"/>
                <a:cs typeface="Arial" charset="0"/>
              </a:defRPr>
            </a:lvl2pPr>
            <a:lvl3pPr eaLnBrk="0" hangingPunct="0">
              <a:defRPr sz="1500">
                <a:solidFill>
                  <a:schemeClr val="tx1"/>
                </a:solidFill>
                <a:latin typeface="Arial" charset="0"/>
                <a:ea typeface="Arial" charset="0"/>
                <a:cs typeface="Arial" charset="0"/>
              </a:defRPr>
            </a:lvl3pPr>
            <a:lvl4pPr eaLnBrk="0" hangingPunct="0">
              <a:defRPr sz="1500">
                <a:solidFill>
                  <a:schemeClr val="tx1"/>
                </a:solidFill>
                <a:latin typeface="Arial" charset="0"/>
                <a:ea typeface="Arial" charset="0"/>
                <a:cs typeface="Arial" charset="0"/>
              </a:defRPr>
            </a:lvl4pPr>
            <a:lvl5pPr eaLnBrk="0" hangingPunct="0">
              <a:defRPr sz="1500">
                <a:solidFill>
                  <a:schemeClr val="tx1"/>
                </a:solidFill>
                <a:latin typeface="Arial" charset="0"/>
                <a:ea typeface="Arial" charset="0"/>
                <a:cs typeface="Arial" charset="0"/>
              </a:defRPr>
            </a:lvl5pPr>
            <a:lvl6pPr marL="457200" eaLnBrk="0" fontAlgn="base" hangingPunct="0">
              <a:spcBef>
                <a:spcPct val="0"/>
              </a:spcBef>
              <a:spcAft>
                <a:spcPct val="0"/>
              </a:spcAft>
              <a:defRPr sz="1500">
                <a:solidFill>
                  <a:schemeClr val="tx1"/>
                </a:solidFill>
                <a:latin typeface="Arial" charset="0"/>
                <a:ea typeface="Arial" charset="0"/>
                <a:cs typeface="Arial" charset="0"/>
              </a:defRPr>
            </a:lvl6pPr>
            <a:lvl7pPr marL="914400" eaLnBrk="0" fontAlgn="base" hangingPunct="0">
              <a:spcBef>
                <a:spcPct val="0"/>
              </a:spcBef>
              <a:spcAft>
                <a:spcPct val="0"/>
              </a:spcAft>
              <a:defRPr sz="1500">
                <a:solidFill>
                  <a:schemeClr val="tx1"/>
                </a:solidFill>
                <a:latin typeface="Arial" charset="0"/>
                <a:ea typeface="Arial" charset="0"/>
                <a:cs typeface="Arial" charset="0"/>
              </a:defRPr>
            </a:lvl7pPr>
            <a:lvl8pPr marL="1371600" eaLnBrk="0" fontAlgn="base" hangingPunct="0">
              <a:spcBef>
                <a:spcPct val="0"/>
              </a:spcBef>
              <a:spcAft>
                <a:spcPct val="0"/>
              </a:spcAft>
              <a:defRPr sz="1500">
                <a:solidFill>
                  <a:schemeClr val="tx1"/>
                </a:solidFill>
                <a:latin typeface="Arial" charset="0"/>
                <a:ea typeface="Arial" charset="0"/>
                <a:cs typeface="Arial" charset="0"/>
              </a:defRPr>
            </a:lvl8pPr>
            <a:lvl9pPr marL="1828800" eaLnBrk="0" fontAlgn="base" hangingPunct="0">
              <a:spcBef>
                <a:spcPct val="0"/>
              </a:spcBef>
              <a:spcAft>
                <a:spcPct val="0"/>
              </a:spcAft>
              <a:defRPr sz="1500">
                <a:solidFill>
                  <a:schemeClr val="tx1"/>
                </a:solidFill>
                <a:latin typeface="Arial" charset="0"/>
                <a:ea typeface="Arial" charset="0"/>
                <a:cs typeface="Arial" charset="0"/>
              </a:defRPr>
            </a:lvl9pPr>
          </a:lstStyle>
          <a:p>
            <a:pPr algn="r" eaLnBrk="1" hangingPunct="1"/>
            <a:r>
              <a:rPr lang="en-GB" altLang="x-none" sz="1600" b="1" dirty="0">
                <a:solidFill>
                  <a:schemeClr val="bg1"/>
                </a:solidFill>
                <a:latin typeface="Helvetica" charset="0"/>
                <a:ea typeface="ＭＳ Ｐゴシック" charset="-128"/>
              </a:rPr>
              <a:t>Adeola Adeliyi</a:t>
            </a:r>
          </a:p>
          <a:p>
            <a:pPr algn="r" eaLnBrk="1" hangingPunct="1"/>
            <a:r>
              <a:rPr lang="en-GB" altLang="x-none" sz="1600" b="1" dirty="0">
                <a:solidFill>
                  <a:schemeClr val="bg1"/>
                </a:solidFill>
                <a:latin typeface="Helvetica" charset="0"/>
                <a:ea typeface="ＭＳ Ｐゴシック" charset="-128"/>
              </a:rPr>
              <a:t>Michel Wermelinger</a:t>
            </a:r>
          </a:p>
          <a:p>
            <a:pPr algn="r" eaLnBrk="1" hangingPunct="1"/>
            <a:r>
              <a:rPr lang="en-GB" altLang="x-none" sz="1600" b="1" dirty="0">
                <a:solidFill>
                  <a:schemeClr val="bg1"/>
                </a:solidFill>
                <a:latin typeface="Helvetica" charset="0"/>
                <a:ea typeface="ＭＳ Ｐゴシック" charset="-128"/>
              </a:rPr>
              <a:t>Karen Kear</a:t>
            </a:r>
          </a:p>
          <a:p>
            <a:pPr algn="r" eaLnBrk="1" hangingPunct="1"/>
            <a:r>
              <a:rPr lang="en-GB" altLang="x-none" sz="1600" b="1" dirty="0">
                <a:solidFill>
                  <a:schemeClr val="bg1"/>
                </a:solidFill>
                <a:latin typeface="Helvetica" charset="0"/>
                <a:ea typeface="ＭＳ Ｐゴシック" charset="-128"/>
              </a:rPr>
              <a:t>Jon Rosewell</a:t>
            </a:r>
          </a:p>
          <a:p>
            <a:pPr algn="r" eaLnBrk="1" hangingPunct="1"/>
            <a:endParaRPr lang="en-GB" altLang="x-none" sz="1200" b="1" i="1" dirty="0">
              <a:solidFill>
                <a:schemeClr val="bg1"/>
              </a:solidFill>
              <a:latin typeface="Helvetica" charset="0"/>
            </a:endParaRPr>
          </a:p>
        </p:txBody>
      </p:sp>
      <p:pic>
        <p:nvPicPr>
          <p:cNvPr id="2" name="Picture 1">
            <a:extLst>
              <a:ext uri="{FF2B5EF4-FFF2-40B4-BE49-F238E27FC236}">
                <a16:creationId xmlns:a16="http://schemas.microsoft.com/office/drawing/2014/main" id="{03541ED2-9D3D-4E8E-BC6E-273EEFB0923F}"/>
              </a:ext>
            </a:extLst>
          </p:cNvPr>
          <p:cNvPicPr>
            <a:picLocks noChangeAspect="1"/>
          </p:cNvPicPr>
          <p:nvPr/>
        </p:nvPicPr>
        <p:blipFill>
          <a:blip r:embed="rId3"/>
          <a:stretch>
            <a:fillRect/>
          </a:stretch>
        </p:blipFill>
        <p:spPr>
          <a:xfrm>
            <a:off x="1936373" y="1191059"/>
            <a:ext cx="5280903" cy="2809441"/>
          </a:xfrm>
          <a:prstGeom prst="rect">
            <a:avLst/>
          </a:prstGeom>
        </p:spPr>
      </p:pic>
    </p:spTree>
    <p:extLst>
      <p:ext uri="{BB962C8B-B14F-4D97-AF65-F5344CB8AC3E}">
        <p14:creationId xmlns:p14="http://schemas.microsoft.com/office/powerpoint/2010/main" val="172232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CC5E-3781-4763-BC47-846447116856}"/>
              </a:ext>
            </a:extLst>
          </p:cNvPr>
          <p:cNvSpPr>
            <a:spLocks noGrp="1"/>
          </p:cNvSpPr>
          <p:nvPr>
            <p:ph type="title"/>
          </p:nvPr>
        </p:nvSpPr>
        <p:spPr>
          <a:xfrm>
            <a:off x="971550" y="543417"/>
            <a:ext cx="7200897" cy="499772"/>
          </a:xfrm>
        </p:spPr>
        <p:txBody>
          <a:bodyPr>
            <a:normAutofit fontScale="90000"/>
          </a:bodyPr>
          <a:lstStyle/>
          <a:p>
            <a:r>
              <a:rPr lang="en-GB" dirty="0"/>
              <a:t>Conclusion</a:t>
            </a:r>
          </a:p>
        </p:txBody>
      </p:sp>
      <p:sp>
        <p:nvSpPr>
          <p:cNvPr id="4" name="Rectangle 3">
            <a:extLst>
              <a:ext uri="{FF2B5EF4-FFF2-40B4-BE49-F238E27FC236}">
                <a16:creationId xmlns:a16="http://schemas.microsoft.com/office/drawing/2014/main" id="{DEE491DF-2BF8-4CA9-A6F3-CCF350192F80}"/>
              </a:ext>
            </a:extLst>
          </p:cNvPr>
          <p:cNvSpPr/>
          <p:nvPr/>
        </p:nvSpPr>
        <p:spPr>
          <a:xfrm>
            <a:off x="618186" y="1043189"/>
            <a:ext cx="7972022" cy="3556894"/>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GB" sz="1600" dirty="0">
                <a:solidFill>
                  <a:schemeClr val="tx1"/>
                </a:solidFill>
              </a:rPr>
              <a:t>Based on the literature, Pair Programming has already proved to be an effective practice for teaching programming. However, only a few studies have explored and sought to analyse the effect of Remote Pair Programming on teaching. There is a good opportunity for more empirical studies in teaching and use in industry. </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Specific tools play an important role in order to support the collaboration and coordination. The majority of tools are plugins or adapted to facilitate shared editing and communication with the exception of USE Together. There is an opportunity to investigate the impact of the use of these tools on teaching. </a:t>
            </a:r>
          </a:p>
          <a:p>
            <a:pPr marL="285750" indent="-285750" algn="just">
              <a:buFont typeface="Arial" panose="020B0604020202020204" pitchFamily="34" charset="0"/>
              <a:buChar char="•"/>
            </a:pPr>
            <a:endParaRPr lang="en-GB" sz="1600" dirty="0">
              <a:solidFill>
                <a:schemeClr val="tx1"/>
              </a:solidFill>
            </a:endParaRPr>
          </a:p>
          <a:p>
            <a:pPr marL="285750" indent="-285750" algn="just">
              <a:buFont typeface="Arial" panose="020B0604020202020204" pitchFamily="34" charset="0"/>
              <a:buChar char="•"/>
            </a:pPr>
            <a:r>
              <a:rPr lang="en-GB" sz="1600" dirty="0">
                <a:solidFill>
                  <a:schemeClr val="tx1"/>
                </a:solidFill>
              </a:rPr>
              <a:t>The current OU Remote Pair Programming study will seek to address some of the gaps identified in the research, especially around infrastructure and impact of tools on teaching programming at a distance. </a:t>
            </a:r>
          </a:p>
          <a:p>
            <a:pPr algn="ctr"/>
            <a:endParaRPr lang="en-GB" dirty="0"/>
          </a:p>
        </p:txBody>
      </p:sp>
    </p:spTree>
    <p:extLst>
      <p:ext uri="{BB962C8B-B14F-4D97-AF65-F5344CB8AC3E}">
        <p14:creationId xmlns:p14="http://schemas.microsoft.com/office/powerpoint/2010/main" val="36797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DC919-0FCE-4156-B366-03EF7AF870D5}"/>
              </a:ext>
            </a:extLst>
          </p:cNvPr>
          <p:cNvPicPr>
            <a:picLocks noChangeAspect="1"/>
          </p:cNvPicPr>
          <p:nvPr/>
        </p:nvPicPr>
        <p:blipFill>
          <a:blip r:embed="rId3"/>
          <a:stretch>
            <a:fillRect/>
          </a:stretch>
        </p:blipFill>
        <p:spPr>
          <a:xfrm>
            <a:off x="1029943" y="591154"/>
            <a:ext cx="6826170" cy="3961191"/>
          </a:xfrm>
          <a:prstGeom prst="rect">
            <a:avLst/>
          </a:prstGeom>
        </p:spPr>
      </p:pic>
    </p:spTree>
    <p:extLst>
      <p:ext uri="{BB962C8B-B14F-4D97-AF65-F5344CB8AC3E}">
        <p14:creationId xmlns:p14="http://schemas.microsoft.com/office/powerpoint/2010/main" val="196195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5" name="TextBox 4"/>
          <p:cNvSpPr txBox="1"/>
          <p:nvPr/>
        </p:nvSpPr>
        <p:spPr>
          <a:xfrm>
            <a:off x="609600" y="1828800"/>
            <a:ext cx="7964557" cy="2916183"/>
          </a:xfrm>
          <a:prstGeom prst="rect">
            <a:avLst/>
          </a:prstGeom>
          <a:noFill/>
        </p:spPr>
        <p:txBody>
          <a:bodyPr wrap="square" rtlCol="0">
            <a:spAutoFit/>
          </a:bodyPr>
          <a:lstStyle/>
          <a:p>
            <a:pPr marL="228600" indent="-228600">
              <a:buFont typeface="+mj-lt"/>
              <a:buAutoNum type="arabicPeriod"/>
            </a:pPr>
            <a:r>
              <a:rPr lang="en-GB" sz="1000" dirty="0" err="1"/>
              <a:t>Baheti</a:t>
            </a:r>
            <a:r>
              <a:rPr lang="en-GB" sz="1000" dirty="0"/>
              <a:t>, P., E. </a:t>
            </a:r>
            <a:r>
              <a:rPr lang="en-GB" sz="1000" dirty="0" err="1"/>
              <a:t>Gehringer</a:t>
            </a:r>
            <a:r>
              <a:rPr lang="en-GB" sz="1000" dirty="0"/>
              <a:t> and D. </a:t>
            </a:r>
            <a:r>
              <a:rPr lang="en-GB" sz="1000" dirty="0" err="1"/>
              <a:t>Stotts</a:t>
            </a:r>
            <a:r>
              <a:rPr lang="en-GB" sz="1000" dirty="0"/>
              <a:t> (2002). Exploring the efficacy of distributed pair programming. </a:t>
            </a:r>
            <a:r>
              <a:rPr lang="en-GB" sz="1000" b="1" dirty="0"/>
              <a:t>2418: </a:t>
            </a:r>
            <a:r>
              <a:rPr lang="en-GB" sz="1000" dirty="0"/>
              <a:t>208-220.</a:t>
            </a:r>
          </a:p>
          <a:p>
            <a:pPr marL="228600" indent="-228600">
              <a:buFont typeface="+mj-lt"/>
              <a:buAutoNum type="arabicPeriod"/>
            </a:pPr>
            <a:r>
              <a:rPr lang="en-GB" sz="1000" dirty="0"/>
              <a:t>Bravo, C., R. Duque and J. Gallardo (2013). "A groupware system to support collaborative programming: Design and experiences." </a:t>
            </a:r>
            <a:r>
              <a:rPr lang="en-GB" sz="1000" u="sng" dirty="0"/>
              <a:t>The Journal of Systems &amp; Software</a:t>
            </a:r>
            <a:r>
              <a:rPr lang="en-GB" sz="1000" dirty="0"/>
              <a:t> </a:t>
            </a:r>
            <a:r>
              <a:rPr lang="en-GB" sz="1000" b="1" dirty="0"/>
              <a:t>86</a:t>
            </a:r>
            <a:r>
              <a:rPr lang="en-GB" sz="1000" dirty="0"/>
              <a:t>(7): 1759-1771.</a:t>
            </a:r>
          </a:p>
          <a:p>
            <a:pPr marL="228600" indent="-228600">
              <a:buFont typeface="+mj-lt"/>
              <a:buAutoNum type="arabicPeriod"/>
            </a:pPr>
            <a:r>
              <a:rPr lang="en-GB" sz="1000" dirty="0"/>
              <a:t>Canfora G., C. A., </a:t>
            </a:r>
            <a:r>
              <a:rPr lang="en-GB" sz="1000" dirty="0" err="1"/>
              <a:t>Visaggio</a:t>
            </a:r>
            <a:r>
              <a:rPr lang="en-GB" sz="1000" dirty="0"/>
              <a:t>  C. A. (2005). Empirical  study on the productivity of the pair programming,   Extreme Programming and Agile Processes in Software   Engineering, (6th International Conference, XP 2005),  Proceedings (Lecture Notes in Computer Science),   Springer-</a:t>
            </a:r>
            <a:r>
              <a:rPr lang="en-GB" sz="1000" dirty="0" err="1"/>
              <a:t>Verlag</a:t>
            </a:r>
            <a:r>
              <a:rPr lang="en-GB" sz="1000" dirty="0"/>
              <a:t>, Vol. 3556, pages 92-95, 2005.   .</a:t>
            </a:r>
          </a:p>
          <a:p>
            <a:pPr marL="228600" indent="-228600">
              <a:buFont typeface="+mj-lt"/>
              <a:buAutoNum type="arabicPeriod"/>
            </a:pPr>
            <a:r>
              <a:rPr lang="en-GB" sz="1000" dirty="0"/>
              <a:t>Duque, R. and C. Bravo (2008). </a:t>
            </a:r>
            <a:r>
              <a:rPr lang="en-GB" sz="1000" dirty="0" err="1"/>
              <a:t>Analyzing</a:t>
            </a:r>
            <a:r>
              <a:rPr lang="en-GB" sz="1000" dirty="0"/>
              <a:t> Work Productivity and Program Quality in Collaborative Programming</a:t>
            </a:r>
            <a:r>
              <a:rPr lang="en-GB" sz="1000" b="1" dirty="0"/>
              <a:t>: </a:t>
            </a:r>
            <a:r>
              <a:rPr lang="en-GB" sz="1000" dirty="0"/>
              <a:t>270-276.</a:t>
            </a:r>
          </a:p>
          <a:p>
            <a:pPr marL="228600" indent="-228600">
              <a:buFont typeface="+mj-lt"/>
              <a:buAutoNum type="arabicPeriod"/>
            </a:pPr>
            <a:r>
              <a:rPr lang="en-GB" sz="1000" dirty="0"/>
              <a:t>Edwards, R., J. Stewart and M. </a:t>
            </a:r>
            <a:r>
              <a:rPr lang="en-GB" sz="1000" dirty="0" err="1"/>
              <a:t>Ferati</a:t>
            </a:r>
            <a:r>
              <a:rPr lang="en-GB" sz="1000" dirty="0"/>
              <a:t> (2010). "Assessing the effectiveness of distributed pair programming for an online informatics curriculum." </a:t>
            </a:r>
            <a:r>
              <a:rPr lang="en-GB" sz="1000" u="sng" dirty="0"/>
              <a:t>ACM Inroads</a:t>
            </a:r>
            <a:r>
              <a:rPr lang="en-GB" sz="1000" dirty="0"/>
              <a:t> </a:t>
            </a:r>
            <a:r>
              <a:rPr lang="en-GB" sz="1000" b="1" dirty="0"/>
              <a:t>1</a:t>
            </a:r>
            <a:r>
              <a:rPr lang="en-GB" sz="1000" dirty="0"/>
              <a:t>(1): 48-54.</a:t>
            </a:r>
          </a:p>
          <a:p>
            <a:pPr marL="228600" indent="-228600">
              <a:buFont typeface="+mj-lt"/>
              <a:buAutoNum type="arabicPeriod"/>
            </a:pPr>
            <a:r>
              <a:rPr lang="en-GB" sz="1000" dirty="0"/>
              <a:t>Hanks, B. (2005). "Student performance in CS1 with distributed pair programming." </a:t>
            </a:r>
            <a:r>
              <a:rPr lang="en-GB" sz="1000" u="sng" dirty="0"/>
              <a:t>ACM SIGCSE Bulletin</a:t>
            </a:r>
            <a:r>
              <a:rPr lang="en-GB" sz="1000" dirty="0"/>
              <a:t> </a:t>
            </a:r>
            <a:r>
              <a:rPr lang="en-GB" sz="1000" b="1" dirty="0"/>
              <a:t>37</a:t>
            </a:r>
            <a:r>
              <a:rPr lang="en-GB" sz="1000" dirty="0"/>
              <a:t>(3): 316.</a:t>
            </a:r>
          </a:p>
          <a:p>
            <a:pPr marL="228600" indent="-228600">
              <a:buFont typeface="+mj-lt"/>
              <a:buAutoNum type="arabicPeriod"/>
            </a:pPr>
            <a:r>
              <a:rPr lang="en-GB" sz="1000" dirty="0" err="1"/>
              <a:t>Radermacher</a:t>
            </a:r>
            <a:r>
              <a:rPr lang="en-GB" sz="1000" dirty="0"/>
              <a:t>, A. and G. </a:t>
            </a:r>
            <a:r>
              <a:rPr lang="en-GB" sz="1000" dirty="0" err="1"/>
              <a:t>Walia</a:t>
            </a:r>
            <a:r>
              <a:rPr lang="en-GB" sz="1000" dirty="0"/>
              <a:t> (2011). Investigating the effective implementation of pair programming: an empirical investigation</a:t>
            </a:r>
            <a:r>
              <a:rPr lang="en-GB" sz="1000" b="1" dirty="0"/>
              <a:t>: </a:t>
            </a:r>
            <a:r>
              <a:rPr lang="en-GB" sz="1000" dirty="0"/>
              <a:t>655-660.</a:t>
            </a:r>
          </a:p>
          <a:p>
            <a:pPr marL="228600" indent="-228600">
              <a:buFont typeface="+mj-lt"/>
              <a:buAutoNum type="arabicPeriod"/>
            </a:pPr>
            <a:r>
              <a:rPr lang="en-GB" sz="1000" dirty="0" err="1"/>
              <a:t>Satratzemi</a:t>
            </a:r>
            <a:r>
              <a:rPr lang="en-GB" sz="1000" dirty="0"/>
              <a:t>, M., S. </a:t>
            </a:r>
            <a:r>
              <a:rPr lang="en-GB" sz="1000" dirty="0" err="1"/>
              <a:t>Xinogalos</a:t>
            </a:r>
            <a:r>
              <a:rPr lang="en-GB" sz="1000" dirty="0"/>
              <a:t>, D. </a:t>
            </a:r>
            <a:r>
              <a:rPr lang="en-GB" sz="1000" dirty="0" err="1"/>
              <a:t>Tsompanoudi</a:t>
            </a:r>
            <a:r>
              <a:rPr lang="en-GB" sz="1000" dirty="0"/>
              <a:t> and L. </a:t>
            </a:r>
            <a:r>
              <a:rPr lang="en-GB" sz="1000" dirty="0" err="1"/>
              <a:t>Karamitopoulos</a:t>
            </a:r>
            <a:r>
              <a:rPr lang="en-GB" sz="1000" dirty="0"/>
              <a:t> (2018). "Examining Student Performance and Attitudes on Distributed Pair Programming." </a:t>
            </a:r>
            <a:r>
              <a:rPr lang="en-GB" sz="1000" u="sng" dirty="0"/>
              <a:t>Sci. Program.</a:t>
            </a:r>
            <a:r>
              <a:rPr lang="en-GB" sz="1000" dirty="0"/>
              <a:t> </a:t>
            </a:r>
            <a:r>
              <a:rPr lang="en-GB" sz="1000" b="1" dirty="0"/>
              <a:t>2018</a:t>
            </a:r>
            <a:r>
              <a:rPr lang="en-GB" sz="1000" dirty="0"/>
              <a:t>.</a:t>
            </a:r>
          </a:p>
          <a:p>
            <a:pPr marL="228600" indent="-228600">
              <a:buFont typeface="+mj-lt"/>
              <a:buAutoNum type="arabicPeriod"/>
            </a:pPr>
            <a:r>
              <a:rPr lang="en-GB" sz="1000" dirty="0" err="1"/>
              <a:t>Sufian</a:t>
            </a:r>
            <a:r>
              <a:rPr lang="en-GB" sz="1000" dirty="0"/>
              <a:t>, I., Z. Abdullah </a:t>
            </a:r>
            <a:r>
              <a:rPr lang="en-GB" sz="1000" dirty="0" err="1"/>
              <a:t>Mohd</a:t>
            </a:r>
            <a:r>
              <a:rPr lang="en-GB" sz="1000" dirty="0"/>
              <a:t> and S. </a:t>
            </a:r>
            <a:r>
              <a:rPr lang="en-GB" sz="1000" dirty="0" err="1"/>
              <a:t>Nantha</a:t>
            </a:r>
            <a:r>
              <a:rPr lang="en-GB" sz="1000" dirty="0"/>
              <a:t> Kumar (2006). "Improving Learning of Programming Through E-Learning by Using Asynchronous Virtual Pair Programming." </a:t>
            </a:r>
            <a:r>
              <a:rPr lang="en-GB" sz="1000" u="sng" dirty="0"/>
              <a:t>The Turkish Online Journal of Distance Education</a:t>
            </a:r>
            <a:r>
              <a:rPr lang="en-GB" sz="1000" dirty="0"/>
              <a:t> </a:t>
            </a:r>
            <a:r>
              <a:rPr lang="en-GB" sz="1000" b="1" dirty="0"/>
              <a:t>7</a:t>
            </a:r>
            <a:r>
              <a:rPr lang="en-GB" sz="1000" dirty="0"/>
              <a:t>(3): 162-173.</a:t>
            </a:r>
          </a:p>
          <a:p>
            <a:pPr marL="228600" indent="-228600">
              <a:buFont typeface="+mj-lt"/>
              <a:buAutoNum type="arabicPeriod"/>
            </a:pPr>
            <a:r>
              <a:rPr lang="en-GB" sz="1000" dirty="0" err="1"/>
              <a:t>Zacharis</a:t>
            </a:r>
            <a:r>
              <a:rPr lang="en-GB" sz="1000" dirty="0"/>
              <a:t>, N. Z. (2011). "Measuring the Effects of Virtual Pair Programming in an Introductory Programming Java Course." </a:t>
            </a:r>
            <a:r>
              <a:rPr lang="en-GB" sz="1000" u="sng" dirty="0"/>
              <a:t>IEEE Transactions on Education</a:t>
            </a:r>
            <a:r>
              <a:rPr lang="en-GB" sz="1000" dirty="0"/>
              <a:t> </a:t>
            </a:r>
            <a:r>
              <a:rPr lang="en-GB" sz="1000" b="1" dirty="0"/>
              <a:t>54</a:t>
            </a:r>
            <a:r>
              <a:rPr lang="en-GB" sz="1000" dirty="0"/>
              <a:t>(1): 168-170.</a:t>
            </a:r>
          </a:p>
          <a:p>
            <a:endParaRPr lang="en-GB" b="1" dirty="0"/>
          </a:p>
        </p:txBody>
      </p:sp>
    </p:spTree>
    <p:extLst>
      <p:ext uri="{BB962C8B-B14F-4D97-AF65-F5344CB8AC3E}">
        <p14:creationId xmlns:p14="http://schemas.microsoft.com/office/powerpoint/2010/main" val="168026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542047"/>
            <a:ext cx="7200897" cy="977900"/>
          </a:xfrm>
        </p:spPr>
        <p:txBody>
          <a:bodyPr/>
          <a:lstStyle/>
          <a:p>
            <a:r>
              <a:rPr lang="en-GB" dirty="0"/>
              <a:t>Pair Programming</a:t>
            </a:r>
          </a:p>
        </p:txBody>
      </p:sp>
      <p:sp>
        <p:nvSpPr>
          <p:cNvPr id="3" name="Content Placeholder 2"/>
          <p:cNvSpPr>
            <a:spLocks noGrp="1"/>
          </p:cNvSpPr>
          <p:nvPr>
            <p:ph idx="1"/>
          </p:nvPr>
        </p:nvSpPr>
        <p:spPr>
          <a:xfrm>
            <a:off x="971551" y="1917699"/>
            <a:ext cx="3133521" cy="2489202"/>
          </a:xfrm>
          <a:ln>
            <a:solidFill>
              <a:schemeClr val="accent1"/>
            </a:solidFill>
          </a:ln>
        </p:spPr>
        <p:txBody>
          <a:bodyPr>
            <a:normAutofit fontScale="85000" lnSpcReduction="20000"/>
          </a:bodyPr>
          <a:lstStyle/>
          <a:p>
            <a:pPr marL="0" indent="0" algn="just">
              <a:buNone/>
            </a:pPr>
            <a:r>
              <a:rPr lang="en-US" altLang="en-US" dirty="0"/>
              <a:t>Pair programming is an extreme programming concept from Agile Software development framework.</a:t>
            </a:r>
          </a:p>
          <a:p>
            <a:pPr marL="0" indent="0" algn="just">
              <a:buNone/>
            </a:pPr>
            <a:r>
              <a:rPr lang="en-US" altLang="en-US" dirty="0"/>
              <a:t>Two programmers work side-by-side at one computer, continuously collaborating on the same design, algorithm, code, or test.  </a:t>
            </a:r>
          </a:p>
          <a:p>
            <a:pPr marL="0" indent="0" algn="just">
              <a:buNone/>
            </a:pPr>
            <a:r>
              <a:rPr lang="en-US" altLang="en-US" dirty="0"/>
              <a:t>It allows two people to produce a higher quality of code than that produced by the summation of their solitary efforts.</a:t>
            </a:r>
          </a:p>
        </p:txBody>
      </p:sp>
      <p:pic>
        <p:nvPicPr>
          <p:cNvPr id="5" name="Picture 4"/>
          <p:cNvPicPr>
            <a:picLocks noChangeAspect="1"/>
          </p:cNvPicPr>
          <p:nvPr/>
        </p:nvPicPr>
        <p:blipFill>
          <a:blip r:embed="rId2"/>
          <a:stretch>
            <a:fillRect/>
          </a:stretch>
        </p:blipFill>
        <p:spPr>
          <a:xfrm>
            <a:off x="4212381" y="1794044"/>
            <a:ext cx="4312850" cy="2875233"/>
          </a:xfrm>
          <a:prstGeom prst="rect">
            <a:avLst/>
          </a:prstGeom>
        </p:spPr>
      </p:pic>
    </p:spTree>
    <p:extLst>
      <p:ext uri="{BB962C8B-B14F-4D97-AF65-F5344CB8AC3E}">
        <p14:creationId xmlns:p14="http://schemas.microsoft.com/office/powerpoint/2010/main" val="10965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BEF8D95-630D-4CF6-BC96-B1A4E78422D0}"/>
              </a:ext>
            </a:extLst>
          </p:cNvPr>
          <p:cNvSpPr txBox="1">
            <a:spLocks/>
          </p:cNvSpPr>
          <p:nvPr/>
        </p:nvSpPr>
        <p:spPr>
          <a:xfrm>
            <a:off x="605309" y="721216"/>
            <a:ext cx="3181080" cy="3677369"/>
          </a:xfrm>
          <a:prstGeom prst="rect">
            <a:avLst/>
          </a:prstGeom>
          <a:solidFill>
            <a:schemeClr val="accent1">
              <a:lumMod val="40000"/>
              <a:lumOff val="60000"/>
            </a:schemeClr>
          </a:solidFill>
          <a:ln>
            <a:solidFill>
              <a:schemeClr val="accent1"/>
            </a:solidFill>
          </a:ln>
        </p:spPr>
        <p:txBody>
          <a:bodyPr vert="horz" lIns="91440" tIns="45720" rIns="91440" bIns="45720" rtlCol="0" anchor="t">
            <a:normAutofit fontScale="92500" lnSpcReduction="10000"/>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just">
              <a:buFont typeface="Arial"/>
              <a:buNone/>
            </a:pPr>
            <a:endParaRPr lang="en-GB" dirty="0"/>
          </a:p>
          <a:p>
            <a:pPr marL="0" indent="0" algn="ctr">
              <a:buFont typeface="Arial"/>
              <a:buNone/>
            </a:pPr>
            <a:r>
              <a:rPr lang="en-GB" b="1" dirty="0"/>
              <a:t>Key Principles of Pair Programming</a:t>
            </a:r>
          </a:p>
          <a:p>
            <a:pPr marL="0" indent="0" algn="ctr">
              <a:buFont typeface="Arial"/>
              <a:buNone/>
            </a:pPr>
            <a:endParaRPr lang="en-GB" b="1" dirty="0"/>
          </a:p>
          <a:p>
            <a:pPr marL="0" indent="0" algn="just">
              <a:buFont typeface="Arial"/>
              <a:buNone/>
            </a:pPr>
            <a:r>
              <a:rPr lang="en-GB" dirty="0"/>
              <a:t>A development workflow can only be considered pair programming if the two programmers work at the same time on the same code base. </a:t>
            </a:r>
          </a:p>
          <a:p>
            <a:pPr marL="0" indent="0" algn="ctr">
              <a:buFont typeface="Arial"/>
              <a:buNone/>
            </a:pPr>
            <a:endParaRPr lang="en-GB" dirty="0"/>
          </a:p>
          <a:p>
            <a:r>
              <a:rPr lang="en-GB" b="1" dirty="0"/>
              <a:t>Collocation</a:t>
            </a:r>
          </a:p>
          <a:p>
            <a:r>
              <a:rPr lang="en-GB" b="1" dirty="0"/>
              <a:t>Communication</a:t>
            </a:r>
          </a:p>
          <a:p>
            <a:pPr marL="0" indent="0" algn="ctr">
              <a:buFont typeface="Arial"/>
              <a:buNone/>
            </a:pPr>
            <a:endParaRPr lang="en-GB" dirty="0"/>
          </a:p>
        </p:txBody>
      </p:sp>
      <p:sp>
        <p:nvSpPr>
          <p:cNvPr id="5" name="Rectangle 4">
            <a:extLst>
              <a:ext uri="{FF2B5EF4-FFF2-40B4-BE49-F238E27FC236}">
                <a16:creationId xmlns:a16="http://schemas.microsoft.com/office/drawing/2014/main" id="{45DDE304-84CF-4487-BA4B-85C9CF798C1F}"/>
              </a:ext>
            </a:extLst>
          </p:cNvPr>
          <p:cNvSpPr/>
          <p:nvPr/>
        </p:nvSpPr>
        <p:spPr>
          <a:xfrm>
            <a:off x="4572000" y="721216"/>
            <a:ext cx="4018207" cy="3677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rPr>
              <a:t>For remote collaboration to be Pair Programming</a:t>
            </a:r>
          </a:p>
          <a:p>
            <a:pPr algn="ctr"/>
            <a:endParaRPr lang="en-GB" sz="1800" b="1" dirty="0">
              <a:solidFill>
                <a:schemeClr val="tx1"/>
              </a:solidFill>
            </a:endParaRPr>
          </a:p>
          <a:p>
            <a:pPr marL="285750" indent="-285750">
              <a:buFont typeface="Arial" panose="020B0604020202020204" pitchFamily="34" charset="0"/>
              <a:buChar char="•"/>
            </a:pPr>
            <a:r>
              <a:rPr lang="en-GB" sz="1800" dirty="0">
                <a:solidFill>
                  <a:schemeClr val="tx1"/>
                </a:solidFill>
              </a:rPr>
              <a:t>Synchronous Collaboration – </a:t>
            </a:r>
          </a:p>
          <a:p>
            <a:r>
              <a:rPr lang="en-GB" sz="1800" dirty="0">
                <a:solidFill>
                  <a:schemeClr val="tx1"/>
                </a:solidFill>
              </a:rPr>
              <a:t>     </a:t>
            </a:r>
            <a:r>
              <a:rPr lang="en-GB" sz="1600" dirty="0">
                <a:solidFill>
                  <a:schemeClr val="tx1"/>
                </a:solidFill>
              </a:rPr>
              <a:t>WYSIWIS (What You See Is What I see) </a:t>
            </a:r>
          </a:p>
          <a:p>
            <a:endParaRPr lang="en-GB" sz="1600" dirty="0">
              <a:solidFill>
                <a:schemeClr val="tx1"/>
              </a:solidFill>
            </a:endParaRPr>
          </a:p>
          <a:p>
            <a:pPr marL="285750" indent="-285750">
              <a:buFont typeface="Arial" panose="020B0604020202020204" pitchFamily="34" charset="0"/>
              <a:buChar char="•"/>
            </a:pPr>
            <a:r>
              <a:rPr lang="en-GB" sz="1800" dirty="0">
                <a:solidFill>
                  <a:schemeClr val="tx1"/>
                </a:solidFill>
              </a:rPr>
              <a:t>Access to the same repository</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Integrated Communication</a:t>
            </a:r>
            <a:endParaRPr lang="en-GB" dirty="0">
              <a:highlight>
                <a:srgbClr val="FFFF00"/>
              </a:highlight>
            </a:endParaRPr>
          </a:p>
        </p:txBody>
      </p:sp>
      <p:sp>
        <p:nvSpPr>
          <p:cNvPr id="6" name="Arrow: Right 5">
            <a:extLst>
              <a:ext uri="{FF2B5EF4-FFF2-40B4-BE49-F238E27FC236}">
                <a16:creationId xmlns:a16="http://schemas.microsoft.com/office/drawing/2014/main" id="{EA1992E9-1CB7-4CFA-BAFF-CFE500D1AEE6}"/>
              </a:ext>
            </a:extLst>
          </p:cNvPr>
          <p:cNvSpPr/>
          <p:nvPr/>
        </p:nvSpPr>
        <p:spPr>
          <a:xfrm>
            <a:off x="3786389" y="1661375"/>
            <a:ext cx="785611" cy="32197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865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Systematic Review</a:t>
            </a:r>
          </a:p>
        </p:txBody>
      </p:sp>
      <p:sp>
        <p:nvSpPr>
          <p:cNvPr id="3" name="Content Placeholder 2"/>
          <p:cNvSpPr>
            <a:spLocks noGrp="1"/>
          </p:cNvSpPr>
          <p:nvPr>
            <p:ph sz="half" idx="1"/>
          </p:nvPr>
        </p:nvSpPr>
        <p:spPr/>
        <p:txBody>
          <a:bodyPr>
            <a:normAutofit fontScale="85000" lnSpcReduction="10000"/>
          </a:bodyPr>
          <a:lstStyle/>
          <a:p>
            <a:pPr marL="0" indent="0" algn="just">
              <a:buNone/>
            </a:pPr>
            <a:r>
              <a:rPr lang="en-GB" altLang="en-US" b="1" dirty="0"/>
              <a:t>Review Questions:</a:t>
            </a:r>
            <a:r>
              <a:rPr lang="en-GB" altLang="en-US" dirty="0"/>
              <a:t> </a:t>
            </a:r>
          </a:p>
          <a:p>
            <a:r>
              <a:rPr lang="en-GB" b="1" i="1" dirty="0"/>
              <a:t>Question 1: </a:t>
            </a:r>
            <a:r>
              <a:rPr lang="en-GB" dirty="0"/>
              <a:t>In which ways is Remote Pair Programming used in industry and education?</a:t>
            </a:r>
          </a:p>
          <a:p>
            <a:r>
              <a:rPr lang="en-GB" b="1" dirty="0"/>
              <a:t>Question 2:</a:t>
            </a:r>
            <a:r>
              <a:rPr lang="en-GB" dirty="0"/>
              <a:t> Under what conditions does Remote Pair Programming work?</a:t>
            </a:r>
          </a:p>
          <a:p>
            <a:r>
              <a:rPr lang="en-GB" b="1" dirty="0"/>
              <a:t>Question 3:</a:t>
            </a:r>
            <a:r>
              <a:rPr lang="en-GB" dirty="0"/>
              <a:t> What are the main tools that support Remote Pair Programming?</a:t>
            </a:r>
          </a:p>
          <a:p>
            <a:pPr marL="0" indent="0" algn="just">
              <a:buNone/>
            </a:pPr>
            <a:endParaRPr lang="en-US" altLang="en-US" dirty="0"/>
          </a:p>
        </p:txBody>
      </p:sp>
      <p:pic>
        <p:nvPicPr>
          <p:cNvPr id="5" name="Content Placeholder 4"/>
          <p:cNvPicPr>
            <a:picLocks noGrp="1" noChangeAspect="1"/>
          </p:cNvPicPr>
          <p:nvPr>
            <p:ph sz="half" idx="2"/>
          </p:nvPr>
        </p:nvPicPr>
        <p:blipFill>
          <a:blip r:embed="rId3"/>
          <a:stretch>
            <a:fillRect/>
          </a:stretch>
        </p:blipFill>
        <p:spPr>
          <a:xfrm>
            <a:off x="4687697" y="1920875"/>
            <a:ext cx="3434143" cy="2481263"/>
          </a:xfrm>
          <a:prstGeom prst="rect">
            <a:avLst/>
          </a:prstGeom>
        </p:spPr>
      </p:pic>
    </p:spTree>
    <p:extLst>
      <p:ext uri="{BB962C8B-B14F-4D97-AF65-F5344CB8AC3E}">
        <p14:creationId xmlns:p14="http://schemas.microsoft.com/office/powerpoint/2010/main" val="381079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a:t>
            </a:r>
          </a:p>
        </p:txBody>
      </p:sp>
      <p:grpSp>
        <p:nvGrpSpPr>
          <p:cNvPr id="10" name="Group 9">
            <a:extLst>
              <a:ext uri="{FF2B5EF4-FFF2-40B4-BE49-F238E27FC236}">
                <a16:creationId xmlns:a16="http://schemas.microsoft.com/office/drawing/2014/main" id="{5A0D318B-DC34-449A-ABC1-23CE276B689D}"/>
              </a:ext>
            </a:extLst>
          </p:cNvPr>
          <p:cNvGrpSpPr/>
          <p:nvPr/>
        </p:nvGrpSpPr>
        <p:grpSpPr>
          <a:xfrm>
            <a:off x="1078301" y="2011152"/>
            <a:ext cx="6987397" cy="2406769"/>
            <a:chOff x="971552" y="1580029"/>
            <a:chExt cx="5967130" cy="1580029"/>
          </a:xfrm>
        </p:grpSpPr>
        <p:sp>
          <p:nvSpPr>
            <p:cNvPr id="4" name="Rectangle: Rounded Corners 3">
              <a:extLst>
                <a:ext uri="{FF2B5EF4-FFF2-40B4-BE49-F238E27FC236}">
                  <a16:creationId xmlns:a16="http://schemas.microsoft.com/office/drawing/2014/main" id="{02F93203-307E-4BC1-9DB9-16EA0D36FEF6}"/>
                </a:ext>
              </a:extLst>
            </p:cNvPr>
            <p:cNvSpPr/>
            <p:nvPr/>
          </p:nvSpPr>
          <p:spPr>
            <a:xfrm>
              <a:off x="1095935" y="2064124"/>
              <a:ext cx="981636" cy="584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Literature Search</a:t>
              </a:r>
            </a:p>
          </p:txBody>
        </p:sp>
        <p:sp>
          <p:nvSpPr>
            <p:cNvPr id="5" name="Rectangle: Rounded Corners 4">
              <a:extLst>
                <a:ext uri="{FF2B5EF4-FFF2-40B4-BE49-F238E27FC236}">
                  <a16:creationId xmlns:a16="http://schemas.microsoft.com/office/drawing/2014/main" id="{342CCD60-EBFA-4DA5-AA7B-939328F28334}"/>
                </a:ext>
              </a:extLst>
            </p:cNvPr>
            <p:cNvSpPr/>
            <p:nvPr/>
          </p:nvSpPr>
          <p:spPr>
            <a:xfrm>
              <a:off x="3444688" y="2079064"/>
              <a:ext cx="1071281" cy="584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Quality Assessment</a:t>
              </a:r>
            </a:p>
          </p:txBody>
        </p:sp>
        <p:sp>
          <p:nvSpPr>
            <p:cNvPr id="6" name="Rectangle: Rounded Corners 5">
              <a:extLst>
                <a:ext uri="{FF2B5EF4-FFF2-40B4-BE49-F238E27FC236}">
                  <a16:creationId xmlns:a16="http://schemas.microsoft.com/office/drawing/2014/main" id="{DA7F79CE-6F43-476C-88BC-C5B709A7A181}"/>
                </a:ext>
              </a:extLst>
            </p:cNvPr>
            <p:cNvSpPr/>
            <p:nvPr/>
          </p:nvSpPr>
          <p:spPr>
            <a:xfrm>
              <a:off x="2270312" y="2080185"/>
              <a:ext cx="981636" cy="584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Selection of Studies</a:t>
              </a:r>
            </a:p>
          </p:txBody>
        </p:sp>
        <p:sp>
          <p:nvSpPr>
            <p:cNvPr id="7" name="Rectangle: Rounded Corners 6">
              <a:extLst>
                <a:ext uri="{FF2B5EF4-FFF2-40B4-BE49-F238E27FC236}">
                  <a16:creationId xmlns:a16="http://schemas.microsoft.com/office/drawing/2014/main" id="{D9EB5960-DF18-43DE-B10B-856B41982D05}"/>
                </a:ext>
              </a:extLst>
            </p:cNvPr>
            <p:cNvSpPr/>
            <p:nvPr/>
          </p:nvSpPr>
          <p:spPr>
            <a:xfrm>
              <a:off x="4628031" y="2071594"/>
              <a:ext cx="981636" cy="584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Extraction</a:t>
              </a:r>
            </a:p>
          </p:txBody>
        </p:sp>
        <p:sp>
          <p:nvSpPr>
            <p:cNvPr id="8" name="Rectangle: Rounded Corners 7">
              <a:extLst>
                <a:ext uri="{FF2B5EF4-FFF2-40B4-BE49-F238E27FC236}">
                  <a16:creationId xmlns:a16="http://schemas.microsoft.com/office/drawing/2014/main" id="{051E9741-7051-4F35-9C4E-CE4CD3636A87}"/>
                </a:ext>
              </a:extLst>
            </p:cNvPr>
            <p:cNvSpPr/>
            <p:nvPr/>
          </p:nvSpPr>
          <p:spPr>
            <a:xfrm>
              <a:off x="5793443" y="2063003"/>
              <a:ext cx="981636" cy="584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Synthesis</a:t>
              </a:r>
            </a:p>
          </p:txBody>
        </p:sp>
        <p:sp>
          <p:nvSpPr>
            <p:cNvPr id="9" name="Arrow: Right 8">
              <a:extLst>
                <a:ext uri="{FF2B5EF4-FFF2-40B4-BE49-F238E27FC236}">
                  <a16:creationId xmlns:a16="http://schemas.microsoft.com/office/drawing/2014/main" id="{0D5C71D8-FEB6-45DD-B0BF-79257558BB25}"/>
                </a:ext>
              </a:extLst>
            </p:cNvPr>
            <p:cNvSpPr/>
            <p:nvPr/>
          </p:nvSpPr>
          <p:spPr>
            <a:xfrm>
              <a:off x="971552" y="1580029"/>
              <a:ext cx="5967130" cy="158002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0777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Initial Results</a:t>
            </a:r>
            <a:br>
              <a:rPr lang="en-GB" dirty="0"/>
            </a:br>
            <a:endParaRPr lang="en-GB" dirty="0"/>
          </a:p>
        </p:txBody>
      </p:sp>
      <p:sp>
        <p:nvSpPr>
          <p:cNvPr id="3" name="Content Placeholder 2"/>
          <p:cNvSpPr>
            <a:spLocks noGrp="1"/>
          </p:cNvSpPr>
          <p:nvPr>
            <p:ph sz="half" idx="1"/>
          </p:nvPr>
        </p:nvSpPr>
        <p:spPr>
          <a:xfrm>
            <a:off x="867819" y="1338470"/>
            <a:ext cx="7785851" cy="490330"/>
          </a:xfrm>
        </p:spPr>
        <p:txBody>
          <a:bodyPr>
            <a:normAutofit/>
          </a:bodyPr>
          <a:lstStyle/>
          <a:p>
            <a:pPr algn="ctr"/>
            <a:r>
              <a:rPr lang="en-GB" sz="1600" dirty="0"/>
              <a:t>Remote Pair Programming in Practice found in Literature</a:t>
            </a:r>
          </a:p>
          <a:p>
            <a:pPr marL="0" indent="0" algn="ctr">
              <a:buNone/>
            </a:pP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2721766005"/>
              </p:ext>
            </p:extLst>
          </p:nvPr>
        </p:nvGraphicFramePr>
        <p:xfrm>
          <a:off x="563946" y="1968948"/>
          <a:ext cx="8016108" cy="2392680"/>
        </p:xfrm>
        <a:graphic>
          <a:graphicData uri="http://schemas.openxmlformats.org/drawingml/2006/table">
            <a:tbl>
              <a:tblPr firstRow="1" bandRow="1">
                <a:tableStyleId>{5C22544A-7EE6-4342-B048-85BDC9FD1C3A}</a:tableStyleId>
              </a:tblPr>
              <a:tblGrid>
                <a:gridCol w="1177986">
                  <a:extLst>
                    <a:ext uri="{9D8B030D-6E8A-4147-A177-3AD203B41FA5}">
                      <a16:colId xmlns:a16="http://schemas.microsoft.com/office/drawing/2014/main" val="20000"/>
                    </a:ext>
                  </a:extLst>
                </a:gridCol>
                <a:gridCol w="1325217">
                  <a:extLst>
                    <a:ext uri="{9D8B030D-6E8A-4147-A177-3AD203B41FA5}">
                      <a16:colId xmlns:a16="http://schemas.microsoft.com/office/drawing/2014/main" val="20001"/>
                    </a:ext>
                  </a:extLst>
                </a:gridCol>
                <a:gridCol w="1311965">
                  <a:extLst>
                    <a:ext uri="{9D8B030D-6E8A-4147-A177-3AD203B41FA5}">
                      <a16:colId xmlns:a16="http://schemas.microsoft.com/office/drawing/2014/main" val="20002"/>
                    </a:ext>
                  </a:extLst>
                </a:gridCol>
                <a:gridCol w="4200940">
                  <a:extLst>
                    <a:ext uri="{9D8B030D-6E8A-4147-A177-3AD203B41FA5}">
                      <a16:colId xmlns:a16="http://schemas.microsoft.com/office/drawing/2014/main" val="20003"/>
                    </a:ext>
                  </a:extLst>
                </a:gridCol>
              </a:tblGrid>
              <a:tr h="370840">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Code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i="0" u="none" baseline="0" dirty="0">
                          <a:solidFill>
                            <a:schemeClr val="tx1"/>
                          </a:solidFill>
                          <a:latin typeface="Calibri" panose="020F0502020204030204" pitchFamily="34" charset="0"/>
                          <a:cs typeface="Calibri" panose="020F0502020204030204" pitchFamily="34" charset="0"/>
                        </a:rPr>
                        <a:t>(Canfora G. 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100" b="0" i="0" u="none" baseline="0" dirty="0">
                          <a:solidFill>
                            <a:schemeClr val="tx1"/>
                          </a:solidFill>
                          <a:latin typeface="Calibri" panose="020F0502020204030204" pitchFamily="34" charset="0"/>
                          <a:cs typeface="Calibri" panose="020F0502020204030204" pitchFamily="34" charset="0"/>
                        </a:rPr>
                        <a:t>(Baheti, Gehringer et al. 2002)(Bravo, Duque et al. 2013)(Radermacher and Walia 2011)(Satratzemi, Xinogalos et al. 2018)</a:t>
                      </a:r>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100" b="0" i="0" u="none" baseline="0" dirty="0">
                          <a:solidFill>
                            <a:schemeClr val="tx1"/>
                          </a:solidFill>
                          <a:latin typeface="Calibri" panose="020F0502020204030204" pitchFamily="34" charset="0"/>
                          <a:cs typeface="Calibri" panose="020F0502020204030204" pitchFamily="34" charset="0"/>
                        </a:rPr>
                        <a:t>(Baheti, Gehringer et al. 2002) </a:t>
                      </a:r>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Productivity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100" b="0" i="0" u="none" baseline="0" dirty="0">
                          <a:solidFill>
                            <a:schemeClr val="tx1"/>
                          </a:solidFill>
                          <a:latin typeface="Calibri" panose="020F0502020204030204" pitchFamily="34" charset="0"/>
                          <a:cs typeface="Calibri" panose="020F0502020204030204" pitchFamily="34" charset="0"/>
                        </a:rPr>
                        <a:t>(Baheti, Gehringer et al. 2002)</a:t>
                      </a:r>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GB" sz="1100" b="0" i="0" u="none" baseline="0" dirty="0">
                          <a:solidFill>
                            <a:schemeClr val="tx1"/>
                          </a:solidFill>
                          <a:latin typeface="Calibri" panose="020F0502020204030204" pitchFamily="34" charset="0"/>
                          <a:cs typeface="Calibri" panose="020F0502020204030204" pitchFamily="34" charset="0"/>
                        </a:rPr>
                        <a:t>(Canfora G. 2005)</a:t>
                      </a:r>
                    </a:p>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100" b="0" i="0" u="none" baseline="0" dirty="0">
                          <a:solidFill>
                            <a:schemeClr val="tx1"/>
                          </a:solidFill>
                          <a:latin typeface="Calibri" panose="020F0502020204030204" pitchFamily="34" charset="0"/>
                          <a:cs typeface="Calibri" panose="020F0502020204030204" pitchFamily="34" charset="0"/>
                        </a:rPr>
                        <a:t>(Baheti, Gehringer et al. 2002)</a:t>
                      </a:r>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Effort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i="0" u="none" baseline="0" dirty="0">
                          <a:solidFill>
                            <a:schemeClr val="tx1"/>
                          </a:solidFill>
                          <a:latin typeface="Calibri" panose="020F0502020204030204" pitchFamily="34" charset="0"/>
                          <a:cs typeface="Calibri" panose="020F0502020204030204" pitchFamily="34" charset="0"/>
                        </a:rPr>
                        <a:t>(Duque and Bravo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5457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Initial Results</a:t>
            </a:r>
            <a:br>
              <a:rPr lang="en-GB" dirty="0"/>
            </a:br>
            <a:endParaRPr lang="en-GB" dirty="0"/>
          </a:p>
        </p:txBody>
      </p:sp>
      <p:sp>
        <p:nvSpPr>
          <p:cNvPr id="3" name="Content Placeholder 2"/>
          <p:cNvSpPr>
            <a:spLocks noGrp="1"/>
          </p:cNvSpPr>
          <p:nvPr>
            <p:ph sz="half" idx="1"/>
          </p:nvPr>
        </p:nvSpPr>
        <p:spPr>
          <a:xfrm>
            <a:off x="1086679" y="1256306"/>
            <a:ext cx="6970644" cy="483373"/>
          </a:xfrm>
        </p:spPr>
        <p:txBody>
          <a:bodyPr>
            <a:normAutofit/>
          </a:bodyPr>
          <a:lstStyle/>
          <a:p>
            <a:pPr algn="ctr"/>
            <a:r>
              <a:rPr lang="en-GB" sz="1600" dirty="0"/>
              <a:t>Using Remote Pair Programming for teaching programming</a:t>
            </a:r>
          </a:p>
          <a:p>
            <a:pPr marL="0" indent="0">
              <a:buNone/>
            </a:pP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3934606385"/>
              </p:ext>
            </p:extLst>
          </p:nvPr>
        </p:nvGraphicFramePr>
        <p:xfrm>
          <a:off x="637562" y="1968948"/>
          <a:ext cx="8016108" cy="2280920"/>
        </p:xfrm>
        <a:graphic>
          <a:graphicData uri="http://schemas.openxmlformats.org/drawingml/2006/table">
            <a:tbl>
              <a:tblPr firstRow="1" bandRow="1">
                <a:tableStyleId>{5C22544A-7EE6-4342-B048-85BDC9FD1C3A}</a:tableStyleId>
              </a:tblPr>
              <a:tblGrid>
                <a:gridCol w="1177986">
                  <a:extLst>
                    <a:ext uri="{9D8B030D-6E8A-4147-A177-3AD203B41FA5}">
                      <a16:colId xmlns:a16="http://schemas.microsoft.com/office/drawing/2014/main" val="20000"/>
                    </a:ext>
                  </a:extLst>
                </a:gridCol>
                <a:gridCol w="1325217">
                  <a:extLst>
                    <a:ext uri="{9D8B030D-6E8A-4147-A177-3AD203B41FA5}">
                      <a16:colId xmlns:a16="http://schemas.microsoft.com/office/drawing/2014/main" val="20001"/>
                    </a:ext>
                  </a:extLst>
                </a:gridCol>
                <a:gridCol w="1311965">
                  <a:extLst>
                    <a:ext uri="{9D8B030D-6E8A-4147-A177-3AD203B41FA5}">
                      <a16:colId xmlns:a16="http://schemas.microsoft.com/office/drawing/2014/main" val="20002"/>
                    </a:ext>
                  </a:extLst>
                </a:gridCol>
                <a:gridCol w="4200940">
                  <a:extLst>
                    <a:ext uri="{9D8B030D-6E8A-4147-A177-3AD203B41FA5}">
                      <a16:colId xmlns:a16="http://schemas.microsoft.com/office/drawing/2014/main" val="20003"/>
                    </a:ext>
                  </a:extLst>
                </a:gridCol>
              </a:tblGrid>
              <a:tr h="370840">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Neutral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dirty="0">
                          <a:solidFill>
                            <a:schemeClr val="tx1"/>
                          </a:solidFill>
                          <a:latin typeface="Calibri" panose="020F0502020204030204" pitchFamily="34" charset="0"/>
                          <a:cs typeface="Calibri" panose="020F050202020403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i="0" u="none" baseline="0" dirty="0">
                          <a:solidFill>
                            <a:schemeClr val="tx1"/>
                          </a:solidFill>
                          <a:latin typeface="Calibri" panose="020F0502020204030204" pitchFamily="34" charset="0"/>
                          <a:cs typeface="Calibri" panose="020F0502020204030204" pitchFamily="34" charset="0"/>
                        </a:rPr>
                        <a:t>(Edwards, Stewart et al. 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i="0" u="none" baseline="0" dirty="0">
                          <a:solidFill>
                            <a:schemeClr val="tx1"/>
                          </a:solidFill>
                          <a:latin typeface="Calibri" panose="020F0502020204030204" pitchFamily="34" charset="0"/>
                          <a:cs typeface="Calibri" panose="020F0502020204030204" pitchFamily="34" charset="0"/>
                        </a:rPr>
                        <a:t>(Hanks 2005), </a:t>
                      </a:r>
                      <a:r>
                        <a:rPr lang="en-GB" sz="1100" b="0" i="0" u="none" baseline="0" dirty="0" err="1">
                          <a:solidFill>
                            <a:schemeClr val="tx1"/>
                          </a:solidFill>
                          <a:latin typeface="Calibri" panose="020F0502020204030204" pitchFamily="34" charset="0"/>
                          <a:cs typeface="Calibri" panose="020F0502020204030204" pitchFamily="34" charset="0"/>
                        </a:rPr>
                        <a:t>Zacharis</a:t>
                      </a:r>
                      <a:r>
                        <a:rPr lang="en-GB" sz="1100" b="0" i="0" u="none" baseline="0" dirty="0">
                          <a:solidFill>
                            <a:schemeClr val="tx1"/>
                          </a:solidFill>
                          <a:latin typeface="Calibri" panose="020F0502020204030204" pitchFamily="34" charset="0"/>
                          <a:cs typeface="Calibri" panose="020F0502020204030204" pitchFamily="34" charset="0"/>
                        </a:rPr>
                        <a:t> 2011), (</a:t>
                      </a:r>
                      <a:r>
                        <a:rPr lang="en-GB" sz="1100" b="0" i="0" u="none" baseline="0" dirty="0" err="1">
                          <a:solidFill>
                            <a:schemeClr val="tx1"/>
                          </a:solidFill>
                          <a:latin typeface="Calibri" panose="020F0502020204030204" pitchFamily="34" charset="0"/>
                          <a:cs typeface="Calibri" panose="020F0502020204030204" pitchFamily="34" charset="0"/>
                        </a:rPr>
                        <a:t>Satratzemi</a:t>
                      </a:r>
                      <a:r>
                        <a:rPr lang="en-GB" sz="1100" b="0" i="0" u="none" baseline="0" dirty="0">
                          <a:solidFill>
                            <a:schemeClr val="tx1"/>
                          </a:solidFill>
                          <a:latin typeface="Calibri" panose="020F0502020204030204" pitchFamily="34" charset="0"/>
                          <a:cs typeface="Calibri" panose="020F0502020204030204" pitchFamily="34" charset="0"/>
                        </a:rPr>
                        <a:t>, </a:t>
                      </a:r>
                      <a:r>
                        <a:rPr lang="en-GB" sz="1100" b="0" i="0" u="none" baseline="0" dirty="0" err="1">
                          <a:solidFill>
                            <a:schemeClr val="tx1"/>
                          </a:solidFill>
                          <a:latin typeface="Calibri" panose="020F0502020204030204" pitchFamily="34" charset="0"/>
                          <a:cs typeface="Calibri" panose="020F0502020204030204" pitchFamily="34" charset="0"/>
                        </a:rPr>
                        <a:t>Xinogalos</a:t>
                      </a:r>
                      <a:r>
                        <a:rPr lang="en-GB" sz="1100" b="0" i="0" u="none" baseline="0" dirty="0">
                          <a:solidFill>
                            <a:schemeClr val="tx1"/>
                          </a:solidFill>
                          <a:latin typeface="Calibri" panose="020F0502020204030204" pitchFamily="34" charset="0"/>
                          <a:cs typeface="Calibri" panose="020F0502020204030204" pitchFamily="34" charset="0"/>
                        </a:rPr>
                        <a:t> et al.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0" i="0" u="none" baseline="0" dirty="0">
                          <a:solidFill>
                            <a:schemeClr val="tx1"/>
                          </a:solidFill>
                          <a:latin typeface="Calibri" panose="020F0502020204030204" pitchFamily="34" charset="0"/>
                          <a:cs typeface="Calibri" panose="020F0502020204030204" pitchFamily="34" charset="0"/>
                        </a:rPr>
                        <a:t>(Hanks 2005)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Motivation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GB" sz="1100" b="0" i="0" u="none" baseline="0" dirty="0">
                          <a:solidFill>
                            <a:schemeClr val="tx1"/>
                          </a:solidFill>
                          <a:latin typeface="Calibri" panose="020F0502020204030204" pitchFamily="34" charset="0"/>
                          <a:cs typeface="Calibri" panose="020F0502020204030204" pitchFamily="34" charset="0"/>
                        </a:rPr>
                        <a:t>(Hanks 2005), (Edwards, Stewart et al. 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Confidence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100" b="0" i="0" u="none" baseline="0" dirty="0">
                          <a:solidFill>
                            <a:schemeClr val="tx1"/>
                          </a:solidFill>
                          <a:latin typeface="Calibri" panose="020F0502020204030204" pitchFamily="34" charset="0"/>
                          <a:cs typeface="Calibri" panose="020F0502020204030204" pitchFamily="34" charset="0"/>
                        </a:rPr>
                        <a:t>(</a:t>
                      </a:r>
                      <a:r>
                        <a:rPr lang="fr-FR" sz="1100" b="0" i="0" u="none" baseline="0" dirty="0" err="1">
                          <a:solidFill>
                            <a:schemeClr val="tx1"/>
                          </a:solidFill>
                          <a:latin typeface="Calibri" panose="020F0502020204030204" pitchFamily="34" charset="0"/>
                          <a:cs typeface="Calibri" panose="020F0502020204030204" pitchFamily="34" charset="0"/>
                        </a:rPr>
                        <a:t>Sufian</a:t>
                      </a:r>
                      <a:r>
                        <a:rPr lang="fr-FR" sz="1100" b="0" i="0" u="none" baseline="0" dirty="0">
                          <a:solidFill>
                            <a:schemeClr val="tx1"/>
                          </a:solidFill>
                          <a:latin typeface="Calibri" panose="020F0502020204030204" pitchFamily="34" charset="0"/>
                          <a:cs typeface="Calibri" panose="020F0502020204030204" pitchFamily="34" charset="0"/>
                        </a:rPr>
                        <a:t>, Abdullah </a:t>
                      </a:r>
                      <a:r>
                        <a:rPr lang="fr-FR" sz="1100" b="0" i="0" u="none" baseline="0" dirty="0" err="1">
                          <a:solidFill>
                            <a:schemeClr val="tx1"/>
                          </a:solidFill>
                          <a:latin typeface="Calibri" panose="020F0502020204030204" pitchFamily="34" charset="0"/>
                          <a:cs typeface="Calibri" panose="020F0502020204030204" pitchFamily="34" charset="0"/>
                        </a:rPr>
                        <a:t>Mohd</a:t>
                      </a:r>
                      <a:r>
                        <a:rPr lang="fr-FR" sz="1100" b="0" i="0" u="none" baseline="0" dirty="0">
                          <a:solidFill>
                            <a:schemeClr val="tx1"/>
                          </a:solidFill>
                          <a:latin typeface="Calibri" panose="020F0502020204030204" pitchFamily="34" charset="0"/>
                          <a:cs typeface="Calibri" panose="020F0502020204030204" pitchFamily="34" charset="0"/>
                        </a:rPr>
                        <a:t> et al. 2006), (Jackson 2016)</a:t>
                      </a:r>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GB" sz="1100" b="0" dirty="0">
                          <a:solidFill>
                            <a:schemeClr val="tx1"/>
                          </a:solidFill>
                          <a:latin typeface="Calibri" panose="020F0502020204030204" pitchFamily="34" charset="0"/>
                          <a:cs typeface="Calibri" panose="020F0502020204030204" pitchFamily="34" charset="0"/>
                        </a:rPr>
                        <a:t>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100" b="0" i="0" u="none" baseline="0" dirty="0">
                          <a:solidFill>
                            <a:schemeClr val="tx1"/>
                          </a:solidFill>
                          <a:latin typeface="Calibri" panose="020F0502020204030204" pitchFamily="34" charset="0"/>
                          <a:cs typeface="Calibri" panose="020F0502020204030204" pitchFamily="34" charset="0"/>
                        </a:rPr>
                        <a:t>(</a:t>
                      </a:r>
                      <a:r>
                        <a:rPr lang="fr-FR" sz="1100" b="0" i="0" u="none" baseline="0" dirty="0" err="1">
                          <a:solidFill>
                            <a:schemeClr val="tx1"/>
                          </a:solidFill>
                          <a:latin typeface="Calibri" panose="020F0502020204030204" pitchFamily="34" charset="0"/>
                          <a:cs typeface="Calibri" panose="020F0502020204030204" pitchFamily="34" charset="0"/>
                        </a:rPr>
                        <a:t>Sufian</a:t>
                      </a:r>
                      <a:r>
                        <a:rPr lang="fr-FR" sz="1100" b="0" i="0" u="none" baseline="0" dirty="0">
                          <a:solidFill>
                            <a:schemeClr val="tx1"/>
                          </a:solidFill>
                          <a:latin typeface="Calibri" panose="020F0502020204030204" pitchFamily="34" charset="0"/>
                          <a:cs typeface="Calibri" panose="020F0502020204030204" pitchFamily="34" charset="0"/>
                        </a:rPr>
                        <a:t>, Abdullah </a:t>
                      </a:r>
                      <a:r>
                        <a:rPr lang="fr-FR" sz="1100" b="0" i="0" u="none" baseline="0" dirty="0" err="1">
                          <a:solidFill>
                            <a:schemeClr val="tx1"/>
                          </a:solidFill>
                          <a:latin typeface="Calibri" panose="020F0502020204030204" pitchFamily="34" charset="0"/>
                          <a:cs typeface="Calibri" panose="020F0502020204030204" pitchFamily="34" charset="0"/>
                        </a:rPr>
                        <a:t>Mohd</a:t>
                      </a:r>
                      <a:r>
                        <a:rPr lang="fr-FR" sz="1100" b="0" i="0" u="none" baseline="0" dirty="0">
                          <a:solidFill>
                            <a:schemeClr val="tx1"/>
                          </a:solidFill>
                          <a:latin typeface="Calibri" panose="020F0502020204030204" pitchFamily="34" charset="0"/>
                          <a:cs typeface="Calibri" panose="020F0502020204030204" pitchFamily="34" charset="0"/>
                        </a:rPr>
                        <a:t> et al. 2006)</a:t>
                      </a:r>
                      <a:endParaRPr lang="en-GB" sz="1100" b="0" i="0" u="none" baseline="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3052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736600"/>
            <a:ext cx="7200897" cy="654878"/>
          </a:xfrm>
        </p:spPr>
        <p:txBody>
          <a:bodyPr>
            <a:normAutofit fontScale="90000"/>
          </a:bodyPr>
          <a:lstStyle/>
          <a:p>
            <a:r>
              <a:rPr lang="en-GB" dirty="0"/>
              <a:t>Initial Results</a:t>
            </a:r>
            <a:br>
              <a:rPr lang="en-GB" dirty="0"/>
            </a:br>
            <a:endParaRPr lang="en-GB" dirty="0"/>
          </a:p>
        </p:txBody>
      </p:sp>
      <p:sp>
        <p:nvSpPr>
          <p:cNvPr id="3" name="Content Placeholder 2"/>
          <p:cNvSpPr>
            <a:spLocks noGrp="1"/>
          </p:cNvSpPr>
          <p:nvPr>
            <p:ph sz="half" idx="1"/>
          </p:nvPr>
        </p:nvSpPr>
        <p:spPr>
          <a:xfrm>
            <a:off x="971552" y="1152276"/>
            <a:ext cx="7682119" cy="478403"/>
          </a:xfrm>
        </p:spPr>
        <p:txBody>
          <a:bodyPr>
            <a:normAutofit/>
          </a:bodyPr>
          <a:lstStyle/>
          <a:p>
            <a:r>
              <a:rPr lang="en-GB" sz="1600" dirty="0"/>
              <a:t>Tools that support Remote Pair Programming for teaching programming</a:t>
            </a:r>
          </a:p>
          <a:p>
            <a:pPr marL="0" indent="0">
              <a:buNone/>
            </a:pP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2094683490"/>
              </p:ext>
            </p:extLst>
          </p:nvPr>
        </p:nvGraphicFramePr>
        <p:xfrm>
          <a:off x="1180172" y="1868556"/>
          <a:ext cx="6783655" cy="2676944"/>
        </p:xfrm>
        <a:graphic>
          <a:graphicData uri="http://schemas.openxmlformats.org/drawingml/2006/table">
            <a:tbl>
              <a:tblPr firstRow="1" bandRow="1">
                <a:tableStyleId>{5C22544A-7EE6-4342-B048-85BDC9FD1C3A}</a:tableStyleId>
              </a:tblPr>
              <a:tblGrid>
                <a:gridCol w="1403273">
                  <a:extLst>
                    <a:ext uri="{9D8B030D-6E8A-4147-A177-3AD203B41FA5}">
                      <a16:colId xmlns:a16="http://schemas.microsoft.com/office/drawing/2014/main" val="20000"/>
                    </a:ext>
                  </a:extLst>
                </a:gridCol>
                <a:gridCol w="1391478">
                  <a:extLst>
                    <a:ext uri="{9D8B030D-6E8A-4147-A177-3AD203B41FA5}">
                      <a16:colId xmlns:a16="http://schemas.microsoft.com/office/drawing/2014/main" val="20001"/>
                    </a:ext>
                  </a:extLst>
                </a:gridCol>
                <a:gridCol w="1325217">
                  <a:extLst>
                    <a:ext uri="{9D8B030D-6E8A-4147-A177-3AD203B41FA5}">
                      <a16:colId xmlns:a16="http://schemas.microsoft.com/office/drawing/2014/main" val="20002"/>
                    </a:ext>
                  </a:extLst>
                </a:gridCol>
                <a:gridCol w="1497496">
                  <a:extLst>
                    <a:ext uri="{9D8B030D-6E8A-4147-A177-3AD203B41FA5}">
                      <a16:colId xmlns:a16="http://schemas.microsoft.com/office/drawing/2014/main" val="20003"/>
                    </a:ext>
                  </a:extLst>
                </a:gridCol>
                <a:gridCol w="1166191">
                  <a:extLst>
                    <a:ext uri="{9D8B030D-6E8A-4147-A177-3AD203B41FA5}">
                      <a16:colId xmlns:a16="http://schemas.microsoft.com/office/drawing/2014/main" val="20004"/>
                    </a:ext>
                  </a:extLst>
                </a:gridCol>
              </a:tblGrid>
              <a:tr h="334618">
                <a:tc>
                  <a:txBody>
                    <a:bodyPr/>
                    <a:lstStyle/>
                    <a:p>
                      <a:pPr algn="just">
                        <a:lnSpc>
                          <a:spcPct val="107000"/>
                        </a:lnSpc>
                        <a:spcAft>
                          <a:spcPts val="0"/>
                        </a:spcAft>
                      </a:pPr>
                      <a:r>
                        <a:rPr lang="en-GB" sz="1600" dirty="0">
                          <a:solidFill>
                            <a:schemeClr val="tx1"/>
                          </a:solidFill>
                          <a:effectLst/>
                        </a:rPr>
                        <a:t>Tools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GB" sz="1600" dirty="0">
                          <a:solidFill>
                            <a:schemeClr val="tx1"/>
                          </a:solidFill>
                          <a:effectLst/>
                        </a:rPr>
                        <a:t>Audio Visual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GB" sz="1600" dirty="0">
                          <a:solidFill>
                            <a:schemeClr val="tx1"/>
                          </a:solidFill>
                          <a:effectLst/>
                        </a:rPr>
                        <a:t>Annotations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GB" sz="1600" dirty="0">
                          <a:solidFill>
                            <a:schemeClr val="tx1"/>
                          </a:solidFill>
                          <a:effectLst/>
                        </a:rPr>
                        <a:t>Cursor Control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GB" sz="1600" dirty="0">
                          <a:solidFill>
                            <a:schemeClr val="tx1"/>
                          </a:solidFill>
                          <a:effectLst/>
                        </a:rPr>
                        <a:t>Role Swap</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4618">
                <a:tc>
                  <a:txBody>
                    <a:bodyPr/>
                    <a:lstStyle/>
                    <a:p>
                      <a:pPr algn="just">
                        <a:lnSpc>
                          <a:spcPct val="107000"/>
                        </a:lnSpc>
                        <a:spcAft>
                          <a:spcPts val="0"/>
                        </a:spcAft>
                      </a:pPr>
                      <a:r>
                        <a:rPr lang="en-GB" sz="1600" dirty="0" err="1">
                          <a:effectLst/>
                        </a:rPr>
                        <a:t>AdobeConnect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4618">
                <a:tc>
                  <a:txBody>
                    <a:bodyPr/>
                    <a:lstStyle/>
                    <a:p>
                      <a:pPr algn="just">
                        <a:lnSpc>
                          <a:spcPct val="107000"/>
                        </a:lnSpc>
                        <a:spcAft>
                          <a:spcPts val="0"/>
                        </a:spcAft>
                      </a:pPr>
                      <a:r>
                        <a:rPr lang="en-GB" sz="1600" dirty="0" err="1">
                          <a:effectLst/>
                        </a:rPr>
                        <a:t>GoToAssist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4618">
                <a:tc>
                  <a:txBody>
                    <a:bodyPr/>
                    <a:lstStyle/>
                    <a:p>
                      <a:pPr algn="just">
                        <a:lnSpc>
                          <a:spcPct val="107000"/>
                        </a:lnSpc>
                        <a:spcAft>
                          <a:spcPts val="0"/>
                        </a:spcAft>
                      </a:pPr>
                      <a:r>
                        <a:rPr lang="en-GB" sz="1600">
                          <a:effectLst/>
                        </a:rPr>
                        <a:t>Stride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4618">
                <a:tc>
                  <a:txBody>
                    <a:bodyPr/>
                    <a:lstStyle/>
                    <a:p>
                      <a:pPr algn="just">
                        <a:lnSpc>
                          <a:spcPct val="107000"/>
                        </a:lnSpc>
                        <a:spcAft>
                          <a:spcPts val="0"/>
                        </a:spcAft>
                      </a:pPr>
                      <a:r>
                        <a:rPr lang="en-GB" sz="1600">
                          <a:effectLst/>
                        </a:rPr>
                        <a:t>Skype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4618">
                <a:tc>
                  <a:txBody>
                    <a:bodyPr/>
                    <a:lstStyle/>
                    <a:p>
                      <a:pPr algn="just">
                        <a:lnSpc>
                          <a:spcPct val="107000"/>
                        </a:lnSpc>
                        <a:spcAft>
                          <a:spcPts val="0"/>
                        </a:spcAft>
                      </a:pPr>
                      <a:r>
                        <a:rPr lang="en-GB" sz="1600">
                          <a:effectLst/>
                        </a:rPr>
                        <a:t>TeamViewer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4618">
                <a:tc>
                  <a:txBody>
                    <a:bodyPr/>
                    <a:lstStyle/>
                    <a:p>
                      <a:pPr algn="just">
                        <a:lnSpc>
                          <a:spcPct val="107000"/>
                        </a:lnSpc>
                        <a:spcAft>
                          <a:spcPts val="0"/>
                        </a:spcAft>
                      </a:pPr>
                      <a:r>
                        <a:rPr lang="en-GB" sz="1600">
                          <a:effectLst/>
                        </a:rPr>
                        <a:t>USE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4618">
                <a:tc>
                  <a:txBody>
                    <a:bodyPr/>
                    <a:lstStyle/>
                    <a:p>
                      <a:pPr algn="just">
                        <a:lnSpc>
                          <a:spcPct val="107000"/>
                        </a:lnSpc>
                        <a:spcAft>
                          <a:spcPts val="0"/>
                        </a:spcAft>
                      </a:pPr>
                      <a:r>
                        <a:rPr lang="en-GB" sz="1600" dirty="0">
                          <a:effectLst/>
                        </a:rPr>
                        <a:t>Zoom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effectLst/>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661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594931"/>
            <a:ext cx="7200897" cy="538408"/>
          </a:xfrm>
        </p:spPr>
        <p:txBody>
          <a:bodyPr>
            <a:normAutofit fontScale="90000"/>
          </a:bodyPr>
          <a:lstStyle/>
          <a:p>
            <a:r>
              <a:rPr lang="en-GB" dirty="0"/>
              <a:t>Initial Results</a:t>
            </a:r>
          </a:p>
        </p:txBody>
      </p:sp>
      <p:sp>
        <p:nvSpPr>
          <p:cNvPr id="3" name="Content Placeholder 2"/>
          <p:cNvSpPr>
            <a:spLocks noGrp="1"/>
          </p:cNvSpPr>
          <p:nvPr>
            <p:ph sz="half" idx="1"/>
          </p:nvPr>
        </p:nvSpPr>
        <p:spPr>
          <a:xfrm>
            <a:off x="973835" y="1133339"/>
            <a:ext cx="7307523" cy="3415230"/>
          </a:xfrm>
          <a:solidFill>
            <a:schemeClr val="tx2">
              <a:lumMod val="10000"/>
              <a:lumOff val="90000"/>
            </a:schemeClr>
          </a:solidFill>
          <a:ln>
            <a:solidFill>
              <a:schemeClr val="accent1"/>
            </a:solidFill>
          </a:ln>
        </p:spPr>
        <p:txBody>
          <a:bodyPr>
            <a:normAutofit/>
          </a:bodyPr>
          <a:lstStyle/>
          <a:p>
            <a:pPr marL="0" indent="0" algn="just">
              <a:buNone/>
            </a:pPr>
            <a:r>
              <a:rPr lang="en-GB" dirty="0"/>
              <a:t>While the Systematic review is still in progress, some gaps in research have already been identified. These are: </a:t>
            </a:r>
          </a:p>
          <a:p>
            <a:pPr algn="just"/>
            <a:r>
              <a:rPr lang="en-GB" dirty="0"/>
              <a:t>Empirical studies involving Remote Pair Programming with industry professionals are limited. Therefore there is not much evidence about many variables relating to Remote Pair Programming in industry. </a:t>
            </a:r>
          </a:p>
          <a:p>
            <a:pPr algn="just"/>
            <a:r>
              <a:rPr lang="en-GB" dirty="0"/>
              <a:t>Remote Pair Programming requires a specific infrastructure and tools. While there are tools that support Remote Pair Programming, existing studies are limited on impact of tools in teaching and learning of Computer Programming at a distance and software development from industry perspective.</a:t>
            </a:r>
          </a:p>
        </p:txBody>
      </p:sp>
    </p:spTree>
    <p:extLst>
      <p:ext uri="{BB962C8B-B14F-4D97-AF65-F5344CB8AC3E}">
        <p14:creationId xmlns:p14="http://schemas.microsoft.com/office/powerpoint/2010/main" val="2642593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2451</TotalTime>
  <Words>767</Words>
  <Application>Microsoft Office PowerPoint</Application>
  <PresentationFormat>On-screen Show (16:9)</PresentationFormat>
  <Paragraphs>141</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Helvetica</vt:lpstr>
      <vt:lpstr>Organic</vt:lpstr>
      <vt:lpstr>PowerPoint Presentation</vt:lpstr>
      <vt:lpstr>Pair Programming</vt:lpstr>
      <vt:lpstr>PowerPoint Presentation</vt:lpstr>
      <vt:lpstr>Systematic Review</vt:lpstr>
      <vt:lpstr>Methodology</vt:lpstr>
      <vt:lpstr>Initial Results </vt:lpstr>
      <vt:lpstr>Initial Results </vt:lpstr>
      <vt:lpstr>Initial Results </vt:lpstr>
      <vt:lpstr>Initial Results</vt:lpstr>
      <vt:lpstr>Conclusion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Theodoros.Georgiou</dc:creator>
  <cp:lastModifiedBy>Diane.Ford</cp:lastModifiedBy>
  <cp:revision>79</cp:revision>
  <dcterms:created xsi:type="dcterms:W3CDTF">2017-04-20T09:27:09Z</dcterms:created>
  <dcterms:modified xsi:type="dcterms:W3CDTF">2020-04-28T19:52:12Z</dcterms:modified>
</cp:coreProperties>
</file>