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7" r:id="rId3"/>
  </p:sldMasterIdLst>
  <p:notesMasterIdLst>
    <p:notesMasterId r:id="rId21"/>
  </p:notesMasterIdLst>
  <p:sldIdLst>
    <p:sldId id="272" r:id="rId4"/>
    <p:sldId id="453" r:id="rId5"/>
    <p:sldId id="273" r:id="rId6"/>
    <p:sldId id="274" r:id="rId7"/>
    <p:sldId id="276" r:id="rId8"/>
    <p:sldId id="451" r:id="rId9"/>
    <p:sldId id="438" r:id="rId10"/>
    <p:sldId id="440" r:id="rId11"/>
    <p:sldId id="443" r:id="rId12"/>
    <p:sldId id="444" r:id="rId13"/>
    <p:sldId id="452" r:id="rId14"/>
    <p:sldId id="445" r:id="rId15"/>
    <p:sldId id="447" r:id="rId16"/>
    <p:sldId id="448" r:id="rId17"/>
    <p:sldId id="449" r:id="rId18"/>
    <p:sldId id="450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.Slater" initials="R" lastIdx="6" clrIdx="0">
    <p:extLst>
      <p:ext uri="{19B8F6BF-5375-455C-9EA6-DF929625EA0E}">
        <p15:presenceInfo xmlns:p15="http://schemas.microsoft.com/office/powerpoint/2012/main" userId="S::ras56@open.ac.uk::8f28aa87-c0d6-46ff-9cda-d804d1fd1ba1" providerId="AD"/>
      </p:ext>
    </p:extLst>
  </p:cmAuthor>
  <p:cmAuthor id="2" name="Victoria.Pearson" initials="V" lastIdx="15" clrIdx="1">
    <p:extLst>
      <p:ext uri="{19B8F6BF-5375-455C-9EA6-DF929625EA0E}">
        <p15:presenceInfo xmlns:p15="http://schemas.microsoft.com/office/powerpoint/2012/main" userId="S::vkp23@open.ac.uk::71259ae5-42b1-447a-8b64-cdad9fb01b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6" autoAdjust="0"/>
    <p:restoredTop sz="64113" autoAdjust="0"/>
  </p:normalViewPr>
  <p:slideViewPr>
    <p:cSldViewPr snapToGrid="0">
      <p:cViewPr varScale="1">
        <p:scale>
          <a:sx n="46" d="100"/>
          <a:sy n="46" d="100"/>
        </p:scale>
        <p:origin x="20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27D07-27DB-442D-98B5-51E066648C33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9C7CE-0D82-49C2-86A4-D7CFEF05A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72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9C7CE-0D82-49C2-86A4-D7CFEF05A0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71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9C7CE-0D82-49C2-86A4-D7CFEF05A0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749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9C7CE-0D82-49C2-86A4-D7CFEF05A0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438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9C7CE-0D82-49C2-86A4-D7CFEF05A0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565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9C7CE-0D82-49C2-86A4-D7CFEF05A0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540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9C7CE-0D82-49C2-86A4-D7CFEF05A0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484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9C7CE-0D82-49C2-86A4-D7CFEF05A09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657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9C7CE-0D82-49C2-86A4-D7CFEF05A0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828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9C7CE-0D82-49C2-86A4-D7CFEF05A0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9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9C7CE-0D82-49C2-86A4-D7CFEF05A0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863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9C7CE-0D82-49C2-86A4-D7CFEF05A0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182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9C7CE-0D82-49C2-86A4-D7CFEF05A0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933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9C7CE-0D82-49C2-86A4-D7CFEF05A0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312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9C7CE-0D82-49C2-86A4-D7CFEF05A0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936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9C7CE-0D82-49C2-86A4-D7CFEF05A0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8418F8-B52F-4661-8ABA-69BB3ADD6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861" y="2160001"/>
            <a:ext cx="7920773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2444CB2-243C-41A0-8F6C-F772E768A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861" y="3166992"/>
            <a:ext cx="792077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24475ED-B6F3-4114-A316-943C1E2B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19" y="6431961"/>
            <a:ext cx="20574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C1F67E-6248-496F-8483-98A65C33F8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107" y="5538158"/>
            <a:ext cx="1508916" cy="10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1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me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44140" y="1150618"/>
            <a:ext cx="60079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207245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Graphs and graphics can be positioned over the grey box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7EECFAC-7182-49C4-A276-219F1E7C7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144966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1150618"/>
            <a:ext cx="42172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385553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866B34-8A6C-492A-96F1-5F307C6EA6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88327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1150618"/>
            <a:ext cx="42172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3855539" cy="2486367"/>
          </a:xfrm>
          <a:prstGeom prst="rect">
            <a:avLst/>
          </a:prstGeom>
        </p:spPr>
        <p:txBody>
          <a:bodyPr lIns="36000" tIns="36000" rIns="36000" bIns="36000" numCol="2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Charts, graphs and graphics can be positioned over the grey box.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70E1B6-0ECF-4B89-8FAB-09D00538EB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0" y="3873242"/>
            <a:ext cx="3855539" cy="2486367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259958-3FB9-4566-8AB7-D98E4FCD49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611611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2552519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768777-3248-42B2-85F9-58D5B20C6E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030" y="1150618"/>
            <a:ext cx="2552519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3259" y="1150615"/>
            <a:ext cx="2869035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9316F6E-405A-4A01-9184-79CC1058A9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749459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row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8263493" cy="2278381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Charts, graphs and graphics can be positioned over the grey box.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/>
              <a:t>Body text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1" y="3566179"/>
            <a:ext cx="8263493" cy="2798784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65438FC-7DE5-43FA-96AA-BA01B74D04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63967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FC8E3CA-4735-4448-B024-8A121DAD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7A647E4-605B-4961-B4D2-DBA8850930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36559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F192859-C46A-4829-96AF-7D408294B8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4ECEE5-5A94-4126-92B2-4FA9605C9D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38501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D79BA80-1E7F-4F47-AF07-7A70474A6C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81FAF16-A8F7-4BA6-B2B7-5BF7AFA61E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7794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turquois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406321-A4C9-4532-B695-2ECC82CCAE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1A37CB7-C061-4C30-8C0D-36C06AE611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93896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2698E74-DBB1-4C41-81D5-108634391B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2378" y="1176736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27D262DD-86D2-472F-9233-2CA4C4F3C4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2378" y="1176734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C0A8910E-3E33-41A3-816B-CD71BE1D50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72378" y="1445872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C7DBC2F-B4BA-4FA1-AC8F-C1FB5D329C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2378" y="1877243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E96BEFDD-99B7-4B7A-A883-501F05DEBE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72378" y="1877241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8F24DFEC-E082-454B-B5C3-50F1E1DD32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72378" y="2146379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3A914CD-C11D-48A8-88E1-538FBD1096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2378" y="2577750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5E5D34B7-01F5-4524-B815-3E8FD2204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2378" y="2577748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6" name="Text Placeholder 31">
            <a:extLst>
              <a:ext uri="{FF2B5EF4-FFF2-40B4-BE49-F238E27FC236}">
                <a16:creationId xmlns:a16="http://schemas.microsoft.com/office/drawing/2014/main" id="{745E9020-E3D4-4B2E-AF64-3BC2BA8099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2378" y="2846886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E31EB1E-53F8-4104-A8D0-0BEFB18961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32378" y="3278255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04</a:t>
            </a:r>
          </a:p>
        </p:txBody>
      </p:sp>
      <p:sp>
        <p:nvSpPr>
          <p:cNvPr id="18" name="Text Placeholder 31">
            <a:extLst>
              <a:ext uri="{FF2B5EF4-FFF2-40B4-BE49-F238E27FC236}">
                <a16:creationId xmlns:a16="http://schemas.microsoft.com/office/drawing/2014/main" id="{3DEAAE69-8D81-471C-A294-06DD17336F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2378" y="3278255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01E75DFE-469F-4162-BFD7-0AD3CC0605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72378" y="3547393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6FACADA-AE0B-4A02-B7FE-F03E903A200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2378" y="3978763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05</a:t>
            </a:r>
          </a:p>
        </p:txBody>
      </p:sp>
      <p:sp>
        <p:nvSpPr>
          <p:cNvPr id="21" name="Text Placeholder 31">
            <a:extLst>
              <a:ext uri="{FF2B5EF4-FFF2-40B4-BE49-F238E27FC236}">
                <a16:creationId xmlns:a16="http://schemas.microsoft.com/office/drawing/2014/main" id="{1BE90D09-E40F-4E07-8A6C-C34ECB3A0C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72378" y="3978762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2" name="Text Placeholder 31">
            <a:extLst>
              <a:ext uri="{FF2B5EF4-FFF2-40B4-BE49-F238E27FC236}">
                <a16:creationId xmlns:a16="http://schemas.microsoft.com/office/drawing/2014/main" id="{E8BCD20F-DF5A-4D1F-AB59-8992CCEB4E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72378" y="4247900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CA99EFB-8D03-4007-813F-E6174F0308E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378" y="4679271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06</a:t>
            </a:r>
          </a:p>
        </p:txBody>
      </p:sp>
      <p:sp>
        <p:nvSpPr>
          <p:cNvPr id="24" name="Text Placeholder 31">
            <a:extLst>
              <a:ext uri="{FF2B5EF4-FFF2-40B4-BE49-F238E27FC236}">
                <a16:creationId xmlns:a16="http://schemas.microsoft.com/office/drawing/2014/main" id="{75297938-8904-4A58-BECE-919189BAA5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72378" y="4679269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5" name="Text Placeholder 31">
            <a:extLst>
              <a:ext uri="{FF2B5EF4-FFF2-40B4-BE49-F238E27FC236}">
                <a16:creationId xmlns:a16="http://schemas.microsoft.com/office/drawing/2014/main" id="{EF1B2FF4-CFE5-4357-917A-0266982251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72378" y="4948407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BF0E3-1A7E-434D-B96E-F3343B8E07D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82592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5039EFD-26D4-4EFF-80C8-2DEC577006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2378" y="770472"/>
            <a:ext cx="1044375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32" name="Slide Number Placeholder 8">
            <a:extLst>
              <a:ext uri="{FF2B5EF4-FFF2-40B4-BE49-F238E27FC236}">
                <a16:creationId xmlns:a16="http://schemas.microsoft.com/office/drawing/2014/main" id="{6FBBA16B-4607-4475-9AA9-35D51BE89C52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2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FF9A53DE-293F-4D46-94A3-8EB81742DF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079999"/>
            <a:ext cx="8220294" cy="5284967"/>
          </a:xfrm>
          <a:prstGeom prst="rect">
            <a:avLst/>
          </a:prstGeom>
        </p:spPr>
        <p:txBody>
          <a:bodyPr lIns="36000" tIns="36000" rIns="36000" bIns="36000" numCol="2" spcCol="360000"/>
          <a:lstStyle>
            <a:lvl1pPr marL="0" indent="0" algn="l" defTabSz="287993">
              <a:lnSpc>
                <a:spcPts val="1600"/>
              </a:lnSpc>
              <a:buNone/>
              <a:defRPr sz="1200"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00	Insert contents listing (2 columns)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91B7A03-C365-4ED6-962E-93EA096F7A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044375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77805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6ABEA7B-7448-4E43-A7A4-3421CD2E2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A22121-4331-41E2-B269-75755B8049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801" y="1150618"/>
            <a:ext cx="8263493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027451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an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8601" y="1150618"/>
            <a:ext cx="8263493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7B25A5-6B91-4CE2-93B8-754812DA02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494489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85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850A13-8E99-49E2-9165-C76685B082C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42" y="226559"/>
            <a:ext cx="838348" cy="57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9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ED99F8-E22C-4D15-85F7-8D466F90469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32" y="200297"/>
            <a:ext cx="812841" cy="55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2" r:id="rId4"/>
    <p:sldLayoutId id="2147483670" r:id="rId5"/>
    <p:sldLayoutId id="2147483673" r:id="rId6"/>
    <p:sldLayoutId id="2147483674" r:id="rId7"/>
    <p:sldLayoutId id="2147483675" r:id="rId8"/>
    <p:sldLayoutId id="214748367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achel.slater@open.ac.u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Elaine.mcpherson@open.ac.uk" TargetMode="External"/><Relationship Id="rId4" Type="http://schemas.openxmlformats.org/officeDocument/2006/relationships/hyperlink" Target="mailto:Anne.campbell@open.ac.uk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univ.sharepoint.com/sites/units/iet/iet-sega/SitePages/Statistics-on-disabled-students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univ.sharepoint.com/sites/units/iet/iet-sega/SitePages/Statistics-on-disabled-students.asp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D35A2-212B-4253-8D50-FD1945F2B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316" y="2427226"/>
            <a:ext cx="6568584" cy="997196"/>
          </a:xfrm>
        </p:spPr>
        <p:txBody>
          <a:bodyPr/>
          <a:lstStyle/>
          <a:p>
            <a:r>
              <a:rPr lang="en-GB" dirty="0"/>
              <a:t>Accessibility and inclusion </a:t>
            </a:r>
            <a:br>
              <a:rPr lang="en-GB" dirty="0"/>
            </a:br>
            <a:r>
              <a:rPr lang="en-GB" dirty="0"/>
              <a:t>in tuition (</a:t>
            </a:r>
            <a:r>
              <a:rPr lang="en-GB" dirty="0" err="1"/>
              <a:t>AccIT</a:t>
            </a:r>
            <a:r>
              <a:rPr lang="en-GB" dirty="0"/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11A33-AC46-4B11-BB79-1093594918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eSTEeM</a:t>
            </a:r>
            <a:r>
              <a:rPr lang="en-GB" dirty="0"/>
              <a:t> Conference 29</a:t>
            </a:r>
            <a:r>
              <a:rPr lang="en-GB" baseline="30000" dirty="0"/>
              <a:t>th</a:t>
            </a:r>
            <a:r>
              <a:rPr lang="en-GB" dirty="0"/>
              <a:t> April 2020</a:t>
            </a:r>
            <a:br>
              <a:rPr lang="en-GB" dirty="0"/>
            </a:br>
            <a:br>
              <a:rPr lang="en-GB" dirty="0"/>
            </a:br>
            <a:r>
              <a:rPr lang="en-GB" dirty="0"/>
              <a:t>Rachel Slater, Elaine McPherson, Anne Campbell, Patrick Murphy</a:t>
            </a:r>
          </a:p>
        </p:txBody>
      </p:sp>
    </p:spTree>
    <p:extLst>
      <p:ext uri="{BB962C8B-B14F-4D97-AF65-F5344CB8AC3E}">
        <p14:creationId xmlns:p14="http://schemas.microsoft.com/office/powerpoint/2010/main" val="2656156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408CF0-EB7C-4F5A-8F46-D71CB3CF5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9" y="544316"/>
            <a:ext cx="5835451" cy="865383"/>
          </a:xfrm>
          <a:solidFill>
            <a:schemeClr val="accent4"/>
          </a:solidFill>
        </p:spPr>
        <p:txBody>
          <a:bodyPr/>
          <a:lstStyle/>
          <a:p>
            <a:r>
              <a:rPr lang="en-GB" sz="2800" dirty="0"/>
              <a:t>Method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C7E54-DBF5-4656-84E6-632E1C31C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1" y="1685859"/>
            <a:ext cx="7945730" cy="5048316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MAPP survey (2019)</a:t>
            </a:r>
            <a:br>
              <a:rPr lang="en-GB" sz="2200" dirty="0"/>
            </a:br>
            <a:r>
              <a:rPr lang="en-GB" sz="2200" dirty="0"/>
              <a:t>‘At times, I have adapted my tuition practice to respond to a disabled student's need’</a:t>
            </a:r>
            <a:br>
              <a:rPr lang="en-GB" sz="2200" dirty="0"/>
            </a:br>
            <a:r>
              <a:rPr lang="en-GB" sz="2200" b="1" dirty="0">
                <a:solidFill>
                  <a:schemeClr val="accent4"/>
                </a:solidFill>
              </a:rPr>
              <a:t>99 responses from STEM ALs, 84% agreed, 71 examples</a:t>
            </a:r>
            <a:endParaRPr lang="en-GB" sz="2200" dirty="0"/>
          </a:p>
          <a:p>
            <a:pPr marL="342900" indent="-342900">
              <a:spcAft>
                <a:spcPts val="10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accent4"/>
                </a:solidFill>
              </a:rPr>
              <a:t>14 STEM ALs interviewed </a:t>
            </a:r>
            <a:r>
              <a:rPr lang="en-GB" sz="2200" dirty="0"/>
              <a:t>(phone), interviews transcribed</a:t>
            </a:r>
          </a:p>
          <a:p>
            <a:pPr marL="342900" indent="-342900">
              <a:spcAft>
                <a:spcPts val="10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Tried to prioritise by L1 (but all levels)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Categorised against common themes, bespoke adaptations highlighted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ALs interviewed mostly teach, M, S and TM modules, not representative of STEM </a:t>
            </a:r>
            <a:br>
              <a:rPr lang="en-GB" sz="2200" dirty="0"/>
            </a:br>
            <a:r>
              <a:rPr lang="en-GB" sz="2200" dirty="0"/>
              <a:t>(no Engineering, Environment, Design)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>
              <a:buClr>
                <a:schemeClr val="accent4"/>
              </a:buClr>
            </a:pPr>
            <a:endParaRPr lang="en-GB" sz="22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613682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408CF0-EB7C-4F5A-8F46-D71CB3CF5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9" y="544316"/>
            <a:ext cx="5835451" cy="865383"/>
          </a:xfrm>
          <a:solidFill>
            <a:schemeClr val="accent1"/>
          </a:solidFill>
        </p:spPr>
        <p:txBody>
          <a:bodyPr/>
          <a:lstStyle/>
          <a:p>
            <a:r>
              <a:rPr lang="en-GB" sz="2800" dirty="0"/>
              <a:t>Most common approaches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C7E54-DBF5-4656-84E6-632E1C31C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1" y="1590832"/>
            <a:ext cx="7795829" cy="498235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Adapt the format of documents</a:t>
            </a:r>
          </a:p>
          <a:p>
            <a:pPr marL="800089" lvl="1" indent="-34290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Type face, large font, coloured backgrounds, coloured fonts, feedback in separate document (screen reader users</a:t>
            </a:r>
            <a:r>
              <a:rPr lang="en-GB" sz="2200" dirty="0"/>
              <a:t>)</a:t>
            </a:r>
          </a:p>
          <a:p>
            <a:pPr marL="342900" indent="-34290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Provide materials in advance</a:t>
            </a:r>
          </a:p>
          <a:p>
            <a:pPr marL="800089" lvl="1" indent="-34290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Often presentation slides, can be notes of what will be said</a:t>
            </a:r>
          </a:p>
          <a:p>
            <a:pPr marL="342900" indent="-34290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Physical changes to teaching space</a:t>
            </a:r>
          </a:p>
          <a:p>
            <a:pPr marL="800089" lvl="1" indent="-34290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Change of room, room layout, where you &amp; students stand and sit, parking, lift etc</a:t>
            </a:r>
          </a:p>
          <a:p>
            <a:pPr marL="800089" lvl="1" indent="-34290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Field-sites – adapt route, help collect samples</a:t>
            </a:r>
          </a:p>
          <a:p>
            <a:pPr marL="800089" lvl="1" indent="-34290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Online – breakout rooms, webcam, polls</a:t>
            </a:r>
          </a:p>
          <a:p>
            <a:pPr marL="800089" lvl="1" indent="-34290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>
              <a:buClr>
                <a:schemeClr val="accent4"/>
              </a:buClr>
            </a:pPr>
            <a:endParaRPr lang="en-GB" sz="22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819314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408CF0-EB7C-4F5A-8F46-D71CB3CF5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9" y="544316"/>
            <a:ext cx="5835451" cy="865383"/>
          </a:xfrm>
          <a:solidFill>
            <a:schemeClr val="accent1"/>
          </a:solidFill>
        </p:spPr>
        <p:txBody>
          <a:bodyPr/>
          <a:lstStyle/>
          <a:p>
            <a:r>
              <a:rPr lang="en-GB" sz="2800" dirty="0"/>
              <a:t>Most common approaches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C7E54-DBF5-4656-84E6-632E1C31C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1" y="1875642"/>
            <a:ext cx="8335474" cy="461142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Provide additional materials, support, time</a:t>
            </a:r>
          </a:p>
          <a:p>
            <a:pPr marL="800089" lvl="1" indent="-34290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Run through before tutorials, ‘how to’ graphs, software, labs</a:t>
            </a:r>
          </a:p>
          <a:p>
            <a:pPr marL="342900" indent="-34290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Measures to support anxiety</a:t>
            </a:r>
          </a:p>
          <a:p>
            <a:pPr marL="800089" lvl="1" indent="-34290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OK to be silent, build confidence, focus on key points in feedback</a:t>
            </a:r>
          </a:p>
          <a:p>
            <a:pPr marL="342900" indent="-34290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Measures to support hearing impaired students</a:t>
            </a:r>
          </a:p>
          <a:p>
            <a:pPr marL="800089" lvl="1" indent="-34290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Pacing, webcam, reinforce main points in text, ‘ping-pong’ emails</a:t>
            </a:r>
          </a:p>
          <a:p>
            <a:pPr marL="342900" indent="-34290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Time management and prioritising</a:t>
            </a:r>
          </a:p>
          <a:p>
            <a:pPr marL="800089" lvl="1" indent="-34290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GB" sz="2000" dirty="0"/>
              <a:t>Must-do &amp; desirable, study chunks, independent learner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>
              <a:buClr>
                <a:schemeClr val="accent4"/>
              </a:buClr>
            </a:pPr>
            <a:endParaRPr lang="en-GB" sz="22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753967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408CF0-EB7C-4F5A-8F46-D71CB3CF5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9" y="544316"/>
            <a:ext cx="6848695" cy="865383"/>
          </a:xfrm>
          <a:solidFill>
            <a:schemeClr val="accent1"/>
          </a:solidFill>
        </p:spPr>
        <p:txBody>
          <a:bodyPr/>
          <a:lstStyle/>
          <a:p>
            <a:r>
              <a:rPr lang="en-GB" sz="2800" dirty="0"/>
              <a:t>More ‘bespoke’ approaches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C7E54-DBF5-4656-84E6-632E1C31C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1" y="1685859"/>
            <a:ext cx="7666793" cy="474944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Tutor led materials</a:t>
            </a:r>
          </a:p>
          <a:p>
            <a:pPr marL="800089" lvl="1" indent="-34290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videos explaining key concepts</a:t>
            </a:r>
          </a:p>
          <a:p>
            <a:pPr marL="800089" lvl="1" indent="-34290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screencasts to explain subscript and superscripts</a:t>
            </a:r>
          </a:p>
          <a:p>
            <a:pPr marL="800089" lvl="1" indent="-34290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‘how to’ walk throughs – compress files, screenshots, LaTeX and maths notation, drawing graphs, lab work</a:t>
            </a:r>
          </a:p>
          <a:p>
            <a:pPr marL="800089" lvl="1" indent="-34290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examples to explain concepts or carry out calculations in different ways</a:t>
            </a:r>
          </a:p>
          <a:p>
            <a:pPr marL="800089" lvl="1" indent="-34290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use questions in feedback to invite a dialogue</a:t>
            </a:r>
          </a:p>
          <a:p>
            <a:pPr marL="342900" indent="-34290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Collaboration, for complex cases work with staff tutor, student support team, disability support team</a:t>
            </a:r>
          </a:p>
          <a:p>
            <a:pPr marL="342900" indent="-34290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Study support approach – meeting students’ needs as you see them, whether or not they have disclosed a disability</a:t>
            </a:r>
          </a:p>
          <a:p>
            <a:pPr marL="342900" indent="-34290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>
              <a:buClr>
                <a:schemeClr val="accent4"/>
              </a:buClr>
            </a:pPr>
            <a:endParaRPr lang="en-GB" sz="22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455651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408CF0-EB7C-4F5A-8F46-D71CB3CF5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9" y="544316"/>
            <a:ext cx="6848695" cy="865383"/>
          </a:xfrm>
          <a:solidFill>
            <a:schemeClr val="accent1"/>
          </a:solidFill>
        </p:spPr>
        <p:txBody>
          <a:bodyPr/>
          <a:lstStyle/>
          <a:p>
            <a:r>
              <a:rPr lang="en-GB" sz="2800" dirty="0"/>
              <a:t>Challenges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C7E54-DBF5-4656-84E6-632E1C31C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1" y="1573968"/>
            <a:ext cx="8289373" cy="5021139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accent4"/>
              </a:buClr>
            </a:pPr>
            <a:r>
              <a:rPr lang="en-GB" sz="2200" dirty="0"/>
              <a:t>Lets start with ideas from you…</a:t>
            </a:r>
          </a:p>
          <a:p>
            <a:pPr>
              <a:lnSpc>
                <a:spcPct val="100000"/>
              </a:lnSpc>
              <a:buClr>
                <a:schemeClr val="accent4"/>
              </a:buClr>
            </a:pPr>
            <a:endParaRPr lang="en-GB" sz="2200" dirty="0"/>
          </a:p>
          <a:p>
            <a:pPr marL="342900" indent="-34290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Timing of reasonable adjustments </a:t>
            </a:r>
          </a:p>
          <a:p>
            <a:pPr marL="342900" indent="-34290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Non disclosure</a:t>
            </a:r>
          </a:p>
          <a:p>
            <a:pPr marL="342900" indent="-34290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The ‘disability flag’ and student profile limited use</a:t>
            </a:r>
          </a:p>
          <a:p>
            <a:pPr marL="342900" indent="-34290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Cluster tutorials make it difficult to track needs </a:t>
            </a:r>
          </a:p>
          <a:p>
            <a:pPr marL="342900" indent="-34290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What to do when students don’t respond?</a:t>
            </a:r>
          </a:p>
          <a:p>
            <a:pPr marL="342900" indent="-34290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Group work</a:t>
            </a:r>
          </a:p>
          <a:p>
            <a:pPr marL="342900" indent="-34290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Graphs, diagrams, maths &amp; science symbols and equations</a:t>
            </a:r>
          </a:p>
          <a:p>
            <a:pPr marL="342900" indent="-34290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Time management and prioritisation</a:t>
            </a:r>
          </a:p>
          <a:p>
            <a:pPr marL="342900" indent="-34290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Student with different needs in the same tutorial</a:t>
            </a:r>
          </a:p>
          <a:p>
            <a:pPr marL="342900" indent="-34290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Don’t always feel equipped to support students needs</a:t>
            </a:r>
          </a:p>
          <a:p>
            <a:pPr marL="342900" indent="-34290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>
              <a:buClr>
                <a:schemeClr val="accent4"/>
              </a:buClr>
            </a:pPr>
            <a:endParaRPr lang="en-GB" sz="22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3409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408CF0-EB7C-4F5A-8F46-D71CB3CF5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9" y="544316"/>
            <a:ext cx="6848695" cy="865383"/>
          </a:xfrm>
          <a:solidFill>
            <a:schemeClr val="accent2"/>
          </a:solidFill>
        </p:spPr>
        <p:txBody>
          <a:bodyPr/>
          <a:lstStyle/>
          <a:p>
            <a:r>
              <a:rPr lang="en-GB" sz="2800" dirty="0"/>
              <a:t>Key message and next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C7E54-DBF5-4656-84E6-632E1C31C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1" y="1755722"/>
            <a:ext cx="7823546" cy="4749445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accent4"/>
              </a:buClr>
            </a:pPr>
            <a:r>
              <a:rPr lang="en-GB" sz="2200" b="1" dirty="0">
                <a:solidFill>
                  <a:schemeClr val="accent2"/>
                </a:solidFill>
              </a:rPr>
              <a:t>Key messages</a:t>
            </a:r>
          </a:p>
          <a:p>
            <a:pPr marL="342900" indent="-34290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Don’t make assumptions, treat all students as individuals and talk to them</a:t>
            </a:r>
          </a:p>
          <a:p>
            <a:pPr marL="342900" indent="-34290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Informal conversations and building trust and confidence</a:t>
            </a:r>
          </a:p>
          <a:p>
            <a:pPr>
              <a:lnSpc>
                <a:spcPct val="100000"/>
              </a:lnSpc>
              <a:buClr>
                <a:schemeClr val="accent4"/>
              </a:buClr>
            </a:pPr>
            <a:endParaRPr lang="en-GB" sz="2200" dirty="0"/>
          </a:p>
          <a:p>
            <a:pPr>
              <a:lnSpc>
                <a:spcPct val="100000"/>
              </a:lnSpc>
              <a:buClr>
                <a:schemeClr val="accent4"/>
              </a:buClr>
            </a:pPr>
            <a:r>
              <a:rPr lang="en-GB" sz="2200" b="1" dirty="0">
                <a:solidFill>
                  <a:schemeClr val="accent2"/>
                </a:solidFill>
              </a:rPr>
              <a:t>Next steps</a:t>
            </a:r>
          </a:p>
          <a:p>
            <a:pPr>
              <a:lnSpc>
                <a:spcPct val="100000"/>
              </a:lnSpc>
              <a:buClr>
                <a:schemeClr val="accent4"/>
              </a:buClr>
            </a:pPr>
            <a:r>
              <a:rPr lang="en-GB" sz="2200" dirty="0"/>
              <a:t>Looking for more examples of bespoke approaches:</a:t>
            </a:r>
          </a:p>
          <a:p>
            <a:pPr marL="342900" indent="-34290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Follow-up with a couple of interviewees</a:t>
            </a:r>
          </a:p>
          <a:p>
            <a:pPr marL="342900" indent="-34290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More interviews</a:t>
            </a:r>
          </a:p>
          <a:p>
            <a:pPr marL="342900" indent="-34290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AL conference workshop</a:t>
            </a:r>
          </a:p>
          <a:p>
            <a:pPr marL="342900" indent="-34290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OUSA Inclusion group</a:t>
            </a:r>
          </a:p>
          <a:p>
            <a:pPr>
              <a:lnSpc>
                <a:spcPct val="100000"/>
              </a:lnSpc>
              <a:buClr>
                <a:schemeClr val="accent4"/>
              </a:buClr>
            </a:pPr>
            <a:endParaRPr lang="en-GB" sz="2200" b="1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buClr>
                <a:schemeClr val="accent4"/>
              </a:buClr>
            </a:pPr>
            <a:endParaRPr lang="en-GB" sz="2200" dirty="0"/>
          </a:p>
          <a:p>
            <a:pPr>
              <a:lnSpc>
                <a:spcPct val="100000"/>
              </a:lnSpc>
              <a:buClr>
                <a:schemeClr val="accent4"/>
              </a:buClr>
            </a:pPr>
            <a:endParaRPr lang="en-GB" sz="2200" dirty="0"/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en-GB" sz="2200" dirty="0"/>
              <a:t> </a:t>
            </a:r>
          </a:p>
          <a:p>
            <a:pPr marL="342900" indent="-34290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>
              <a:buClr>
                <a:schemeClr val="accent4"/>
              </a:buClr>
            </a:pPr>
            <a:endParaRPr lang="en-GB" sz="22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73591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408CF0-EB7C-4F5A-8F46-D71CB3CF5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9" y="544316"/>
            <a:ext cx="6848695" cy="865383"/>
          </a:xfrm>
          <a:solidFill>
            <a:schemeClr val="accent4"/>
          </a:solidFill>
        </p:spPr>
        <p:txBody>
          <a:bodyPr/>
          <a:lstStyle/>
          <a:p>
            <a:r>
              <a:rPr lang="en-GB" sz="2800" dirty="0"/>
              <a:t>Q &amp; A and get involved!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C7E54-DBF5-4656-84E6-632E1C31C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1" y="1875642"/>
            <a:ext cx="7666793" cy="4749445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en-GB" sz="2200" b="1" dirty="0"/>
              <a:t>Any questions?</a:t>
            </a:r>
          </a:p>
          <a:p>
            <a:pPr>
              <a:lnSpc>
                <a:spcPct val="100000"/>
              </a:lnSpc>
              <a:buClr>
                <a:schemeClr val="accent4"/>
              </a:buClr>
            </a:pPr>
            <a:r>
              <a:rPr lang="en-GB" sz="2200" dirty="0"/>
              <a:t>A couple of questions from us:</a:t>
            </a:r>
          </a:p>
          <a:p>
            <a:pPr marL="342900" indent="-34290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Would ‘top tips’ be helpful?</a:t>
            </a:r>
          </a:p>
          <a:p>
            <a:pPr marL="342900" indent="-34290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Do you have more bespoke, personalised examples, if so we’d love to hear from you!</a:t>
            </a:r>
          </a:p>
          <a:p>
            <a:pPr>
              <a:lnSpc>
                <a:spcPct val="100000"/>
              </a:lnSpc>
              <a:buClr>
                <a:schemeClr val="accent4"/>
              </a:buClr>
            </a:pPr>
            <a:endParaRPr lang="en-GB" sz="2200" dirty="0"/>
          </a:p>
          <a:p>
            <a:pPr>
              <a:lnSpc>
                <a:spcPct val="100000"/>
              </a:lnSpc>
              <a:buClr>
                <a:schemeClr val="accent4"/>
              </a:buClr>
            </a:pPr>
            <a:r>
              <a:rPr lang="en-GB" sz="2200" dirty="0"/>
              <a:t>Rachel  </a:t>
            </a:r>
            <a:r>
              <a:rPr lang="en-GB" sz="2200" dirty="0">
                <a:hlinkClick r:id="rId3"/>
              </a:rPr>
              <a:t>Rachel.slater@open.ac.uk</a:t>
            </a:r>
            <a:endParaRPr lang="en-GB" sz="2200" dirty="0"/>
          </a:p>
          <a:p>
            <a:pPr>
              <a:lnSpc>
                <a:spcPct val="100000"/>
              </a:lnSpc>
              <a:buClr>
                <a:schemeClr val="accent4"/>
              </a:buClr>
            </a:pPr>
            <a:r>
              <a:rPr lang="en-GB" sz="2200" dirty="0"/>
              <a:t>Anne 	</a:t>
            </a:r>
            <a:r>
              <a:rPr lang="en-GB" sz="2200" dirty="0">
                <a:hlinkClick r:id="rId4"/>
              </a:rPr>
              <a:t>Anne.campbell@open.ac.uk</a:t>
            </a:r>
            <a:endParaRPr lang="en-GB" sz="2200" dirty="0"/>
          </a:p>
          <a:p>
            <a:pPr>
              <a:lnSpc>
                <a:spcPct val="100000"/>
              </a:lnSpc>
              <a:buClr>
                <a:schemeClr val="accent4"/>
              </a:buClr>
            </a:pPr>
            <a:r>
              <a:rPr lang="en-GB" sz="2200" dirty="0"/>
              <a:t>Elaine 	</a:t>
            </a:r>
            <a:r>
              <a:rPr lang="en-GB" sz="2200" dirty="0">
                <a:hlinkClick r:id="rId5"/>
              </a:rPr>
              <a:t>Elaine.mcpherson@open.ac.uk</a:t>
            </a:r>
            <a:endParaRPr lang="en-GB" sz="2200" dirty="0"/>
          </a:p>
          <a:p>
            <a:pPr>
              <a:lnSpc>
                <a:spcPct val="150000"/>
              </a:lnSpc>
              <a:buClr>
                <a:schemeClr val="accent4"/>
              </a:buClr>
            </a:pPr>
            <a:endParaRPr lang="en-GB" sz="2200" dirty="0"/>
          </a:p>
          <a:p>
            <a:pPr marL="342900" indent="-34290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>
              <a:buClr>
                <a:schemeClr val="accent4"/>
              </a:buClr>
            </a:pPr>
            <a:endParaRPr lang="en-GB" sz="22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72288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D8A04-935C-4320-8757-9C02B0901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861" y="3179701"/>
            <a:ext cx="7920773" cy="498598"/>
          </a:xfrm>
        </p:spPr>
        <p:txBody>
          <a:bodyPr/>
          <a:lstStyle/>
          <a:p>
            <a:pPr algn="ctr"/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2620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408CF0-EB7C-4F5A-8F46-D71CB3CF5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9" y="544316"/>
            <a:ext cx="5835451" cy="865383"/>
          </a:xfrm>
          <a:solidFill>
            <a:schemeClr val="accent4"/>
          </a:solidFill>
        </p:spPr>
        <p:txBody>
          <a:bodyPr/>
          <a:lstStyle/>
          <a:p>
            <a:r>
              <a:rPr lang="en-GB" sz="2800" dirty="0"/>
              <a:t>Housekeeping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C7E54-DBF5-4656-84E6-632E1C31C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1" y="1760809"/>
            <a:ext cx="8290504" cy="4552875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We are new to MS Teams too!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Q&amp;A at end, you’re welcome to ask Qs as we go along, please flag in the chat box before speaking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I will ask you a couple of questions during the presentation, please use the chat box to give your answers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Please mute your microphones when not speaking to avoid feedback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Good idea not to share your video until the Q&amp;A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You can switch on captions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Originally scheduled as a one hour workshop, will finish early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>
              <a:buClr>
                <a:schemeClr val="accent4"/>
              </a:buClr>
            </a:pPr>
            <a:endParaRPr lang="en-GB" sz="22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707755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408CF0-EB7C-4F5A-8F46-D71CB3CF5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9" y="544316"/>
            <a:ext cx="5835451" cy="865383"/>
          </a:xfrm>
          <a:solidFill>
            <a:schemeClr val="accent4"/>
          </a:solidFill>
        </p:spPr>
        <p:txBody>
          <a:bodyPr/>
          <a:lstStyle/>
          <a:p>
            <a:r>
              <a:rPr lang="en-GB" sz="2800" dirty="0"/>
              <a:t>Plan for the session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C7E54-DBF5-4656-84E6-632E1C31C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1" y="1685859"/>
            <a:ext cx="7666793" cy="5048316"/>
          </a:xfrm>
        </p:spPr>
        <p:txBody>
          <a:bodyPr/>
          <a:lstStyle/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Project aims and project team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What do we mean by accessibility and inclusion?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Methods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Common adjustments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More bespoke adjustments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Challenges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Next steps and get involved!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>
              <a:buClr>
                <a:schemeClr val="accent4"/>
              </a:buClr>
            </a:pPr>
            <a:endParaRPr lang="en-GB" sz="2200" dirty="0"/>
          </a:p>
          <a:p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26709A-BA5B-4AE9-8AB3-CEEE4122748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0" y="5004752"/>
            <a:ext cx="3759200" cy="15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5099EA-95F8-4E6C-9659-53E82C2DA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9" y="544317"/>
            <a:ext cx="7053681" cy="941583"/>
          </a:xfrm>
        </p:spPr>
        <p:txBody>
          <a:bodyPr/>
          <a:lstStyle/>
          <a:p>
            <a:r>
              <a:rPr lang="en-GB" sz="2800" dirty="0"/>
              <a:t>Project aims and the project team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74DE19-1651-4789-A21B-92486F4A9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1" y="1785618"/>
            <a:ext cx="8263493" cy="4958082"/>
          </a:xfrm>
        </p:spPr>
        <p:txBody>
          <a:bodyPr/>
          <a:lstStyle/>
          <a:p>
            <a:r>
              <a:rPr lang="en-GB" sz="2200" b="1" dirty="0">
                <a:solidFill>
                  <a:schemeClr val="accent4"/>
                </a:solidFill>
              </a:rPr>
              <a:t>Four main aims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Develop understanding of accessibility issues in STEM tuition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Raise awareness of these needs amongst STEM staff 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Gather examples / cases studies of how STEM tutors adapt their tuition to respond to students’ needs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Share examples / case studies with STEM tutors to help support and improve accessibility in their tuition</a:t>
            </a:r>
          </a:p>
          <a:p>
            <a:endParaRPr lang="en-GB" sz="2200" dirty="0"/>
          </a:p>
          <a:p>
            <a:r>
              <a:rPr lang="en-GB" sz="2200" b="1" dirty="0">
                <a:solidFill>
                  <a:schemeClr val="accent4"/>
                </a:solidFill>
              </a:rPr>
              <a:t>Project team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4"/>
                </a:solidFill>
              </a:rPr>
              <a:t>Core team 	</a:t>
            </a:r>
            <a:r>
              <a:rPr lang="en-GB" sz="2000" dirty="0"/>
              <a:t>Rachel Slater, Anne Campbell, Elaine McPherson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4"/>
                </a:solidFill>
              </a:rPr>
              <a:t>Advisors 	</a:t>
            </a:r>
            <a:r>
              <a:rPr lang="en-GB" sz="2000" dirty="0"/>
              <a:t>Vic Pearson, Jo Buxton, Christine Pearson, Kate Lister, </a:t>
            </a:r>
            <a:br>
              <a:rPr lang="en-GB" sz="2000" dirty="0"/>
            </a:br>
            <a:r>
              <a:rPr lang="en-GB" sz="2000" dirty="0"/>
              <a:t>		Gill McMillan, Zoe Clayton 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4"/>
                </a:solidFill>
              </a:rPr>
              <a:t>Consultant </a:t>
            </a:r>
            <a:r>
              <a:rPr lang="en-GB" sz="2000" dirty="0"/>
              <a:t>	Patrick Murphy</a:t>
            </a:r>
          </a:p>
          <a:p>
            <a:pPr>
              <a:buClr>
                <a:schemeClr val="accent4"/>
              </a:buClr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93081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5099EA-95F8-4E6C-9659-53E82C2DA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544317"/>
            <a:ext cx="5930700" cy="941583"/>
          </a:xfrm>
          <a:solidFill>
            <a:schemeClr val="accent2"/>
          </a:solidFill>
        </p:spPr>
        <p:txBody>
          <a:bodyPr/>
          <a:lstStyle/>
          <a:p>
            <a:r>
              <a:rPr lang="en-GB" sz="2800" dirty="0"/>
              <a:t>A note on terminology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74DE19-1651-4789-A21B-92486F4A9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1" y="1817702"/>
            <a:ext cx="4038819" cy="4958082"/>
          </a:xfrm>
        </p:spPr>
        <p:txBody>
          <a:bodyPr/>
          <a:lstStyle/>
          <a:p>
            <a:r>
              <a:rPr lang="en-GB" sz="2200" b="1" dirty="0">
                <a:solidFill>
                  <a:schemeClr val="accent1"/>
                </a:solidFill>
              </a:rPr>
              <a:t>Accessibility</a:t>
            </a:r>
          </a:p>
          <a:p>
            <a:pPr>
              <a:buClr>
                <a:schemeClr val="accent4"/>
              </a:buClr>
            </a:pPr>
            <a:r>
              <a:rPr lang="en-GB" sz="2000" dirty="0"/>
              <a:t>Disability, long-term health condition, specific learning difficulty (e.g. dyslexia), mental health difficulty, anxiety etc – whether declared or not</a:t>
            </a:r>
            <a:endParaRPr lang="en-GB" sz="2200" dirty="0"/>
          </a:p>
          <a:p>
            <a:pPr>
              <a:buClr>
                <a:schemeClr val="accent4"/>
              </a:buClr>
            </a:pPr>
            <a:endParaRPr lang="en-GB" sz="2200" b="1" dirty="0">
              <a:solidFill>
                <a:schemeClr val="accent1"/>
              </a:solidFill>
            </a:endParaRPr>
          </a:p>
          <a:p>
            <a:pPr>
              <a:buClr>
                <a:schemeClr val="accent4"/>
              </a:buClr>
            </a:pPr>
            <a:endParaRPr lang="en-GB" sz="2200" b="1" dirty="0">
              <a:solidFill>
                <a:schemeClr val="accent1"/>
              </a:solidFill>
            </a:endParaRPr>
          </a:p>
          <a:p>
            <a:pPr>
              <a:buClr>
                <a:schemeClr val="accent4"/>
              </a:buClr>
            </a:pPr>
            <a:endParaRPr lang="en-GB" sz="2200" b="1" dirty="0">
              <a:solidFill>
                <a:schemeClr val="accent1"/>
              </a:solidFill>
            </a:endParaRPr>
          </a:p>
          <a:p>
            <a:pPr>
              <a:buClr>
                <a:schemeClr val="accent4"/>
              </a:buClr>
            </a:pPr>
            <a:endParaRPr lang="en-GB" sz="2200" b="1" dirty="0">
              <a:solidFill>
                <a:schemeClr val="accent1"/>
              </a:solidFill>
            </a:endParaRPr>
          </a:p>
          <a:p>
            <a:pPr>
              <a:buClr>
                <a:schemeClr val="accent4"/>
              </a:buClr>
            </a:pPr>
            <a:r>
              <a:rPr lang="en-GB" sz="2200" b="1" dirty="0">
                <a:solidFill>
                  <a:schemeClr val="accent1"/>
                </a:solidFill>
              </a:rPr>
              <a:t>Tuition</a:t>
            </a:r>
          </a:p>
          <a:p>
            <a:pPr>
              <a:buClr>
                <a:schemeClr val="accent4"/>
              </a:buClr>
            </a:pPr>
            <a:r>
              <a:rPr lang="en-GB" sz="2000" dirty="0"/>
              <a:t>Any practices within the control of an AL to support their students</a:t>
            </a:r>
          </a:p>
          <a:p>
            <a:pPr>
              <a:buClr>
                <a:schemeClr val="accent4"/>
              </a:buClr>
            </a:pPr>
            <a:endParaRPr lang="en-GB" sz="22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7F78F7E-8632-48EA-AE6E-31C9F48B7798}"/>
              </a:ext>
            </a:extLst>
          </p:cNvPr>
          <p:cNvSpPr txBox="1">
            <a:spLocks/>
          </p:cNvSpPr>
          <p:nvPr/>
        </p:nvSpPr>
        <p:spPr>
          <a:xfrm>
            <a:off x="4716382" y="1713064"/>
            <a:ext cx="4038819" cy="5062720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200" b="1" dirty="0">
              <a:solidFill>
                <a:schemeClr val="accent1"/>
              </a:solidFill>
            </a:endParaRPr>
          </a:p>
          <a:p>
            <a:endParaRPr lang="en-GB" sz="2200" b="1" dirty="0">
              <a:solidFill>
                <a:schemeClr val="accent1"/>
              </a:solidFill>
            </a:endParaRPr>
          </a:p>
          <a:p>
            <a:endParaRPr lang="en-GB" sz="2200" b="1" dirty="0">
              <a:solidFill>
                <a:schemeClr val="accent1"/>
              </a:solidFill>
            </a:endParaRPr>
          </a:p>
          <a:p>
            <a:endParaRPr lang="en-GB" sz="2200" b="1" dirty="0">
              <a:solidFill>
                <a:schemeClr val="accent1"/>
              </a:solidFill>
            </a:endParaRPr>
          </a:p>
          <a:p>
            <a:r>
              <a:rPr lang="en-GB" sz="2200" b="1" dirty="0">
                <a:solidFill>
                  <a:schemeClr val="accent1"/>
                </a:solidFill>
              </a:rPr>
              <a:t>Inclusion</a:t>
            </a:r>
          </a:p>
          <a:p>
            <a:pPr>
              <a:buClr>
                <a:schemeClr val="accent4"/>
              </a:buClr>
            </a:pPr>
            <a:r>
              <a:rPr lang="en-GB" sz="2000" dirty="0"/>
              <a:t>Levelling the playing field, enable students to be included and supported alongside other students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493612-0254-4AFA-B271-A1C461B9510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46483" y="3877610"/>
            <a:ext cx="2495446" cy="15125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7CEFE7-BDE9-4DBF-B77E-54F12F75826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333101" y="1713064"/>
            <a:ext cx="2864415" cy="14887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D8925D-CE4F-45A7-8D29-FA37BFCADB5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333101" y="5144936"/>
            <a:ext cx="2864416" cy="148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37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408CF0-EB7C-4F5A-8F46-D71CB3CF5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9" y="544316"/>
            <a:ext cx="7188001" cy="865383"/>
          </a:xfrm>
          <a:solidFill>
            <a:schemeClr val="accent3"/>
          </a:solidFill>
        </p:spPr>
        <p:txBody>
          <a:bodyPr/>
          <a:lstStyle/>
          <a:p>
            <a:r>
              <a:rPr lang="en-GB" sz="2800" dirty="0"/>
              <a:t>How many disabled students at the OU?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C7E54-DBF5-4656-84E6-632E1C31C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1" y="1685859"/>
            <a:ext cx="7666793" cy="5048316"/>
          </a:xfrm>
        </p:spPr>
        <p:txBody>
          <a:bodyPr/>
          <a:lstStyle/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More than any other university in Europe 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The proportion of students declaring a disability has increased year on year since 2010/11</a:t>
            </a:r>
          </a:p>
          <a:p>
            <a:endParaRPr lang="en-US" altLang="en-US" sz="2200" b="1" dirty="0">
              <a:solidFill>
                <a:schemeClr val="accent3"/>
              </a:solidFill>
            </a:endParaRPr>
          </a:p>
          <a:p>
            <a:r>
              <a:rPr lang="en-US" altLang="en-US" sz="2200" b="1" dirty="0">
                <a:solidFill>
                  <a:schemeClr val="accent3"/>
                </a:solidFill>
              </a:rPr>
              <a:t>Question: </a:t>
            </a:r>
          </a:p>
          <a:p>
            <a:r>
              <a:rPr lang="en-US" altLang="en-US" sz="2200" dirty="0"/>
              <a:t>What percentage of OU undergraduates registered in January 2020 declared a disability? </a:t>
            </a:r>
          </a:p>
          <a:p>
            <a:r>
              <a:rPr lang="en-US" altLang="en-US" sz="2200" b="1" dirty="0"/>
              <a:t>Please type a, b, c, or d in the chat box</a:t>
            </a:r>
          </a:p>
          <a:p>
            <a:pPr marL="342900" indent="-342900">
              <a:buAutoNum type="alphaLcParenR"/>
            </a:pPr>
            <a:r>
              <a:rPr lang="en-GB" altLang="en-US" sz="2200" dirty="0"/>
              <a:t>12%</a:t>
            </a:r>
          </a:p>
          <a:p>
            <a:pPr marL="342900" indent="-342900">
              <a:buAutoNum type="alphaLcParenR"/>
            </a:pPr>
            <a:r>
              <a:rPr lang="en-GB" altLang="en-US" sz="2200" dirty="0"/>
              <a:t>17%</a:t>
            </a:r>
          </a:p>
          <a:p>
            <a:pPr marL="342900" indent="-342900">
              <a:buAutoNum type="alphaLcParenR"/>
            </a:pPr>
            <a:r>
              <a:rPr lang="en-GB" altLang="en-US" sz="2200" dirty="0"/>
              <a:t>22% </a:t>
            </a:r>
          </a:p>
          <a:p>
            <a:pPr marL="342900" indent="-342900">
              <a:buAutoNum type="alphaLcParenR"/>
            </a:pPr>
            <a:r>
              <a:rPr lang="en-GB" altLang="en-US" sz="2200" dirty="0"/>
              <a:t>don’t know</a:t>
            </a:r>
          </a:p>
          <a:p>
            <a:pPr>
              <a:buClr>
                <a:schemeClr val="accent3"/>
              </a:buClr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>
              <a:buClr>
                <a:schemeClr val="accent4"/>
              </a:buClr>
            </a:pPr>
            <a:endParaRPr lang="en-GB" sz="22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2342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408CF0-EB7C-4F5A-8F46-D71CB3CF5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9" y="544316"/>
            <a:ext cx="7188001" cy="865383"/>
          </a:xfrm>
          <a:solidFill>
            <a:schemeClr val="accent3"/>
          </a:solidFill>
        </p:spPr>
        <p:txBody>
          <a:bodyPr/>
          <a:lstStyle/>
          <a:p>
            <a:r>
              <a:rPr lang="en-GB" sz="2800" dirty="0"/>
              <a:t>How many disabled students at the OU?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C7E54-DBF5-4656-84E6-632E1C31C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1" y="1685859"/>
            <a:ext cx="7666793" cy="5048316"/>
          </a:xfrm>
        </p:spPr>
        <p:txBody>
          <a:bodyPr/>
          <a:lstStyle/>
          <a:p>
            <a:r>
              <a:rPr lang="en-US" altLang="en-US" sz="2200" b="1" dirty="0">
                <a:solidFill>
                  <a:schemeClr val="accent3"/>
                </a:solidFill>
              </a:rPr>
              <a:t>Answer: </a:t>
            </a:r>
          </a:p>
          <a:p>
            <a:r>
              <a:rPr lang="en-US" altLang="en-US" sz="2200" dirty="0"/>
              <a:t>What percentage of OU undergraduates registered in January 2020 declared a disability? </a:t>
            </a:r>
          </a:p>
          <a:p>
            <a:endParaRPr lang="en-GB" altLang="en-US" sz="2200" dirty="0"/>
          </a:p>
          <a:p>
            <a:r>
              <a:rPr lang="en-GB" altLang="en-US" sz="2200" b="1" dirty="0">
                <a:solidFill>
                  <a:schemeClr val="accent3"/>
                </a:solidFill>
              </a:rPr>
              <a:t>c) 22%</a:t>
            </a:r>
          </a:p>
          <a:p>
            <a:endParaRPr lang="en-GB" altLang="en-US" sz="2200" dirty="0"/>
          </a:p>
          <a:p>
            <a:r>
              <a:rPr lang="en-GB" altLang="en-US" sz="2200" dirty="0"/>
              <a:t>Exact answer is 21.6% which represents 28,394 students</a:t>
            </a:r>
          </a:p>
          <a:p>
            <a:pPr>
              <a:buClr>
                <a:schemeClr val="accent3"/>
              </a:buClr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>
              <a:buClr>
                <a:schemeClr val="accent4"/>
              </a:buClr>
            </a:pPr>
            <a:endParaRPr lang="en-GB" sz="2200" dirty="0"/>
          </a:p>
          <a:p>
            <a:endParaRPr lang="en-GB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896FD7-E47C-43FA-AF79-15B50791E305}"/>
              </a:ext>
            </a:extLst>
          </p:cNvPr>
          <p:cNvSpPr/>
          <p:nvPr/>
        </p:nvSpPr>
        <p:spPr>
          <a:xfrm>
            <a:off x="265789" y="6118436"/>
            <a:ext cx="808831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https://openuniv.sharepoint.com/sites/units/iet/iet-sega/SitePages/Statistics-on-disabled-students.aspx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555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408CF0-EB7C-4F5A-8F46-D71CB3CF5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9" y="544316"/>
            <a:ext cx="7188001" cy="865383"/>
          </a:xfrm>
          <a:solidFill>
            <a:schemeClr val="accent3"/>
          </a:solidFill>
        </p:spPr>
        <p:txBody>
          <a:bodyPr/>
          <a:lstStyle/>
          <a:p>
            <a:r>
              <a:rPr lang="en-GB" sz="2800" dirty="0"/>
              <a:t>How many disabled students at the OU?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C7E54-DBF5-4656-84E6-632E1C31C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1" y="1685859"/>
            <a:ext cx="8278920" cy="5048316"/>
          </a:xfrm>
        </p:spPr>
        <p:txBody>
          <a:bodyPr/>
          <a:lstStyle/>
          <a:p>
            <a:pPr>
              <a:buClr>
                <a:schemeClr val="accent3"/>
              </a:buClr>
            </a:pPr>
            <a:endParaRPr lang="en-GB" altLang="en-US" sz="2200" dirty="0"/>
          </a:p>
          <a:p>
            <a:pPr>
              <a:buClr>
                <a:schemeClr val="accent3"/>
              </a:buClr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>
              <a:buClr>
                <a:schemeClr val="accent4"/>
              </a:buClr>
            </a:pPr>
            <a:endParaRPr lang="en-GB" sz="2200" dirty="0"/>
          </a:p>
          <a:p>
            <a:endParaRPr lang="en-GB" sz="2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BD7E16-0864-4B00-8680-BD4D072A20D7}"/>
              </a:ext>
            </a:extLst>
          </p:cNvPr>
          <p:cNvSpPr txBox="1">
            <a:spLocks/>
          </p:cNvSpPr>
          <p:nvPr/>
        </p:nvSpPr>
        <p:spPr>
          <a:xfrm>
            <a:off x="315719" y="1685859"/>
            <a:ext cx="8352002" cy="4627825"/>
          </a:xfrm>
          <a:prstGeom prst="rect">
            <a:avLst/>
          </a:prstGeom>
        </p:spPr>
        <p:txBody>
          <a:bodyPr/>
          <a:lstStyle>
            <a:lvl1pPr defTabSz="914377">
              <a:lnSpc>
                <a:spcPct val="90000"/>
              </a:lnSpc>
              <a:spcBef>
                <a:spcPts val="10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457189" defTabSz="914377">
              <a:lnSpc>
                <a:spcPct val="90000"/>
              </a:lnSpc>
              <a:spcBef>
                <a:spcPts val="10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914377" defTabSz="914377">
              <a:lnSpc>
                <a:spcPct val="90000"/>
              </a:lnSpc>
              <a:spcBef>
                <a:spcPts val="10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1371565" defTabSz="914377">
              <a:lnSpc>
                <a:spcPct val="90000"/>
              </a:lnSpc>
              <a:spcBef>
                <a:spcPts val="10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1828754" defTabSz="914377">
              <a:lnSpc>
                <a:spcPct val="90000"/>
              </a:lnSpc>
              <a:spcBef>
                <a:spcPts val="10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438338" indent="-152395" defTabSz="914377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marL="2895527" indent="-152395" defTabSz="914377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marL="3352715" indent="-152395" defTabSz="914377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marL="3809905" indent="-152395" defTabSz="914377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2400" b="1" dirty="0">
                <a:solidFill>
                  <a:schemeClr val="accent1"/>
                </a:solidFill>
              </a:rPr>
              <a:t>Question:  </a:t>
            </a:r>
            <a:r>
              <a:rPr lang="en-US" altLang="en-US" sz="2200" dirty="0"/>
              <a:t>What is the most common disability amongst OU students? Type your answer in the chat box</a:t>
            </a:r>
          </a:p>
          <a:p>
            <a:r>
              <a:rPr lang="en-US" altLang="en-US" sz="2000" dirty="0"/>
              <a:t>(number of times disclosed, proportion of students)</a:t>
            </a:r>
          </a:p>
          <a:p>
            <a:r>
              <a:rPr lang="en-US" altLang="en-US" sz="2200" dirty="0"/>
              <a:t> </a:t>
            </a:r>
          </a:p>
          <a:p>
            <a:endParaRPr lang="en-GB" altLang="en-US" sz="2400" dirty="0"/>
          </a:p>
          <a:p>
            <a:endParaRPr lang="en-US" altLang="en-US" sz="4050" dirty="0">
              <a:solidFill>
                <a:srgbClr val="FF0066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9F1D9A-4738-493D-9751-7457D91E7C2B}"/>
              </a:ext>
            </a:extLst>
          </p:cNvPr>
          <p:cNvSpPr/>
          <p:nvPr/>
        </p:nvSpPr>
        <p:spPr>
          <a:xfrm>
            <a:off x="476279" y="2921269"/>
            <a:ext cx="3780264" cy="830995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/>
                </a:solidFill>
              </a:rPr>
              <a:t>Mental health issues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en-US" sz="2200" dirty="0">
                <a:solidFill>
                  <a:schemeClr val="bg1"/>
                </a:solidFill>
              </a:rPr>
              <a:t>16k times, 57% students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E5B2FF-E80A-4DB1-98F3-2FF550FCFBCB}"/>
              </a:ext>
            </a:extLst>
          </p:cNvPr>
          <p:cNvSpPr/>
          <p:nvPr/>
        </p:nvSpPr>
        <p:spPr>
          <a:xfrm>
            <a:off x="476279" y="3872468"/>
            <a:ext cx="3780264" cy="830995"/>
          </a:xfrm>
          <a:prstGeom prst="rect">
            <a:avLst/>
          </a:prstGeom>
          <a:solidFill>
            <a:schemeClr val="accent3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/>
                </a:solidFill>
              </a:rPr>
              <a:t>Fatigue/pain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solidFill>
                  <a:schemeClr val="bg1"/>
                </a:solidFill>
              </a:rPr>
              <a:t>(7k, 26%)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E2B988-8CCE-453C-AFF9-B012C4EE1D59}"/>
              </a:ext>
            </a:extLst>
          </p:cNvPr>
          <p:cNvSpPr/>
          <p:nvPr/>
        </p:nvSpPr>
        <p:spPr>
          <a:xfrm>
            <a:off x="476279" y="4849026"/>
            <a:ext cx="3780264" cy="830995"/>
          </a:xfrm>
          <a:prstGeom prst="rect">
            <a:avLst/>
          </a:prstGeom>
          <a:solidFill>
            <a:schemeClr val="accent4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/>
                </a:solidFill>
              </a:rPr>
              <a:t>Specific learning disability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(7k, 25%)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989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408CF0-EB7C-4F5A-8F46-D71CB3CF5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9" y="544316"/>
            <a:ext cx="7188001" cy="865383"/>
          </a:xfrm>
          <a:solidFill>
            <a:schemeClr val="accent3"/>
          </a:solidFill>
        </p:spPr>
        <p:txBody>
          <a:bodyPr/>
          <a:lstStyle/>
          <a:p>
            <a:r>
              <a:rPr lang="en-GB" sz="2800" dirty="0"/>
              <a:t>How many disabled students at the OU?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C7E54-DBF5-4656-84E6-632E1C31C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1" y="1685859"/>
            <a:ext cx="8278920" cy="5048316"/>
          </a:xfrm>
        </p:spPr>
        <p:txBody>
          <a:bodyPr/>
          <a:lstStyle/>
          <a:p>
            <a:pPr>
              <a:buClr>
                <a:schemeClr val="accent3"/>
              </a:buClr>
            </a:pPr>
            <a:endParaRPr lang="en-GB" altLang="en-US" sz="2200" dirty="0"/>
          </a:p>
          <a:p>
            <a:pPr>
              <a:buClr>
                <a:schemeClr val="accent3"/>
              </a:buClr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>
              <a:buClr>
                <a:schemeClr val="accent4"/>
              </a:buClr>
            </a:pPr>
            <a:endParaRPr lang="en-GB" sz="2200" dirty="0"/>
          </a:p>
          <a:p>
            <a:endParaRPr lang="en-GB" sz="2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BD7E16-0864-4B00-8680-BD4D072A20D7}"/>
              </a:ext>
            </a:extLst>
          </p:cNvPr>
          <p:cNvSpPr txBox="1">
            <a:spLocks/>
          </p:cNvSpPr>
          <p:nvPr/>
        </p:nvSpPr>
        <p:spPr>
          <a:xfrm>
            <a:off x="315719" y="1685859"/>
            <a:ext cx="8352002" cy="4627825"/>
          </a:xfrm>
          <a:prstGeom prst="rect">
            <a:avLst/>
          </a:prstGeom>
        </p:spPr>
        <p:txBody>
          <a:bodyPr/>
          <a:lstStyle>
            <a:lvl1pPr defTabSz="914377">
              <a:lnSpc>
                <a:spcPct val="90000"/>
              </a:lnSpc>
              <a:spcBef>
                <a:spcPts val="10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457189" defTabSz="914377">
              <a:lnSpc>
                <a:spcPct val="90000"/>
              </a:lnSpc>
              <a:spcBef>
                <a:spcPts val="10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914377" defTabSz="914377">
              <a:lnSpc>
                <a:spcPct val="90000"/>
              </a:lnSpc>
              <a:spcBef>
                <a:spcPts val="10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1371565" defTabSz="914377">
              <a:lnSpc>
                <a:spcPct val="90000"/>
              </a:lnSpc>
              <a:spcBef>
                <a:spcPts val="10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1828754" defTabSz="914377">
              <a:lnSpc>
                <a:spcPct val="90000"/>
              </a:lnSpc>
              <a:spcBef>
                <a:spcPts val="10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438338" indent="-152395" defTabSz="914377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marL="2895527" indent="-152395" defTabSz="914377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marL="3352715" indent="-152395" defTabSz="914377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marL="3809905" indent="-152395" defTabSz="914377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2400" b="1" dirty="0">
                <a:solidFill>
                  <a:schemeClr val="accent1"/>
                </a:solidFill>
              </a:rPr>
              <a:t>Question: </a:t>
            </a:r>
            <a:r>
              <a:rPr lang="en-US" altLang="en-US" sz="2200" dirty="0"/>
              <a:t>What is the most common disability in STEM?</a:t>
            </a:r>
          </a:p>
          <a:p>
            <a:r>
              <a:rPr lang="en-US" altLang="en-US" sz="2000" dirty="0"/>
              <a:t>(number of times disclosed, proportion of students)</a:t>
            </a:r>
          </a:p>
          <a:p>
            <a:endParaRPr lang="en-US" altLang="en-US" sz="2200" dirty="0"/>
          </a:p>
          <a:p>
            <a:r>
              <a:rPr lang="en-US" altLang="en-US" sz="2200" dirty="0"/>
              <a:t> </a:t>
            </a:r>
          </a:p>
          <a:p>
            <a:endParaRPr lang="en-GB" altLang="en-US" sz="2400" dirty="0"/>
          </a:p>
          <a:p>
            <a:endParaRPr lang="en-US" altLang="en-US" sz="4050" dirty="0">
              <a:solidFill>
                <a:srgbClr val="FF0066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9F1D9A-4738-493D-9751-7457D91E7C2B}"/>
              </a:ext>
            </a:extLst>
          </p:cNvPr>
          <p:cNvSpPr/>
          <p:nvPr/>
        </p:nvSpPr>
        <p:spPr>
          <a:xfrm>
            <a:off x="476279" y="2764961"/>
            <a:ext cx="3780264" cy="830995"/>
          </a:xfrm>
          <a:prstGeom prst="rect">
            <a:avLst/>
          </a:prstGeom>
          <a:solidFill>
            <a:schemeClr val="accent2">
              <a:alpha val="49000"/>
            </a:schemeClr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/>
                </a:solidFill>
              </a:rPr>
              <a:t>Mental health issues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solidFill>
                  <a:schemeClr val="bg1"/>
                </a:solidFill>
              </a:rPr>
              <a:t>(16k, 57%)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E5B2FF-E80A-4DB1-98F3-2FF550FCFBCB}"/>
              </a:ext>
            </a:extLst>
          </p:cNvPr>
          <p:cNvSpPr/>
          <p:nvPr/>
        </p:nvSpPr>
        <p:spPr>
          <a:xfrm>
            <a:off x="476279" y="3705203"/>
            <a:ext cx="3780264" cy="830995"/>
          </a:xfrm>
          <a:prstGeom prst="rect">
            <a:avLst/>
          </a:prstGeom>
          <a:solidFill>
            <a:schemeClr val="accent3">
              <a:alpha val="49000"/>
            </a:schemeClr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/>
                </a:solidFill>
              </a:rPr>
              <a:t>Fatigue/pain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solidFill>
                  <a:schemeClr val="bg1"/>
                </a:solidFill>
              </a:rPr>
              <a:t>(7.5k, 26%)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E2B988-8CCE-453C-AFF9-B012C4EE1D59}"/>
              </a:ext>
            </a:extLst>
          </p:cNvPr>
          <p:cNvSpPr/>
          <p:nvPr/>
        </p:nvSpPr>
        <p:spPr>
          <a:xfrm>
            <a:off x="476279" y="4648308"/>
            <a:ext cx="3780264" cy="830995"/>
          </a:xfrm>
          <a:prstGeom prst="rect">
            <a:avLst/>
          </a:prstGeom>
          <a:solidFill>
            <a:schemeClr val="accent4">
              <a:alpha val="48000"/>
            </a:schemeClr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/>
                </a:solidFill>
              </a:rPr>
              <a:t>Specific learning disability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(7k, 25%)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F1A5D4-D669-4A59-B312-DC0B7DD45171}"/>
              </a:ext>
            </a:extLst>
          </p:cNvPr>
          <p:cNvSpPr/>
          <p:nvPr/>
        </p:nvSpPr>
        <p:spPr>
          <a:xfrm>
            <a:off x="4572000" y="3705203"/>
            <a:ext cx="3780264" cy="830995"/>
          </a:xfrm>
          <a:prstGeom prst="rect">
            <a:avLst/>
          </a:prstGeom>
          <a:solidFill>
            <a:schemeClr val="accent3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Specific learning disability</a:t>
            </a:r>
          </a:p>
          <a:p>
            <a:pPr marL="0" marR="0" indent="0" algn="ctr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solidFill>
                  <a:schemeClr val="bg1"/>
                </a:solidFill>
              </a:rPr>
              <a:t>(1.5k, 18%)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62272B-4E91-4804-8640-1DADE210D49A}"/>
              </a:ext>
            </a:extLst>
          </p:cNvPr>
          <p:cNvSpPr/>
          <p:nvPr/>
        </p:nvSpPr>
        <p:spPr>
          <a:xfrm>
            <a:off x="4572000" y="4653395"/>
            <a:ext cx="3780264" cy="800217"/>
          </a:xfrm>
          <a:prstGeom prst="rect">
            <a:avLst/>
          </a:prstGeom>
          <a:solidFill>
            <a:schemeClr val="accent4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/>
                </a:solidFill>
              </a:rPr>
              <a:t>Fatigue/pain</a:t>
            </a:r>
            <a:br>
              <a:rPr lang="en-US" sz="24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</a:br>
            <a:r>
              <a:rPr lang="en-US" sz="2200" dirty="0">
                <a:solidFill>
                  <a:schemeClr val="bg1"/>
                </a:solidFill>
              </a:rPr>
              <a:t>(1.5k, 17%)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6BE36C-C837-4E56-880D-9ABFB42D2A78}"/>
              </a:ext>
            </a:extLst>
          </p:cNvPr>
          <p:cNvSpPr/>
          <p:nvPr/>
        </p:nvSpPr>
        <p:spPr>
          <a:xfrm>
            <a:off x="4572000" y="2752423"/>
            <a:ext cx="3780264" cy="830995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Mental health issues</a:t>
            </a:r>
          </a:p>
          <a:p>
            <a:pPr marL="0" marR="0" indent="0" algn="ctr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solidFill>
                  <a:schemeClr val="bg1"/>
                </a:solidFill>
              </a:rPr>
              <a:t>(3.5k, 40%)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D2625C-9985-4292-825A-9B18CCAECAE0}"/>
              </a:ext>
            </a:extLst>
          </p:cNvPr>
          <p:cNvSpPr/>
          <p:nvPr/>
        </p:nvSpPr>
        <p:spPr>
          <a:xfrm>
            <a:off x="476279" y="6536704"/>
            <a:ext cx="810241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dirty="0">
                <a:hlinkClick r:id="rId3"/>
              </a:rPr>
              <a:t>https://openuniv.sharepoint.com/sites/units/iet/iet-sega/SitePages/Statistics-on-disabled-students.aspx</a:t>
            </a:r>
            <a:endParaRPr lang="en-US" sz="13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E8EB28-0166-470C-AE17-4E0E76325CC3}"/>
              </a:ext>
            </a:extLst>
          </p:cNvPr>
          <p:cNvSpPr/>
          <p:nvPr/>
        </p:nvSpPr>
        <p:spPr>
          <a:xfrm>
            <a:off x="4572000" y="5543394"/>
            <a:ext cx="3780264" cy="800217"/>
          </a:xfrm>
          <a:prstGeom prst="rect">
            <a:avLst/>
          </a:prstGeom>
          <a:solidFill>
            <a:schemeClr val="accent4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‘Unseen’</a:t>
            </a:r>
            <a:br>
              <a:rPr lang="en-US" sz="24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</a:br>
            <a:r>
              <a:rPr lang="en-US" sz="2200" dirty="0">
                <a:solidFill>
                  <a:schemeClr val="bg1"/>
                </a:solidFill>
              </a:rPr>
              <a:t>(1.5k, 17%)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9002339"/>
      </p:ext>
    </p:extLst>
  </p:cSld>
  <p:clrMapOvr>
    <a:masterClrMapping/>
  </p:clrMapOvr>
</p:sld>
</file>

<file path=ppt/theme/theme1.xml><?xml version="1.0" encoding="utf-8"?>
<a:theme xmlns:a="http://schemas.openxmlformats.org/drawingml/2006/main" name="OU Title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OU_STANDARD.potx" id="{2DA0E078-245D-4E9B-8A12-43E4C56B78FB}" vid="{76723E47-52BB-4FAA-A05C-2DF49523D5BE}"/>
    </a:ext>
  </a:extLst>
</a:theme>
</file>

<file path=ppt/theme/theme2.xml><?xml version="1.0" encoding="utf-8"?>
<a:theme xmlns:a="http://schemas.openxmlformats.org/drawingml/2006/main" name="OU Section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OU_STANDARD.potx" id="{2DA0E078-245D-4E9B-8A12-43E4C56B78FB}" vid="{FAE18331-D8CD-423A-9602-E45A08067BF7}"/>
    </a:ext>
  </a:extLst>
</a:theme>
</file>

<file path=ppt/theme/theme3.xml><?xml version="1.0" encoding="utf-8"?>
<a:theme xmlns:a="http://schemas.openxmlformats.org/drawingml/2006/main" name="OU Layouts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OU_STANDARD.potx" id="{2DA0E078-245D-4E9B-8A12-43E4C56B78FB}" vid="{E71F6A81-7D12-4207-BA77-D48B227BF69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OU_STANDARD</Template>
  <TotalTime>1532</TotalTime>
  <Words>989</Words>
  <Application>Microsoft Office PowerPoint</Application>
  <PresentationFormat>On-screen Show (4:3)</PresentationFormat>
  <Paragraphs>260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Wingdings</vt:lpstr>
      <vt:lpstr>OU Title</vt:lpstr>
      <vt:lpstr>OU Section</vt:lpstr>
      <vt:lpstr>OU Layouts</vt:lpstr>
      <vt:lpstr>Accessibility and inclusion  in tuition (AccIT)</vt:lpstr>
      <vt:lpstr>Housekeeping</vt:lpstr>
      <vt:lpstr>Plan for the session</vt:lpstr>
      <vt:lpstr>Project aims and the project team</vt:lpstr>
      <vt:lpstr>A note on terminology</vt:lpstr>
      <vt:lpstr>How many disabled students at the OU?</vt:lpstr>
      <vt:lpstr>How many disabled students at the OU?</vt:lpstr>
      <vt:lpstr>How many disabled students at the OU?</vt:lpstr>
      <vt:lpstr>How many disabled students at the OU?</vt:lpstr>
      <vt:lpstr>Method</vt:lpstr>
      <vt:lpstr>Most common approaches</vt:lpstr>
      <vt:lpstr>Most common approaches</vt:lpstr>
      <vt:lpstr>More ‘bespoke’ approaches</vt:lpstr>
      <vt:lpstr>Challenges</vt:lpstr>
      <vt:lpstr>Key message and next steps</vt:lpstr>
      <vt:lpstr>Q &amp; A and get involved!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Accessibility and inclusion in tuition (AccIT)</dc:title>
  <dc:creator>Rachel.Slater</dc:creator>
  <cp:lastModifiedBy>Diane.Ford</cp:lastModifiedBy>
  <cp:revision>94</cp:revision>
  <dcterms:created xsi:type="dcterms:W3CDTF">2020-04-17T11:11:40Z</dcterms:created>
  <dcterms:modified xsi:type="dcterms:W3CDTF">2020-04-24T13:16:33Z</dcterms:modified>
</cp:coreProperties>
</file>