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6" r:id="rId2"/>
    <p:sldMasterId id="2147483672" r:id="rId3"/>
    <p:sldMasterId id="2147483690" r:id="rId4"/>
  </p:sldMasterIdLst>
  <p:notesMasterIdLst>
    <p:notesMasterId r:id="rId20"/>
  </p:notesMasterIdLst>
  <p:handoutMasterIdLst>
    <p:handoutMasterId r:id="rId21"/>
  </p:handoutMasterIdLst>
  <p:sldIdLst>
    <p:sldId id="282" r:id="rId5"/>
    <p:sldId id="299" r:id="rId6"/>
    <p:sldId id="311" r:id="rId7"/>
    <p:sldId id="283" r:id="rId8"/>
    <p:sldId id="312" r:id="rId9"/>
    <p:sldId id="321" r:id="rId10"/>
    <p:sldId id="322" r:id="rId11"/>
    <p:sldId id="291" r:id="rId12"/>
    <p:sldId id="293" r:id="rId13"/>
    <p:sldId id="323" r:id="rId14"/>
    <p:sldId id="324" r:id="rId15"/>
    <p:sldId id="295" r:id="rId16"/>
    <p:sldId id="292" r:id="rId17"/>
    <p:sldId id="326" r:id="rId18"/>
    <p:sldId id="325" r:id="rId19"/>
  </p:sldIdLst>
  <p:sldSz cx="9144000" cy="5143500" type="screen16x9"/>
  <p:notesSz cx="6797675" cy="9926638"/>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60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A7F16F-7C87-4E34-9324-A14C03636715}" v="3" dt="2020-04-23T16:15:20.0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4780" autoAdjust="0"/>
  </p:normalViewPr>
  <p:slideViewPr>
    <p:cSldViewPr snapToGrid="0" snapToObjects="1">
      <p:cViewPr varScale="1">
        <p:scale>
          <a:sx n="81" d="100"/>
          <a:sy n="81" d="100"/>
        </p:scale>
        <p:origin x="906" y="72"/>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1A5C83B-A211-466F-9383-CB0EE4A58D66}" type="datetimeFigureOut">
              <a:rPr lang="en-GB" smtClean="0"/>
              <a:t>24/04/2020</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46B4190-5C0D-4F77-BA72-883DB65CCD8F}" type="slidenum">
              <a:rPr lang="en-GB" smtClean="0"/>
              <a:t>‹#›</a:t>
            </a:fld>
            <a:endParaRPr lang="en-GB"/>
          </a:p>
        </p:txBody>
      </p:sp>
    </p:spTree>
    <p:extLst>
      <p:ext uri="{BB962C8B-B14F-4D97-AF65-F5344CB8AC3E}">
        <p14:creationId xmlns:p14="http://schemas.microsoft.com/office/powerpoint/2010/main" val="3979674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3ADE5F2-41C7-6244-B6BE-0DE86CAF42DC}" type="datetimeFigureOut">
              <a:rPr lang="en-US" smtClean="0"/>
              <a:t>4/24/2020</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8519EDF-32DA-2B40-A28B-2067B9A173AA}" type="slidenum">
              <a:rPr lang="en-US" smtClean="0"/>
              <a:t>‹#›</a:t>
            </a:fld>
            <a:endParaRPr lang="en-US"/>
          </a:p>
        </p:txBody>
      </p:sp>
    </p:spTree>
    <p:extLst>
      <p:ext uri="{BB962C8B-B14F-4D97-AF65-F5344CB8AC3E}">
        <p14:creationId xmlns:p14="http://schemas.microsoft.com/office/powerpoint/2010/main" val="111322494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519EDF-32DA-2B40-A28B-2067B9A173AA}" type="slidenum">
              <a:rPr lang="en-US" smtClean="0"/>
              <a:t>1</a:t>
            </a:fld>
            <a:endParaRPr lang="en-US"/>
          </a:p>
        </p:txBody>
      </p:sp>
    </p:spTree>
    <p:extLst>
      <p:ext uri="{BB962C8B-B14F-4D97-AF65-F5344CB8AC3E}">
        <p14:creationId xmlns:p14="http://schemas.microsoft.com/office/powerpoint/2010/main" val="2424908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We asked two questions…</a:t>
            </a:r>
          </a:p>
          <a:p>
            <a:endParaRPr lang="en-GB" sz="1400" dirty="0"/>
          </a:p>
          <a:p>
            <a:r>
              <a:rPr lang="en-GB" sz="1400" dirty="0"/>
              <a:t>Responses focused very much on team working skills. Possible because the emphasis of the interview was team working, but also possible that they don’t recognise the peer learning taking place.</a:t>
            </a:r>
          </a:p>
          <a:p>
            <a:endParaRPr lang="en-GB" sz="1400" dirty="0"/>
          </a:p>
          <a:p>
            <a:r>
              <a:rPr lang="en-GB" sz="1400" dirty="0"/>
              <a:t>Students talked about sharing tasks, using existing skills and more technical help. Only a few mentioned learning form discussions (but this is in terms of a nice thing to do, not necessarily learning. </a:t>
            </a:r>
          </a:p>
        </p:txBody>
      </p:sp>
      <p:sp>
        <p:nvSpPr>
          <p:cNvPr id="4" name="Slide Number Placeholder 3"/>
          <p:cNvSpPr>
            <a:spLocks noGrp="1"/>
          </p:cNvSpPr>
          <p:nvPr>
            <p:ph type="sldNum" sz="quarter" idx="5"/>
          </p:nvPr>
        </p:nvSpPr>
        <p:spPr/>
        <p:txBody>
          <a:bodyPr/>
          <a:lstStyle/>
          <a:p>
            <a:fld id="{78519EDF-32DA-2B40-A28B-2067B9A173AA}" type="slidenum">
              <a:rPr lang="en-US" smtClean="0"/>
              <a:t>10</a:t>
            </a:fld>
            <a:endParaRPr lang="en-US"/>
          </a:p>
        </p:txBody>
      </p:sp>
    </p:spTree>
    <p:extLst>
      <p:ext uri="{BB962C8B-B14F-4D97-AF65-F5344CB8AC3E}">
        <p14:creationId xmlns:p14="http://schemas.microsoft.com/office/powerpoint/2010/main" val="2555194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From the interviews, we can see what sort of things students are learning.</a:t>
            </a:r>
          </a:p>
          <a:p>
            <a:endParaRPr lang="en-GB" sz="1400" dirty="0"/>
          </a:p>
          <a:p>
            <a:r>
              <a:rPr lang="en-GB" sz="1400" dirty="0"/>
              <a:t>These are mainly professional skills.</a:t>
            </a:r>
          </a:p>
          <a:p>
            <a:endParaRPr lang="en-GB" sz="1400" dirty="0"/>
          </a:p>
          <a:p>
            <a:r>
              <a:rPr lang="en-GB" sz="1400" dirty="0"/>
              <a:t>Forum analysis gives a richer picture. As Judith has said, we can see from the forum discussions what students discuss and what they learn from each other. </a:t>
            </a:r>
          </a:p>
        </p:txBody>
      </p:sp>
      <p:sp>
        <p:nvSpPr>
          <p:cNvPr id="4" name="Slide Number Placeholder 3"/>
          <p:cNvSpPr>
            <a:spLocks noGrp="1"/>
          </p:cNvSpPr>
          <p:nvPr>
            <p:ph type="sldNum" sz="quarter" idx="5"/>
          </p:nvPr>
        </p:nvSpPr>
        <p:spPr/>
        <p:txBody>
          <a:bodyPr/>
          <a:lstStyle/>
          <a:p>
            <a:fld id="{78519EDF-32DA-2B40-A28B-2067B9A173AA}" type="slidenum">
              <a:rPr lang="en-US" smtClean="0"/>
              <a:t>11</a:t>
            </a:fld>
            <a:endParaRPr lang="en-US"/>
          </a:p>
        </p:txBody>
      </p:sp>
    </p:spTree>
    <p:extLst>
      <p:ext uri="{BB962C8B-B14F-4D97-AF65-F5344CB8AC3E}">
        <p14:creationId xmlns:p14="http://schemas.microsoft.com/office/powerpoint/2010/main" val="1442362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There are two different assessment models used in the three projects in this study. The rover project required students to carry out a self-evaluation exercise. The robotic telescope and SDSS projects required both a group report and set of individual progress reports.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GB" sz="14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The emphasis on team-work in the assessment influenced students’ attitude to the project.</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GB" sz="14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Progress reports were helpful (to those who did them during the project. In the interviews, when asked about assessment, students focused more on the shared output (wiki, report) and had to be prompted to mention the progress reports and individual tasks.</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12</a:t>
            </a:fld>
            <a:endParaRPr lang="en-US"/>
          </a:p>
        </p:txBody>
      </p:sp>
    </p:spTree>
    <p:extLst>
      <p:ext uri="{BB962C8B-B14F-4D97-AF65-F5344CB8AC3E}">
        <p14:creationId xmlns:p14="http://schemas.microsoft.com/office/powerpoint/2010/main" val="2935880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We asked students what value, if any, they saw in online team working activities. The responses were very positive.</a:t>
            </a:r>
          </a:p>
          <a:p>
            <a:endParaRPr lang="en-GB" sz="1200" dirty="0"/>
          </a:p>
          <a:p>
            <a:r>
              <a:rPr lang="en-GB" sz="1200" dirty="0"/>
              <a:t>Several students recognised that team working and online collaboration was realistic and that they were developing employability skills.</a:t>
            </a:r>
          </a:p>
          <a:p>
            <a:endParaRPr lang="en-GB" sz="1200" dirty="0"/>
          </a:p>
          <a:p>
            <a:r>
              <a:rPr lang="en-GB" sz="1200" dirty="0"/>
              <a:t>A significant number of students mentioned that it was a more engaging way of learning, less dry than reading books. </a:t>
            </a:r>
          </a:p>
          <a:p>
            <a:endParaRPr lang="en-GB" sz="1200" dirty="0"/>
          </a:p>
          <a:p>
            <a:r>
              <a:rPr lang="en-GB" sz="1200" dirty="0"/>
              <a:t>Students also value the interaction with other students. Several students mentioned that this is not something that happens very much in distance learning. They valued the social aspects but also having others to discuss science with and helping each other out. Students are conscious that others can be further ahead of them or ‘quicker’ and some commented that the group work kept them ‘on their toes’.</a:t>
            </a:r>
          </a:p>
          <a:p>
            <a:endParaRPr lang="en-GB" sz="1200" dirty="0"/>
          </a:p>
          <a:p>
            <a:r>
              <a:rPr lang="en-GB" sz="1200" dirty="0"/>
              <a:t>On balance, students go into the team work with some trepidation, but as this quote shows, they find it a positive experience.</a:t>
            </a:r>
          </a:p>
        </p:txBody>
      </p:sp>
      <p:sp>
        <p:nvSpPr>
          <p:cNvPr id="4" name="Slide Number Placeholder 3"/>
          <p:cNvSpPr>
            <a:spLocks noGrp="1"/>
          </p:cNvSpPr>
          <p:nvPr>
            <p:ph type="sldNum" sz="quarter" idx="5"/>
          </p:nvPr>
        </p:nvSpPr>
        <p:spPr/>
        <p:txBody>
          <a:bodyPr/>
          <a:lstStyle/>
          <a:p>
            <a:fld id="{78519EDF-32DA-2B40-A28B-2067B9A173AA}" type="slidenum">
              <a:rPr lang="en-US" smtClean="0"/>
              <a:t>13</a:t>
            </a:fld>
            <a:endParaRPr lang="en-US"/>
          </a:p>
        </p:txBody>
      </p:sp>
    </p:spTree>
    <p:extLst>
      <p:ext uri="{BB962C8B-B14F-4D97-AF65-F5344CB8AC3E}">
        <p14:creationId xmlns:p14="http://schemas.microsoft.com/office/powerpoint/2010/main" val="3373128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2</a:t>
            </a:fld>
            <a:endParaRPr lang="en-US"/>
          </a:p>
        </p:txBody>
      </p:sp>
    </p:spTree>
    <p:extLst>
      <p:ext uri="{BB962C8B-B14F-4D97-AF65-F5344CB8AC3E}">
        <p14:creationId xmlns:p14="http://schemas.microsoft.com/office/powerpoint/2010/main" val="1538750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3</a:t>
            </a:fld>
            <a:endParaRPr lang="en-US"/>
          </a:p>
        </p:txBody>
      </p:sp>
    </p:spTree>
    <p:extLst>
      <p:ext uri="{BB962C8B-B14F-4D97-AF65-F5344CB8AC3E}">
        <p14:creationId xmlns:p14="http://schemas.microsoft.com/office/powerpoint/2010/main" val="15212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519EDF-32DA-2B40-A28B-2067B9A173AA}" type="slidenum">
              <a:rPr lang="en-US" smtClean="0"/>
              <a:t>4</a:t>
            </a:fld>
            <a:endParaRPr lang="en-US"/>
          </a:p>
        </p:txBody>
      </p:sp>
    </p:spTree>
    <p:extLst>
      <p:ext uri="{BB962C8B-B14F-4D97-AF65-F5344CB8AC3E}">
        <p14:creationId xmlns:p14="http://schemas.microsoft.com/office/powerpoint/2010/main" val="2127327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Highlighted areas will be discussed in this presentation.</a:t>
            </a:r>
          </a:p>
        </p:txBody>
      </p:sp>
      <p:sp>
        <p:nvSpPr>
          <p:cNvPr id="4" name="Slide Number Placeholder 3"/>
          <p:cNvSpPr>
            <a:spLocks noGrp="1"/>
          </p:cNvSpPr>
          <p:nvPr>
            <p:ph type="sldNum" sz="quarter" idx="5"/>
          </p:nvPr>
        </p:nvSpPr>
        <p:spPr/>
        <p:txBody>
          <a:bodyPr/>
          <a:lstStyle/>
          <a:p>
            <a:fld id="{78519EDF-32DA-2B40-A28B-2067B9A173AA}" type="slidenum">
              <a:rPr lang="en-US" smtClean="0"/>
              <a:t>5</a:t>
            </a:fld>
            <a:endParaRPr lang="en-US"/>
          </a:p>
        </p:txBody>
      </p:sp>
    </p:spTree>
    <p:extLst>
      <p:ext uri="{BB962C8B-B14F-4D97-AF65-F5344CB8AC3E}">
        <p14:creationId xmlns:p14="http://schemas.microsoft.com/office/powerpoint/2010/main" val="2770309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These were the themes set out when deciding on the questions in the interviews. As part of the student engagement and ownership theme, we asked whether group work is important.</a:t>
            </a:r>
          </a:p>
        </p:txBody>
      </p:sp>
      <p:sp>
        <p:nvSpPr>
          <p:cNvPr id="4" name="Slide Number Placeholder 3"/>
          <p:cNvSpPr>
            <a:spLocks noGrp="1"/>
          </p:cNvSpPr>
          <p:nvPr>
            <p:ph type="sldNum" sz="quarter" idx="5"/>
          </p:nvPr>
        </p:nvSpPr>
        <p:spPr/>
        <p:txBody>
          <a:bodyPr/>
          <a:lstStyle/>
          <a:p>
            <a:fld id="{78519EDF-32DA-2B40-A28B-2067B9A173AA}" type="slidenum">
              <a:rPr lang="en-US" smtClean="0"/>
              <a:t>6</a:t>
            </a:fld>
            <a:endParaRPr lang="en-US"/>
          </a:p>
        </p:txBody>
      </p:sp>
    </p:spTree>
    <p:extLst>
      <p:ext uri="{BB962C8B-B14F-4D97-AF65-F5344CB8AC3E}">
        <p14:creationId xmlns:p14="http://schemas.microsoft.com/office/powerpoint/2010/main" val="1617011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Investigated several questions so far.</a:t>
            </a:r>
          </a:p>
          <a:p>
            <a:endParaRPr lang="en-GB" sz="1400" dirty="0"/>
          </a:p>
          <a:p>
            <a:r>
              <a:rPr lang="en-GB" sz="1400" dirty="0"/>
              <a:t>RQ3 turned out to be too broad a question because it appears that everything influences the team coming together: project design, materials, assessment etc! What does seem to be important, though, is having a particular task to concentrate on. So, for PIRATE the first observing session is a pivotal point, for Rover it’s deciding the first objectives. SDSS is more of a slow burner because there is more preparation activity before students discuss their data.</a:t>
            </a:r>
          </a:p>
          <a:p>
            <a:endParaRPr lang="en-GB" sz="1400" dirty="0"/>
          </a:p>
          <a:p>
            <a:r>
              <a:rPr lang="en-GB" sz="1400" dirty="0"/>
              <a:t>I’m going to focus on three of these questions:</a:t>
            </a:r>
          </a:p>
          <a:p>
            <a:r>
              <a:rPr lang="en-GB" sz="1400" dirty="0"/>
              <a:t>	project design in RQ2</a:t>
            </a:r>
          </a:p>
          <a:p>
            <a:r>
              <a:rPr lang="en-GB" sz="1400" dirty="0"/>
              <a:t>	peer-learning in RQ7</a:t>
            </a:r>
          </a:p>
          <a:p>
            <a:r>
              <a:rPr lang="en-GB" sz="1400" dirty="0"/>
              <a:t>	value of team work in RQ1</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7</a:t>
            </a:fld>
            <a:endParaRPr lang="en-US"/>
          </a:p>
        </p:txBody>
      </p:sp>
    </p:spTree>
    <p:extLst>
      <p:ext uri="{BB962C8B-B14F-4D97-AF65-F5344CB8AC3E}">
        <p14:creationId xmlns:p14="http://schemas.microsoft.com/office/powerpoint/2010/main" val="603752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Students generally appreciated that the project was well structured. Students on the Rover project also noted that the lunar practical prepared them well for this project. </a:t>
            </a:r>
          </a:p>
          <a:p>
            <a:endParaRPr lang="en-GB" sz="1200" dirty="0"/>
          </a:p>
          <a:p>
            <a:r>
              <a:rPr lang="en-GB" sz="1200" dirty="0"/>
              <a:t>Students felt well supported by the tutors and Module Team.</a:t>
            </a:r>
          </a:p>
          <a:p>
            <a:endParaRPr lang="en-GB" sz="1200" dirty="0"/>
          </a:p>
          <a:p>
            <a:r>
              <a:rPr lang="en-GB" sz="1200" dirty="0"/>
              <a:t>A couple of students mentioned how useful the progress reports were to help them focus on the task and plan the next part. Unfortunately not all the students recognised this opportunity.</a:t>
            </a:r>
          </a:p>
          <a:p>
            <a:endParaRPr lang="en-GB" sz="1200" dirty="0"/>
          </a:p>
          <a:p>
            <a:r>
              <a:rPr lang="en-GB" sz="1200" dirty="0"/>
              <a:t>Students certainly are engaged with the projects. The debrief of the Rover project is perceived as a fitting end to the project, especially as the assessment focuses on the team-work rather than the science. The debrief is a chance to get feedback on the science and students find this satisfying.</a:t>
            </a:r>
          </a:p>
          <a:p>
            <a:endParaRPr lang="en-GB" sz="1200" dirty="0"/>
          </a:p>
          <a:p>
            <a:r>
              <a:rPr lang="en-GB" sz="1200" dirty="0"/>
              <a:t>They appreciate the experience is authentic – real science, real collaboration. </a:t>
            </a:r>
          </a:p>
        </p:txBody>
      </p:sp>
      <p:sp>
        <p:nvSpPr>
          <p:cNvPr id="4" name="Slide Number Placeholder 3"/>
          <p:cNvSpPr>
            <a:spLocks noGrp="1"/>
          </p:cNvSpPr>
          <p:nvPr>
            <p:ph type="sldNum" sz="quarter" idx="5"/>
          </p:nvPr>
        </p:nvSpPr>
        <p:spPr/>
        <p:txBody>
          <a:bodyPr/>
          <a:lstStyle/>
          <a:p>
            <a:fld id="{78519EDF-32DA-2B40-A28B-2067B9A173AA}" type="slidenum">
              <a:rPr lang="en-US" smtClean="0"/>
              <a:t>8</a:t>
            </a:fld>
            <a:endParaRPr lang="en-US"/>
          </a:p>
        </p:txBody>
      </p:sp>
    </p:spTree>
    <p:extLst>
      <p:ext uri="{BB962C8B-B14F-4D97-AF65-F5344CB8AC3E}">
        <p14:creationId xmlns:p14="http://schemas.microsoft.com/office/powerpoint/2010/main" val="4201761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There are some aspects of the project that students don’t find helpful.</a:t>
            </a:r>
          </a:p>
          <a:p>
            <a:endParaRPr lang="en-GB" sz="1400" dirty="0"/>
          </a:p>
          <a:p>
            <a:r>
              <a:rPr lang="en-GB" sz="1400" dirty="0"/>
              <a:t>Several students mentioned a lack of information at the start and commented that this is stressful. However, it was also noted that this stress helped team-building and also that at level 3/ masters students shouldn’t expect detail direction.</a:t>
            </a:r>
          </a:p>
          <a:p>
            <a:endParaRPr lang="en-GB" sz="1400" dirty="0"/>
          </a:p>
          <a:p>
            <a:r>
              <a:rPr lang="en-GB" sz="1400" dirty="0"/>
              <a:t>Communication issues and non-participation of others continues to be a concern. A good internet connection is essential for real-time communication and sharing data files.</a:t>
            </a:r>
          </a:p>
        </p:txBody>
      </p:sp>
      <p:sp>
        <p:nvSpPr>
          <p:cNvPr id="4" name="Slide Number Placeholder 3"/>
          <p:cNvSpPr>
            <a:spLocks noGrp="1"/>
          </p:cNvSpPr>
          <p:nvPr>
            <p:ph type="sldNum" sz="quarter" idx="5"/>
          </p:nvPr>
        </p:nvSpPr>
        <p:spPr/>
        <p:txBody>
          <a:bodyPr/>
          <a:lstStyle/>
          <a:p>
            <a:fld id="{78519EDF-32DA-2B40-A28B-2067B9A173AA}" type="slidenum">
              <a:rPr lang="en-US" smtClean="0"/>
              <a:t>9</a:t>
            </a:fld>
            <a:endParaRPr lang="en-US"/>
          </a:p>
        </p:txBody>
      </p:sp>
    </p:spTree>
    <p:extLst>
      <p:ext uri="{BB962C8B-B14F-4D97-AF65-F5344CB8AC3E}">
        <p14:creationId xmlns:p14="http://schemas.microsoft.com/office/powerpoint/2010/main" val="31699693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4321" y="2160001"/>
            <a:ext cx="8614700" cy="1006429"/>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3" name="Subtitle 2"/>
          <p:cNvSpPr>
            <a:spLocks noGrp="1"/>
          </p:cNvSpPr>
          <p:nvPr>
            <p:ph type="subTitle" idx="1" hasCustomPrompt="1"/>
          </p:nvPr>
        </p:nvSpPr>
        <p:spPr>
          <a:xfrm>
            <a:off x="274322" y="3166993"/>
            <a:ext cx="8614701" cy="253916"/>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4" name="Date Placeholder 3"/>
          <p:cNvSpPr>
            <a:spLocks noGrp="1"/>
          </p:cNvSpPr>
          <p:nvPr>
            <p:ph type="dt" sz="half" idx="10"/>
          </p:nvPr>
        </p:nvSpPr>
        <p:spPr>
          <a:xfrm>
            <a:off x="274319" y="4741184"/>
            <a:ext cx="2057400" cy="138499"/>
          </a:xfrm>
          <a:prstGeom prst="rect">
            <a:avLst/>
          </a:prstGeom>
        </p:spPr>
        <p:txBody>
          <a:bodyPr lIns="0" tIns="0" rIns="0" bIns="0" anchor="t" anchorCtr="0">
            <a:noAutofit/>
          </a:bodyPr>
          <a:lstStyle>
            <a:lvl1pPr>
              <a:defRPr sz="1000">
                <a:solidFill>
                  <a:schemeClr val="bg1"/>
                </a:solidFill>
              </a:defRPr>
            </a:lvl1pPr>
          </a:lstStyle>
          <a:p>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93609" y="4130271"/>
            <a:ext cx="1095415" cy="7494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6" name="Text Placeholder 9"/>
          <p:cNvSpPr>
            <a:spLocks noGrp="1"/>
          </p:cNvSpPr>
          <p:nvPr>
            <p:ph type="body" sz="quarter" idx="11" hasCustomPrompt="1"/>
          </p:nvPr>
        </p:nvSpPr>
        <p:spPr>
          <a:xfrm>
            <a:off x="432000" y="1080000"/>
            <a:ext cx="1800000" cy="3703500"/>
          </a:xfrm>
          <a:prstGeom prst="rect">
            <a:avLst/>
          </a:prstGeom>
        </p:spPr>
        <p:txBody>
          <a:bodyPr lIns="0" tIns="0" rIns="0" bIns="0"/>
          <a:lstStyle>
            <a:lvl1pPr marL="0" indent="0" algn="l">
              <a:buNone/>
              <a:defRPr sz="1200"/>
            </a:lvl1pPr>
            <a:lvl2pPr algn="l">
              <a:defRPr/>
            </a:lvl2pPr>
            <a:lvl3pPr algn="l">
              <a:defRPr/>
            </a:lvl3pPr>
            <a:lvl4pPr algn="l">
              <a:defRPr/>
            </a:lvl4pPr>
            <a:lvl5pPr algn="l">
              <a:defRPr/>
            </a:lvl5pPr>
          </a:lstStyle>
          <a:p>
            <a:pPr lvl="0"/>
            <a:r>
              <a:rPr lang="en-US" dirty="0"/>
              <a:t>Body text</a:t>
            </a:r>
            <a:br>
              <a:rPr lang="en-US" dirty="0"/>
            </a:br>
            <a:br>
              <a:rPr lang="en-US" dirty="0"/>
            </a:br>
            <a:r>
              <a:rPr lang="en-US" dirty="0"/>
              <a:t>Graphs and graphics can be positioned over the grey box</a:t>
            </a:r>
          </a:p>
        </p:txBody>
      </p:sp>
      <p:sp>
        <p:nvSpPr>
          <p:cNvPr id="9" name="Rectangle 8"/>
          <p:cNvSpPr/>
          <p:nvPr userDrawn="1"/>
        </p:nvSpPr>
        <p:spPr>
          <a:xfrm>
            <a:off x="2592001" y="1080363"/>
            <a:ext cx="6192000" cy="3703138"/>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0" name="Title 1"/>
          <p:cNvSpPr>
            <a:spLocks noGrp="1"/>
          </p:cNvSpPr>
          <p:nvPr>
            <p:ph type="ctrTitle" hasCustomPrompt="1"/>
          </p:nvPr>
        </p:nvSpPr>
        <p:spPr>
          <a:xfrm>
            <a:off x="388801" y="39992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1" name="Text Placeholder 3"/>
          <p:cNvSpPr>
            <a:spLocks noGrp="1"/>
          </p:cNvSpPr>
          <p:nvPr>
            <p:ph type="body" sz="quarter" idx="12" hasCustomPrompt="1"/>
          </p:nvPr>
        </p:nvSpPr>
        <p:spPr>
          <a:xfrm>
            <a:off x="388801" y="612003"/>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94664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10" name="Text Placeholder 9"/>
          <p:cNvSpPr>
            <a:spLocks noGrp="1"/>
          </p:cNvSpPr>
          <p:nvPr>
            <p:ph type="body" sz="quarter" idx="11" hasCustomPrompt="1"/>
          </p:nvPr>
        </p:nvSpPr>
        <p:spPr>
          <a:xfrm>
            <a:off x="432003" y="1080000"/>
            <a:ext cx="3395663" cy="3703500"/>
          </a:xfrm>
          <a:prstGeom prst="rect">
            <a:avLst/>
          </a:prstGeom>
        </p:spPr>
        <p:txBody>
          <a:bodyPr lIns="0" tIns="0" rIns="0" bIns="0"/>
          <a:lstStyle>
            <a:lvl1pPr marL="0" indent="0" algn="l">
              <a:buNone/>
              <a:defRPr sz="1200"/>
            </a:lvl1pPr>
            <a:lvl2pPr algn="l">
              <a:defRPr/>
            </a:lvl2pPr>
            <a:lvl3pPr algn="l">
              <a:defRPr/>
            </a:lvl3pPr>
            <a:lvl4pPr algn="l">
              <a:defRPr/>
            </a:lvl4pPr>
            <a:lvl5pPr algn="l">
              <a:defRPr/>
            </a:lvl5pPr>
          </a:lstStyle>
          <a:p>
            <a:pPr lvl="0"/>
            <a:r>
              <a:rPr lang="en-US" dirty="0"/>
              <a:t>Body text</a:t>
            </a:r>
          </a:p>
        </p:txBody>
      </p:sp>
      <p:sp>
        <p:nvSpPr>
          <p:cNvPr id="13" name="Picture Placeholder 12"/>
          <p:cNvSpPr>
            <a:spLocks noGrp="1"/>
          </p:cNvSpPr>
          <p:nvPr>
            <p:ph type="pic" sz="quarter" idx="12" hasCustomPrompt="1"/>
          </p:nvPr>
        </p:nvSpPr>
        <p:spPr>
          <a:xfrm>
            <a:off x="4176000" y="1080000"/>
            <a:ext cx="4608000" cy="3703138"/>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
        <p:nvSpPr>
          <p:cNvPr id="11" name="Title 1"/>
          <p:cNvSpPr>
            <a:spLocks noGrp="1"/>
          </p:cNvSpPr>
          <p:nvPr>
            <p:ph type="ctrTitle" hasCustomPrompt="1"/>
          </p:nvPr>
        </p:nvSpPr>
        <p:spPr>
          <a:xfrm>
            <a:off x="388801" y="39992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2" name="Text Placeholder 3"/>
          <p:cNvSpPr>
            <a:spLocks noGrp="1"/>
          </p:cNvSpPr>
          <p:nvPr>
            <p:ph type="body" sz="quarter" idx="13" hasCustomPrompt="1"/>
          </p:nvPr>
        </p:nvSpPr>
        <p:spPr>
          <a:xfrm>
            <a:off x="388801" y="612003"/>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024141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6" name="Text Placeholder 9"/>
          <p:cNvSpPr>
            <a:spLocks noGrp="1"/>
          </p:cNvSpPr>
          <p:nvPr>
            <p:ph type="body" sz="quarter" idx="11" hasCustomPrompt="1"/>
          </p:nvPr>
        </p:nvSpPr>
        <p:spPr>
          <a:xfrm>
            <a:off x="432003" y="3136922"/>
            <a:ext cx="3395663" cy="1646578"/>
          </a:xfrm>
          <a:prstGeom prst="rect">
            <a:avLst/>
          </a:prstGeom>
        </p:spPr>
        <p:txBody>
          <a:bodyPr lIns="0" tIns="0" rIns="0" bIns="0"/>
          <a:lstStyle>
            <a:lvl1pPr marL="171446" indent="-171446" algn="l">
              <a:buClr>
                <a:schemeClr val="accent2"/>
              </a:buClr>
              <a:buFont typeface="Arial" charset="0"/>
              <a:buChar char="•"/>
              <a:defRPr sz="1200" baseline="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0" name="Rectangle 9"/>
          <p:cNvSpPr/>
          <p:nvPr userDrawn="1"/>
        </p:nvSpPr>
        <p:spPr>
          <a:xfrm>
            <a:off x="4186804" y="1080363"/>
            <a:ext cx="4597199" cy="3703138"/>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1" name="Text Placeholder 9"/>
          <p:cNvSpPr>
            <a:spLocks noGrp="1"/>
          </p:cNvSpPr>
          <p:nvPr>
            <p:ph type="body" sz="quarter" idx="12" hasCustomPrompt="1"/>
          </p:nvPr>
        </p:nvSpPr>
        <p:spPr>
          <a:xfrm>
            <a:off x="432003" y="1080000"/>
            <a:ext cx="3395663" cy="1840920"/>
          </a:xfrm>
          <a:prstGeom prst="rect">
            <a:avLst/>
          </a:prstGeom>
        </p:spPr>
        <p:txBody>
          <a:bodyPr lIns="0" tIns="0" rIns="0" bIns="0" numCol="2" spcCol="288000"/>
          <a:lstStyle>
            <a:lvl1pPr marL="0" indent="0" algn="l">
              <a:buNone/>
              <a:defRPr sz="1200" baseline="0"/>
            </a:lvl1pPr>
            <a:lvl2pPr algn="l">
              <a:defRPr/>
            </a:lvl2pPr>
            <a:lvl3pPr algn="l">
              <a:defRPr/>
            </a:lvl3pPr>
            <a:lvl4pPr algn="l">
              <a:defRPr/>
            </a:lvl4pPr>
            <a:lvl5pPr algn="l">
              <a:defRPr/>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dirty="0"/>
              <a:t>Body text</a:t>
            </a:r>
          </a:p>
        </p:txBody>
      </p:sp>
      <p:sp>
        <p:nvSpPr>
          <p:cNvPr id="12" name="Title 1"/>
          <p:cNvSpPr>
            <a:spLocks noGrp="1"/>
          </p:cNvSpPr>
          <p:nvPr>
            <p:ph type="ctrTitle" hasCustomPrompt="1"/>
          </p:nvPr>
        </p:nvSpPr>
        <p:spPr>
          <a:xfrm>
            <a:off x="388801" y="39992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3" name="Text Placeholder 3"/>
          <p:cNvSpPr>
            <a:spLocks noGrp="1"/>
          </p:cNvSpPr>
          <p:nvPr>
            <p:ph type="body" sz="quarter" idx="13" hasCustomPrompt="1"/>
          </p:nvPr>
        </p:nvSpPr>
        <p:spPr>
          <a:xfrm>
            <a:off x="388801" y="612003"/>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3791360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5" name="Text Placeholder 9"/>
          <p:cNvSpPr>
            <a:spLocks noGrp="1"/>
          </p:cNvSpPr>
          <p:nvPr>
            <p:ph type="body" sz="quarter" idx="11" hasCustomPrompt="1"/>
          </p:nvPr>
        </p:nvSpPr>
        <p:spPr>
          <a:xfrm>
            <a:off x="431999" y="1080000"/>
            <a:ext cx="2160000" cy="3703500"/>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11" name="Text Placeholder 9"/>
          <p:cNvSpPr>
            <a:spLocks noGrp="1"/>
          </p:cNvSpPr>
          <p:nvPr>
            <p:ph type="body" sz="quarter" idx="12" hasCustomPrompt="1"/>
          </p:nvPr>
        </p:nvSpPr>
        <p:spPr>
          <a:xfrm>
            <a:off x="2880000" y="1080000"/>
            <a:ext cx="2160000" cy="3703500"/>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12" name="Text Placeholder 9"/>
          <p:cNvSpPr>
            <a:spLocks noGrp="1"/>
          </p:cNvSpPr>
          <p:nvPr>
            <p:ph type="body" sz="quarter" idx="13" hasCustomPrompt="1"/>
          </p:nvPr>
        </p:nvSpPr>
        <p:spPr>
          <a:xfrm>
            <a:off x="5328002" y="1080000"/>
            <a:ext cx="3455999" cy="3703500"/>
          </a:xfrm>
          <a:prstGeom prst="rect">
            <a:avLst/>
          </a:prstGeom>
        </p:spPr>
        <p:txBody>
          <a:bodyPr lIns="0" tIns="0" rIns="0" bIns="0" numCol="1" spcCol="360000"/>
          <a:lstStyle>
            <a:lvl1pPr marL="171446" indent="-171446" algn="l">
              <a:buClr>
                <a:schemeClr val="accent2"/>
              </a:buClr>
              <a:buFont typeface="Arial" charset="0"/>
              <a:buChar char="•"/>
              <a:defRPr sz="120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3" name="Title 1"/>
          <p:cNvSpPr>
            <a:spLocks noGrp="1"/>
          </p:cNvSpPr>
          <p:nvPr>
            <p:ph type="ctrTitle" hasCustomPrompt="1"/>
          </p:nvPr>
        </p:nvSpPr>
        <p:spPr>
          <a:xfrm>
            <a:off x="388801" y="39992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4" name="Text Placeholder 3"/>
          <p:cNvSpPr>
            <a:spLocks noGrp="1"/>
          </p:cNvSpPr>
          <p:nvPr>
            <p:ph type="body" sz="quarter" idx="14" hasCustomPrompt="1"/>
          </p:nvPr>
        </p:nvSpPr>
        <p:spPr>
          <a:xfrm>
            <a:off x="388801" y="612003"/>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1452818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5" name="Text Placeholder 9"/>
          <p:cNvSpPr>
            <a:spLocks noGrp="1"/>
          </p:cNvSpPr>
          <p:nvPr>
            <p:ph type="body" sz="quarter" idx="11" hasCustomPrompt="1"/>
          </p:nvPr>
        </p:nvSpPr>
        <p:spPr>
          <a:xfrm>
            <a:off x="431999" y="1080003"/>
            <a:ext cx="8352000" cy="1670075"/>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7" name="Text Placeholder 9"/>
          <p:cNvSpPr>
            <a:spLocks noGrp="1"/>
          </p:cNvSpPr>
          <p:nvPr>
            <p:ph type="body" sz="quarter" idx="13" hasCustomPrompt="1"/>
          </p:nvPr>
        </p:nvSpPr>
        <p:spPr>
          <a:xfrm>
            <a:off x="432000" y="2966079"/>
            <a:ext cx="8352000" cy="1817423"/>
          </a:xfrm>
          <a:prstGeom prst="rect">
            <a:avLst/>
          </a:prstGeom>
        </p:spPr>
        <p:txBody>
          <a:bodyPr lIns="0" tIns="0" rIns="0" bIns="0" numCol="1" spcCol="360000"/>
          <a:lstStyle>
            <a:lvl1pPr marL="171446" indent="-171446" algn="l">
              <a:buClr>
                <a:schemeClr val="accent2"/>
              </a:buClr>
              <a:buFont typeface="Arial" charset="0"/>
              <a:buChar char="•"/>
              <a:defRPr sz="120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1" name="Title 1"/>
          <p:cNvSpPr>
            <a:spLocks noGrp="1"/>
          </p:cNvSpPr>
          <p:nvPr>
            <p:ph type="ctrTitle" hasCustomPrompt="1"/>
          </p:nvPr>
        </p:nvSpPr>
        <p:spPr>
          <a:xfrm>
            <a:off x="388801" y="39992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2" name="Text Placeholder 3"/>
          <p:cNvSpPr>
            <a:spLocks noGrp="1"/>
          </p:cNvSpPr>
          <p:nvPr>
            <p:ph type="body" sz="quarter" idx="14" hasCustomPrompt="1"/>
          </p:nvPr>
        </p:nvSpPr>
        <p:spPr>
          <a:xfrm>
            <a:off x="388801" y="612003"/>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5303665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882553"/>
            <a:ext cx="540000" cy="377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882550"/>
            <a:ext cx="3207056" cy="196454"/>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084404"/>
            <a:ext cx="3207056" cy="27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407933"/>
            <a:ext cx="540000" cy="377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407931"/>
            <a:ext cx="3207056" cy="196454"/>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1609784"/>
            <a:ext cx="3207056" cy="27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1933313"/>
            <a:ext cx="540000" cy="377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1933311"/>
            <a:ext cx="3207056" cy="196454"/>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135165"/>
            <a:ext cx="3207056" cy="27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2458692"/>
            <a:ext cx="540000" cy="377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2458691"/>
            <a:ext cx="3207056" cy="196454"/>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2660545"/>
            <a:ext cx="3207056" cy="27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2984073"/>
            <a:ext cx="540000" cy="377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2984071"/>
            <a:ext cx="3207056" cy="196454"/>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3185925"/>
            <a:ext cx="3207056" cy="27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3509454"/>
            <a:ext cx="540000" cy="377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3509452"/>
            <a:ext cx="3207056" cy="196454"/>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3711305"/>
            <a:ext cx="3207056" cy="27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51435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9" y="577855"/>
            <a:ext cx="1044375"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Tree>
    <p:extLst>
      <p:ext uri="{BB962C8B-B14F-4D97-AF65-F5344CB8AC3E}">
        <p14:creationId xmlns:p14="http://schemas.microsoft.com/office/powerpoint/2010/main" val="309251510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810000"/>
            <a:ext cx="8220294" cy="3963725"/>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1" y="408238"/>
            <a:ext cx="1044375"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3289980014"/>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2" y="862964"/>
            <a:ext cx="8263493" cy="3910761"/>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262421350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2" y="862964"/>
            <a:ext cx="8263493" cy="391076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720147322"/>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862964"/>
            <a:ext cx="6007954" cy="391076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2" y="862965"/>
            <a:ext cx="2072459" cy="3910760"/>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0340419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159999" y="2160002"/>
            <a:ext cx="5400000" cy="507831"/>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6" name="Subtitle 2"/>
          <p:cNvSpPr>
            <a:spLocks noGrp="1"/>
          </p:cNvSpPr>
          <p:nvPr>
            <p:ph type="subTitle" idx="1" hasCustomPrompt="1"/>
          </p:nvPr>
        </p:nvSpPr>
        <p:spPr>
          <a:xfrm>
            <a:off x="2160000" y="3166993"/>
            <a:ext cx="5400000" cy="503215"/>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4356741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862964"/>
            <a:ext cx="4217254" cy="391076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862965"/>
            <a:ext cx="3855539" cy="3910760"/>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002351897"/>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862964"/>
            <a:ext cx="4217254" cy="391076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862965"/>
            <a:ext cx="3855539" cy="1864775"/>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1" y="2904932"/>
            <a:ext cx="3855539" cy="1864775"/>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260267429"/>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2" y="862964"/>
            <a:ext cx="2552519" cy="391076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1" y="862964"/>
            <a:ext cx="2552519" cy="391076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60" y="862961"/>
            <a:ext cx="2869035" cy="3910761"/>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001155648"/>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prstClr val="white"/>
                </a:solidFill>
                <a:latin typeface="Arial"/>
              </a:rPr>
              <a:pPr/>
              <a:t>‹#›</a:t>
            </a:fld>
            <a:endParaRPr lang="en-US">
              <a:solidFill>
                <a:prstClr val="white"/>
              </a:solidFill>
              <a:latin typeface="Arial"/>
            </a:endParaRPr>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2" y="862965"/>
            <a:ext cx="8263493" cy="1708786"/>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2" y="2674634"/>
            <a:ext cx="8263493" cy="209908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93950387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2"/>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159999" y="2160002"/>
            <a:ext cx="5400000" cy="507831"/>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0" name="Subtitle 2"/>
          <p:cNvSpPr>
            <a:spLocks noGrp="1"/>
          </p:cNvSpPr>
          <p:nvPr>
            <p:ph type="subTitle" idx="1" hasCustomPrompt="1"/>
          </p:nvPr>
        </p:nvSpPr>
        <p:spPr>
          <a:xfrm>
            <a:off x="2160000" y="3166993"/>
            <a:ext cx="5400000" cy="503215"/>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60226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3"/>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2"/>
            <a:ext cx="5400000" cy="507831"/>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9" name="Subtitle 2"/>
          <p:cNvSpPr>
            <a:spLocks noGrp="1"/>
          </p:cNvSpPr>
          <p:nvPr>
            <p:ph type="subTitle" idx="1" hasCustomPrompt="1"/>
          </p:nvPr>
        </p:nvSpPr>
        <p:spPr>
          <a:xfrm>
            <a:off x="2160000" y="3166993"/>
            <a:ext cx="5400000" cy="503215"/>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78179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4"/>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2"/>
            <a:ext cx="5400000" cy="507831"/>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9" name="Subtitle 2"/>
          <p:cNvSpPr>
            <a:spLocks noGrp="1"/>
          </p:cNvSpPr>
          <p:nvPr>
            <p:ph type="subTitle" idx="1" hasCustomPrompt="1"/>
          </p:nvPr>
        </p:nvSpPr>
        <p:spPr>
          <a:xfrm>
            <a:off x="2160000" y="3166993"/>
            <a:ext cx="5400000" cy="503215"/>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2109515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7" name="TextBox 6"/>
          <p:cNvSpPr txBox="1"/>
          <p:nvPr userDrawn="1"/>
        </p:nvSpPr>
        <p:spPr>
          <a:xfrm>
            <a:off x="3964966" y="379269"/>
            <a:ext cx="1017437" cy="207903"/>
          </a:xfrm>
          <a:prstGeom prst="rect">
            <a:avLst/>
          </a:prstGeom>
          <a:solidFill>
            <a:schemeClr val="accent1"/>
          </a:solidFill>
        </p:spPr>
        <p:txBody>
          <a:bodyPr wrap="square" lIns="36000" tIns="0" rIns="0" bIns="0" rtlCol="0" anchor="ctr" anchorCtr="0">
            <a:spAutoFit/>
          </a:bodyPr>
          <a:lstStyle/>
          <a:p>
            <a:r>
              <a:rPr lang="en-US" sz="1351" b="1">
                <a:solidFill>
                  <a:schemeClr val="bg1"/>
                </a:solidFill>
              </a:rPr>
              <a:t>CONTENTS</a:t>
            </a:r>
          </a:p>
        </p:txBody>
      </p:sp>
      <p:sp>
        <p:nvSpPr>
          <p:cNvPr id="5" name="Text Placeholder 4"/>
          <p:cNvSpPr>
            <a:spLocks noGrp="1"/>
          </p:cNvSpPr>
          <p:nvPr>
            <p:ph type="body" sz="quarter" idx="11" hasCustomPrompt="1"/>
          </p:nvPr>
        </p:nvSpPr>
        <p:spPr>
          <a:xfrm>
            <a:off x="3964960" y="788548"/>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32" name="Text Placeholder 31"/>
          <p:cNvSpPr>
            <a:spLocks noGrp="1"/>
          </p:cNvSpPr>
          <p:nvPr>
            <p:ph type="body" sz="quarter" idx="12" hasCustomPrompt="1"/>
          </p:nvPr>
        </p:nvSpPr>
        <p:spPr>
          <a:xfrm>
            <a:off x="4504960" y="788545"/>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36" name="Text Placeholder 31"/>
          <p:cNvSpPr>
            <a:spLocks noGrp="1"/>
          </p:cNvSpPr>
          <p:nvPr>
            <p:ph type="body" sz="quarter" idx="13" hasCustomPrompt="1"/>
          </p:nvPr>
        </p:nvSpPr>
        <p:spPr>
          <a:xfrm>
            <a:off x="4504960" y="1057683"/>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7" name="Text Placeholder 4"/>
          <p:cNvSpPr>
            <a:spLocks noGrp="1"/>
          </p:cNvSpPr>
          <p:nvPr>
            <p:ph type="body" sz="quarter" idx="14" hasCustomPrompt="1"/>
          </p:nvPr>
        </p:nvSpPr>
        <p:spPr>
          <a:xfrm>
            <a:off x="3964960" y="14890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38" name="Text Placeholder 31"/>
          <p:cNvSpPr>
            <a:spLocks noGrp="1"/>
          </p:cNvSpPr>
          <p:nvPr>
            <p:ph type="body" sz="quarter" idx="15" hasCustomPrompt="1"/>
          </p:nvPr>
        </p:nvSpPr>
        <p:spPr>
          <a:xfrm>
            <a:off x="4504960" y="1489053"/>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39" name="Text Placeholder 31"/>
          <p:cNvSpPr>
            <a:spLocks noGrp="1"/>
          </p:cNvSpPr>
          <p:nvPr>
            <p:ph type="body" sz="quarter" idx="16" hasCustomPrompt="1"/>
          </p:nvPr>
        </p:nvSpPr>
        <p:spPr>
          <a:xfrm>
            <a:off x="4504960" y="1758190"/>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0" name="Text Placeholder 4"/>
          <p:cNvSpPr>
            <a:spLocks noGrp="1"/>
          </p:cNvSpPr>
          <p:nvPr>
            <p:ph type="body" sz="quarter" idx="17" hasCustomPrompt="1"/>
          </p:nvPr>
        </p:nvSpPr>
        <p:spPr>
          <a:xfrm>
            <a:off x="3964960" y="2189562"/>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41" name="Text Placeholder 31"/>
          <p:cNvSpPr>
            <a:spLocks noGrp="1"/>
          </p:cNvSpPr>
          <p:nvPr>
            <p:ph type="body" sz="quarter" idx="18" hasCustomPrompt="1"/>
          </p:nvPr>
        </p:nvSpPr>
        <p:spPr>
          <a:xfrm>
            <a:off x="4504960" y="2189560"/>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2" name="Text Placeholder 31"/>
          <p:cNvSpPr>
            <a:spLocks noGrp="1"/>
          </p:cNvSpPr>
          <p:nvPr>
            <p:ph type="body" sz="quarter" idx="19" hasCustomPrompt="1"/>
          </p:nvPr>
        </p:nvSpPr>
        <p:spPr>
          <a:xfrm>
            <a:off x="4504960" y="2458697"/>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3" name="Text Placeholder 4"/>
          <p:cNvSpPr>
            <a:spLocks noGrp="1"/>
          </p:cNvSpPr>
          <p:nvPr>
            <p:ph type="body" sz="quarter" idx="20" hasCustomPrompt="1"/>
          </p:nvPr>
        </p:nvSpPr>
        <p:spPr>
          <a:xfrm>
            <a:off x="3964960" y="2890067"/>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44" name="Text Placeholder 31"/>
          <p:cNvSpPr>
            <a:spLocks noGrp="1"/>
          </p:cNvSpPr>
          <p:nvPr>
            <p:ph type="body" sz="quarter" idx="21" hasCustomPrompt="1"/>
          </p:nvPr>
        </p:nvSpPr>
        <p:spPr>
          <a:xfrm>
            <a:off x="4504960" y="2890066"/>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5" name="Text Placeholder 31"/>
          <p:cNvSpPr>
            <a:spLocks noGrp="1"/>
          </p:cNvSpPr>
          <p:nvPr>
            <p:ph type="body" sz="quarter" idx="22" hasCustomPrompt="1"/>
          </p:nvPr>
        </p:nvSpPr>
        <p:spPr>
          <a:xfrm>
            <a:off x="4504960" y="3159204"/>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6" name="Text Placeholder 4"/>
          <p:cNvSpPr>
            <a:spLocks noGrp="1"/>
          </p:cNvSpPr>
          <p:nvPr>
            <p:ph type="body" sz="quarter" idx="23" hasCustomPrompt="1"/>
          </p:nvPr>
        </p:nvSpPr>
        <p:spPr>
          <a:xfrm>
            <a:off x="3964960" y="359057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47" name="Text Placeholder 31"/>
          <p:cNvSpPr>
            <a:spLocks noGrp="1"/>
          </p:cNvSpPr>
          <p:nvPr>
            <p:ph type="body" sz="quarter" idx="24" hasCustomPrompt="1"/>
          </p:nvPr>
        </p:nvSpPr>
        <p:spPr>
          <a:xfrm>
            <a:off x="4504960" y="3590574"/>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8" name="Text Placeholder 31"/>
          <p:cNvSpPr>
            <a:spLocks noGrp="1"/>
          </p:cNvSpPr>
          <p:nvPr>
            <p:ph type="body" sz="quarter" idx="25" hasCustomPrompt="1"/>
          </p:nvPr>
        </p:nvSpPr>
        <p:spPr>
          <a:xfrm>
            <a:off x="4504960" y="3859711"/>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9" name="Text Placeholder 4"/>
          <p:cNvSpPr>
            <a:spLocks noGrp="1"/>
          </p:cNvSpPr>
          <p:nvPr>
            <p:ph type="body" sz="quarter" idx="26" hasCustomPrompt="1"/>
          </p:nvPr>
        </p:nvSpPr>
        <p:spPr>
          <a:xfrm>
            <a:off x="3964960" y="429108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50" name="Text Placeholder 31"/>
          <p:cNvSpPr>
            <a:spLocks noGrp="1"/>
          </p:cNvSpPr>
          <p:nvPr>
            <p:ph type="body" sz="quarter" idx="27" hasCustomPrompt="1"/>
          </p:nvPr>
        </p:nvSpPr>
        <p:spPr>
          <a:xfrm>
            <a:off x="4504960" y="4291081"/>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51" name="Text Placeholder 31"/>
          <p:cNvSpPr>
            <a:spLocks noGrp="1"/>
          </p:cNvSpPr>
          <p:nvPr>
            <p:ph type="body" sz="quarter" idx="28" hasCustomPrompt="1"/>
          </p:nvPr>
        </p:nvSpPr>
        <p:spPr>
          <a:xfrm>
            <a:off x="4504960" y="4560218"/>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Picture Placeholder 12"/>
          <p:cNvSpPr>
            <a:spLocks noGrp="1"/>
          </p:cNvSpPr>
          <p:nvPr>
            <p:ph type="pic" sz="quarter" idx="29" hasCustomPrompt="1"/>
          </p:nvPr>
        </p:nvSpPr>
        <p:spPr>
          <a:xfrm>
            <a:off x="0" y="0"/>
            <a:ext cx="3600000" cy="5143500"/>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Tree>
    <p:extLst>
      <p:ext uri="{BB962C8B-B14F-4D97-AF65-F5344CB8AC3E}">
        <p14:creationId xmlns:p14="http://schemas.microsoft.com/office/powerpoint/2010/main" val="94187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4" name="TextBox 3"/>
          <p:cNvSpPr txBox="1"/>
          <p:nvPr userDrawn="1"/>
        </p:nvSpPr>
        <p:spPr>
          <a:xfrm>
            <a:off x="388802" y="401851"/>
            <a:ext cx="1017437" cy="207903"/>
          </a:xfrm>
          <a:prstGeom prst="rect">
            <a:avLst/>
          </a:prstGeom>
          <a:solidFill>
            <a:schemeClr val="accent1"/>
          </a:solidFill>
        </p:spPr>
        <p:txBody>
          <a:bodyPr wrap="square" lIns="36000" tIns="0" rIns="0" bIns="0" rtlCol="0" anchor="ctr" anchorCtr="0">
            <a:spAutoFit/>
          </a:bodyPr>
          <a:lstStyle/>
          <a:p>
            <a:r>
              <a:rPr lang="en-US" sz="1351" b="1">
                <a:solidFill>
                  <a:schemeClr val="bg1"/>
                </a:solidFill>
              </a:rPr>
              <a:t>CONTENTS</a:t>
            </a:r>
          </a:p>
        </p:txBody>
      </p:sp>
      <p:sp>
        <p:nvSpPr>
          <p:cNvPr id="5" name="Text Placeholder 9"/>
          <p:cNvSpPr>
            <a:spLocks noGrp="1"/>
          </p:cNvSpPr>
          <p:nvPr>
            <p:ph type="body" sz="quarter" idx="11" hasCustomPrompt="1"/>
          </p:nvPr>
        </p:nvSpPr>
        <p:spPr>
          <a:xfrm>
            <a:off x="432000" y="1080000"/>
            <a:ext cx="8352000" cy="3703500"/>
          </a:xfrm>
          <a:prstGeom prst="rect">
            <a:avLst/>
          </a:prstGeom>
        </p:spPr>
        <p:txBody>
          <a:bodyPr lIns="0" tIns="0" rIns="0" bIns="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Tree>
    <p:extLst>
      <p:ext uri="{BB962C8B-B14F-4D97-AF65-F5344CB8AC3E}">
        <p14:creationId xmlns:p14="http://schemas.microsoft.com/office/powerpoint/2010/main" val="1909778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8801" y="39992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8" name="Content Placeholder 2"/>
          <p:cNvSpPr>
            <a:spLocks noGrp="1"/>
          </p:cNvSpPr>
          <p:nvPr>
            <p:ph idx="1" hasCustomPrompt="1"/>
          </p:nvPr>
        </p:nvSpPr>
        <p:spPr>
          <a:xfrm>
            <a:off x="432000" y="1080000"/>
            <a:ext cx="8352000" cy="3703500"/>
          </a:xfrm>
          <a:prstGeom prst="rect">
            <a:avLst/>
          </a:prstGeom>
        </p:spPr>
        <p:txBody>
          <a:bodyPr lIns="0" tIns="0" rIns="0" bIns="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
        <p:nvSpPr>
          <p:cNvPr id="12"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a:p>
        </p:txBody>
      </p:sp>
      <p:sp>
        <p:nvSpPr>
          <p:cNvPr id="4" name="Text Placeholder 3"/>
          <p:cNvSpPr>
            <a:spLocks noGrp="1"/>
          </p:cNvSpPr>
          <p:nvPr>
            <p:ph type="body" sz="quarter" idx="10" hasCustomPrompt="1"/>
          </p:nvPr>
        </p:nvSpPr>
        <p:spPr>
          <a:xfrm>
            <a:off x="388801" y="612003"/>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909545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10" name="Picture Placeholder 12"/>
          <p:cNvSpPr>
            <a:spLocks noGrp="1"/>
          </p:cNvSpPr>
          <p:nvPr>
            <p:ph type="pic" sz="quarter" idx="12" hasCustomPrompt="1"/>
          </p:nvPr>
        </p:nvSpPr>
        <p:spPr>
          <a:xfrm>
            <a:off x="432000" y="1080000"/>
            <a:ext cx="8352000" cy="3703138"/>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
        <p:nvSpPr>
          <p:cNvPr id="8" name="Title 1"/>
          <p:cNvSpPr>
            <a:spLocks noGrp="1"/>
          </p:cNvSpPr>
          <p:nvPr>
            <p:ph type="ctrTitle" hasCustomPrompt="1"/>
          </p:nvPr>
        </p:nvSpPr>
        <p:spPr>
          <a:xfrm>
            <a:off x="388801" y="39992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9" name="Text Placeholder 3"/>
          <p:cNvSpPr>
            <a:spLocks noGrp="1"/>
          </p:cNvSpPr>
          <p:nvPr>
            <p:ph type="body" sz="quarter" idx="13" hasCustomPrompt="1"/>
          </p:nvPr>
        </p:nvSpPr>
        <p:spPr>
          <a:xfrm>
            <a:off x="388801" y="612003"/>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8676753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2.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3.png"/><Relationship Id="rId5" Type="http://schemas.openxmlformats.org/officeDocument/2006/relationships/slideLayout" Target="../slideLayouts/slideLayout19.xml"/><Relationship Id="rId10" Type="http://schemas.openxmlformats.org/officeDocument/2006/relationships/theme" Target="../theme/theme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79896473"/>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352002" y="165600"/>
            <a:ext cx="631509" cy="432036"/>
          </a:xfrm>
          <a:prstGeom prst="rect">
            <a:avLst/>
          </a:prstGeom>
        </p:spPr>
      </p:pic>
    </p:spTree>
    <p:extLst>
      <p:ext uri="{BB962C8B-B14F-4D97-AF65-F5344CB8AC3E}">
        <p14:creationId xmlns:p14="http://schemas.microsoft.com/office/powerpoint/2010/main" val="1464631393"/>
      </p:ext>
    </p:extLst>
  </p:cSld>
  <p:clrMap bg1="lt1" tx1="dk1" bg2="lt2" tx2="dk2" accent1="accent1" accent2="accent2" accent3="accent3" accent4="accent4" accent5="accent5" accent6="accent6" hlink="hlink" folHlink="folHlink"/>
  <p:sldLayoutIdLst>
    <p:sldLayoutId id="2147483680" r:id="rId1"/>
    <p:sldLayoutId id="2147483677" r:id="rId2"/>
    <p:sldLayoutId id="2147483678" r:id="rId3"/>
    <p:sldLayoutId id="2147483679"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350579" y="165793"/>
            <a:ext cx="644992" cy="443430"/>
          </a:xfrm>
          <a:prstGeom prst="rect">
            <a:avLst/>
          </a:prstGeom>
        </p:spPr>
      </p:pic>
      <p:sp>
        <p:nvSpPr>
          <p:cNvPr id="9"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a:p>
        </p:txBody>
      </p:sp>
    </p:spTree>
    <p:extLst>
      <p:ext uri="{BB962C8B-B14F-4D97-AF65-F5344CB8AC3E}">
        <p14:creationId xmlns:p14="http://schemas.microsoft.com/office/powerpoint/2010/main" val="174390232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73" r:id="rId3"/>
    <p:sldLayoutId id="2147483683" r:id="rId4"/>
    <p:sldLayoutId id="2147483685" r:id="rId5"/>
    <p:sldLayoutId id="2147483681" r:id="rId6"/>
    <p:sldLayoutId id="2147483684" r:id="rId7"/>
    <p:sldLayoutId id="2147483682" r:id="rId8"/>
    <p:sldLayoutId id="2147483686" r:id="rId9"/>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a:buChar char="•"/>
        <a:defRPr sz="12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93933" y="150223"/>
            <a:ext cx="812841" cy="419120"/>
          </a:xfrm>
          <a:prstGeom prst="rect">
            <a:avLst/>
          </a:prstGeom>
        </p:spPr>
      </p:pic>
    </p:spTree>
    <p:extLst>
      <p:ext uri="{BB962C8B-B14F-4D97-AF65-F5344CB8AC3E}">
        <p14:creationId xmlns:p14="http://schemas.microsoft.com/office/powerpoint/2010/main" val="16330550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274321" y="1321891"/>
            <a:ext cx="8614700" cy="1329595"/>
          </a:xfrm>
        </p:spPr>
        <p:txBody>
          <a:bodyPr/>
          <a:lstStyle/>
          <a:p>
            <a:r>
              <a:rPr lang="en-GB" sz="3200" dirty="0"/>
              <a:t>Online Team Investigations in Science:</a:t>
            </a:r>
            <a:br>
              <a:rPr lang="en-GB" sz="3200" dirty="0"/>
            </a:br>
            <a:r>
              <a:rPr lang="en-GB" sz="3200" dirty="0"/>
              <a:t>The student view of online team-working in astrophysics and space science</a:t>
            </a:r>
          </a:p>
        </p:txBody>
      </p:sp>
      <p:sp>
        <p:nvSpPr>
          <p:cNvPr id="3" name="Subtitle 2">
            <a:extLst>
              <a:ext uri="{FF2B5EF4-FFF2-40B4-BE49-F238E27FC236}">
                <a16:creationId xmlns:a16="http://schemas.microsoft.com/office/drawing/2014/main" id="{0BD11A33-AC46-4B11-BB79-1093594918F3}"/>
              </a:ext>
            </a:extLst>
          </p:cNvPr>
          <p:cNvSpPr>
            <a:spLocks noGrp="1"/>
          </p:cNvSpPr>
          <p:nvPr>
            <p:ph type="subTitle" idx="1"/>
          </p:nvPr>
        </p:nvSpPr>
        <p:spPr>
          <a:xfrm>
            <a:off x="274322" y="3166993"/>
            <a:ext cx="8614701" cy="503215"/>
          </a:xfrm>
        </p:spPr>
        <p:txBody>
          <a:bodyPr/>
          <a:lstStyle/>
          <a:p>
            <a:r>
              <a:rPr lang="en-GB"/>
              <a:t>Mark Jones, Sarah Chyriwsky, Judith Croston, Ulrich Kolb, Susanne Schwenzer and Sheona Urquhart</a:t>
            </a:r>
            <a:endParaRPr lang="en-GB" dirty="0"/>
          </a:p>
        </p:txBody>
      </p:sp>
    </p:spTree>
    <p:extLst>
      <p:ext uri="{BB962C8B-B14F-4D97-AF65-F5344CB8AC3E}">
        <p14:creationId xmlns:p14="http://schemas.microsoft.com/office/powerpoint/2010/main" val="1543866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peech Bubble: Rectangle with Corners Rounded 5">
            <a:extLst>
              <a:ext uri="{FF2B5EF4-FFF2-40B4-BE49-F238E27FC236}">
                <a16:creationId xmlns:a16="http://schemas.microsoft.com/office/drawing/2014/main" id="{2D9C786B-AEBA-4926-9146-085B41618D87}"/>
              </a:ext>
            </a:extLst>
          </p:cNvPr>
          <p:cNvSpPr/>
          <p:nvPr/>
        </p:nvSpPr>
        <p:spPr>
          <a:xfrm>
            <a:off x="3052916" y="2051092"/>
            <a:ext cx="5277484" cy="830997"/>
          </a:xfrm>
          <a:prstGeom prst="wedgeRoundRectCallout">
            <a:avLst>
              <a:gd name="adj1" fmla="val -51156"/>
              <a:gd name="adj2" fmla="val 71374"/>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6">
            <a:extLst>
              <a:ext uri="{FF2B5EF4-FFF2-40B4-BE49-F238E27FC236}">
                <a16:creationId xmlns:a16="http://schemas.microsoft.com/office/drawing/2014/main" id="{9B5B1201-52D8-4993-8796-713B6309694A}"/>
              </a:ext>
            </a:extLst>
          </p:cNvPr>
          <p:cNvSpPr>
            <a:spLocks noGrp="1"/>
          </p:cNvSpPr>
          <p:nvPr>
            <p:ph idx="1"/>
          </p:nvPr>
        </p:nvSpPr>
        <p:spPr/>
        <p:txBody>
          <a:bodyPr/>
          <a:lstStyle/>
          <a:p>
            <a:r>
              <a:rPr lang="en-GB" sz="1600" dirty="0">
                <a:solidFill>
                  <a:schemeClr val="accent1"/>
                </a:solidFill>
              </a:rPr>
              <a:t>Interviews included two questions:</a:t>
            </a:r>
          </a:p>
          <a:p>
            <a:pPr marL="285750" indent="-285750">
              <a:buFont typeface="Arial" panose="020B0604020202020204" pitchFamily="34" charset="0"/>
              <a:buChar char="•"/>
            </a:pPr>
            <a:r>
              <a:rPr lang="en-GB" sz="1600" dirty="0">
                <a:solidFill>
                  <a:schemeClr val="accent1"/>
                </a:solidFill>
              </a:rPr>
              <a:t>Did you feel that you learnt something from the interaction you had with your group?</a:t>
            </a:r>
          </a:p>
          <a:p>
            <a:pPr marL="285750" indent="-285750">
              <a:buFont typeface="Arial" panose="020B0604020202020204" pitchFamily="34" charset="0"/>
              <a:buChar char="•"/>
            </a:pPr>
            <a:r>
              <a:rPr lang="en-GB" sz="1600" dirty="0">
                <a:solidFill>
                  <a:schemeClr val="accent1"/>
                </a:solidFill>
              </a:rPr>
              <a:t>Did you feel that you helped someone else to learn something?</a:t>
            </a:r>
          </a:p>
          <a:p>
            <a:pPr marL="285750" indent="-285750">
              <a:buFont typeface="Arial" panose="020B0604020202020204" pitchFamily="34" charset="0"/>
              <a:buChar char="•"/>
            </a:pPr>
            <a:endParaRPr lang="en-GB" sz="1600" dirty="0">
              <a:solidFill>
                <a:schemeClr val="accent1"/>
              </a:solidFill>
            </a:endParaRPr>
          </a:p>
          <a:p>
            <a:r>
              <a:rPr lang="en-GB" sz="1600" dirty="0">
                <a:solidFill>
                  <a:schemeClr val="accent1"/>
                </a:solidFill>
              </a:rPr>
              <a:t>Responses included:</a:t>
            </a:r>
          </a:p>
          <a:p>
            <a:pPr marL="285750" indent="-285750">
              <a:buFont typeface="Arial" panose="020B0604020202020204" pitchFamily="34" charset="0"/>
              <a:buChar char="•"/>
            </a:pPr>
            <a:r>
              <a:rPr lang="en-GB" sz="1600" dirty="0">
                <a:solidFill>
                  <a:schemeClr val="accent1"/>
                </a:solidFill>
              </a:rPr>
              <a:t>Team-working skills</a:t>
            </a:r>
          </a:p>
          <a:p>
            <a:pPr marL="285750" indent="-285750">
              <a:buFont typeface="Arial" panose="020B0604020202020204" pitchFamily="34" charset="0"/>
              <a:buChar char="•"/>
            </a:pPr>
            <a:r>
              <a:rPr lang="en-GB" sz="1600" dirty="0">
                <a:solidFill>
                  <a:schemeClr val="accent1"/>
                </a:solidFill>
              </a:rPr>
              <a:t>Using existing skills</a:t>
            </a:r>
          </a:p>
          <a:p>
            <a:pPr marL="285750" indent="-285750">
              <a:buFont typeface="Arial" panose="020B0604020202020204" pitchFamily="34" charset="0"/>
              <a:buChar char="•"/>
            </a:pPr>
            <a:r>
              <a:rPr lang="en-GB" sz="1600" dirty="0">
                <a:solidFill>
                  <a:schemeClr val="accent1"/>
                </a:solidFill>
              </a:rPr>
              <a:t>Technical help</a:t>
            </a:r>
          </a:p>
          <a:p>
            <a:pPr marL="285750" indent="-285750">
              <a:buFont typeface="Arial" panose="020B0604020202020204" pitchFamily="34" charset="0"/>
              <a:buChar char="•"/>
            </a:pPr>
            <a:r>
              <a:rPr lang="en-GB" sz="1600" dirty="0">
                <a:solidFill>
                  <a:schemeClr val="accent1"/>
                </a:solidFill>
              </a:rPr>
              <a:t>Discussing science</a:t>
            </a:r>
          </a:p>
        </p:txBody>
      </p:sp>
      <p:sp>
        <p:nvSpPr>
          <p:cNvPr id="3" name="Rectangle 2">
            <a:extLst>
              <a:ext uri="{FF2B5EF4-FFF2-40B4-BE49-F238E27FC236}">
                <a16:creationId xmlns:a16="http://schemas.microsoft.com/office/drawing/2014/main" id="{B0EF9CF2-A7EC-45FD-A119-BCF6B99F0A0B}"/>
              </a:ext>
            </a:extLst>
          </p:cNvPr>
          <p:cNvSpPr/>
          <p:nvPr/>
        </p:nvSpPr>
        <p:spPr>
          <a:xfrm>
            <a:off x="3052915" y="2051092"/>
            <a:ext cx="5277485" cy="830997"/>
          </a:xfrm>
          <a:prstGeom prst="rect">
            <a:avLst/>
          </a:prstGeom>
        </p:spPr>
        <p:txBody>
          <a:bodyPr wrap="square">
            <a:spAutoFit/>
          </a:bodyPr>
          <a:lstStyle/>
          <a:p>
            <a:r>
              <a:rPr lang="en-GB" sz="1600" i="1" dirty="0">
                <a:solidFill>
                  <a:schemeClr val="accent1">
                    <a:lumMod val="60000"/>
                    <a:lumOff val="40000"/>
                  </a:schemeClr>
                </a:solidFill>
                <a:ea typeface="Calibri" panose="020F0502020204030204" pitchFamily="34" charset="0"/>
                <a:cs typeface="Calibri" panose="020F0502020204030204" pitchFamily="34" charset="0"/>
              </a:rPr>
              <a:t>I do feel like I improve my ability to work with the group, how to phrase things in a diplomatic way and … to motivate people and to … delegate tasks.</a:t>
            </a:r>
            <a:endParaRPr lang="en-GB" sz="1600" dirty="0">
              <a:solidFill>
                <a:schemeClr val="accent1">
                  <a:lumMod val="60000"/>
                  <a:lumOff val="40000"/>
                </a:schemeClr>
              </a:solidFill>
            </a:endParaRPr>
          </a:p>
        </p:txBody>
      </p:sp>
      <p:sp>
        <p:nvSpPr>
          <p:cNvPr id="11" name="Speech Bubble: Rectangle with Corners Rounded 10">
            <a:extLst>
              <a:ext uri="{FF2B5EF4-FFF2-40B4-BE49-F238E27FC236}">
                <a16:creationId xmlns:a16="http://schemas.microsoft.com/office/drawing/2014/main" id="{ED9EF87D-B5BF-4A6D-B5E4-67243E53B91B}"/>
              </a:ext>
            </a:extLst>
          </p:cNvPr>
          <p:cNvSpPr/>
          <p:nvPr/>
        </p:nvSpPr>
        <p:spPr>
          <a:xfrm>
            <a:off x="676801" y="4142825"/>
            <a:ext cx="6505664" cy="971906"/>
          </a:xfrm>
          <a:prstGeom prst="wedgeRoundRectCallout">
            <a:avLst>
              <a:gd name="adj1" fmla="val -56652"/>
              <a:gd name="adj2" fmla="val -4979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peech Bubble: Rectangle with Corners Rounded 8">
            <a:extLst>
              <a:ext uri="{FF2B5EF4-FFF2-40B4-BE49-F238E27FC236}">
                <a16:creationId xmlns:a16="http://schemas.microsoft.com/office/drawing/2014/main" id="{113AC693-B8D1-42E5-842F-A22C3DA1AF7D}"/>
              </a:ext>
            </a:extLst>
          </p:cNvPr>
          <p:cNvSpPr/>
          <p:nvPr/>
        </p:nvSpPr>
        <p:spPr>
          <a:xfrm>
            <a:off x="4284000" y="2992459"/>
            <a:ext cx="4572000" cy="1048106"/>
          </a:xfrm>
          <a:prstGeom prst="wedgeRoundRectCallout">
            <a:avLst>
              <a:gd name="adj1" fmla="val 44973"/>
              <a:gd name="adj2" fmla="val 82631"/>
              <a:gd name="adj3" fmla="val 16667"/>
            </a:avLst>
          </a:prstGeom>
          <a:solidFill>
            <a:schemeClr val="accent2">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88801" y="399927"/>
            <a:ext cx="6793664" cy="464075"/>
          </a:xfrm>
        </p:spPr>
        <p:txBody>
          <a:bodyPr/>
          <a:lstStyle/>
          <a:p>
            <a:pPr fontAlgn="t"/>
            <a:r>
              <a:rPr lang="en-GB" sz="1800" dirty="0"/>
              <a:t>RQ2: What were students’ experiences of peer-learning …?</a:t>
            </a:r>
          </a:p>
        </p:txBody>
      </p:sp>
      <p:sp>
        <p:nvSpPr>
          <p:cNvPr id="4" name="Slide Number Placeholder 3"/>
          <p:cNvSpPr>
            <a:spLocks noGrp="1"/>
          </p:cNvSpPr>
          <p:nvPr>
            <p:ph type="sldNum" sz="quarter" idx="4"/>
          </p:nvPr>
        </p:nvSpPr>
        <p:spPr/>
        <p:txBody>
          <a:bodyPr/>
          <a:lstStyle/>
          <a:p>
            <a:fld id="{0406593E-52CF-5B45-8CFF-7309163A4729}" type="slidenum">
              <a:rPr lang="en-US" smtClean="0"/>
              <a:pPr/>
              <a:t>10</a:t>
            </a:fld>
            <a:endParaRPr lang="en-US"/>
          </a:p>
        </p:txBody>
      </p:sp>
      <p:sp>
        <p:nvSpPr>
          <p:cNvPr id="8" name="Rectangle 7">
            <a:extLst>
              <a:ext uri="{FF2B5EF4-FFF2-40B4-BE49-F238E27FC236}">
                <a16:creationId xmlns:a16="http://schemas.microsoft.com/office/drawing/2014/main" id="{79103BBD-D4BD-49C4-B5B0-139E3D1BAF71}"/>
              </a:ext>
            </a:extLst>
          </p:cNvPr>
          <p:cNvSpPr/>
          <p:nvPr/>
        </p:nvSpPr>
        <p:spPr>
          <a:xfrm>
            <a:off x="4412151" y="3009407"/>
            <a:ext cx="4572000" cy="1077218"/>
          </a:xfrm>
          <a:prstGeom prst="rect">
            <a:avLst/>
          </a:prstGeom>
        </p:spPr>
        <p:txBody>
          <a:bodyPr wrap="square">
            <a:spAutoFit/>
          </a:bodyPr>
          <a:lstStyle/>
          <a:p>
            <a:r>
              <a:rPr lang="en-GB" sz="1600" i="1" dirty="0">
                <a:solidFill>
                  <a:schemeClr val="accent1">
                    <a:lumMod val="60000"/>
                    <a:lumOff val="40000"/>
                  </a:schemeClr>
                </a:solidFill>
                <a:ea typeface="Calibri" panose="020F0502020204030204" pitchFamily="34" charset="0"/>
                <a:cs typeface="Calibri" panose="020F0502020204030204" pitchFamily="34" charset="0"/>
              </a:rPr>
              <a:t>I think I helped a bit with the editing side of things and putting the report together and probably time management because I’m pretty good at that.</a:t>
            </a:r>
            <a:r>
              <a:rPr lang="en-GB" sz="1600" dirty="0">
                <a:solidFill>
                  <a:schemeClr val="accent1">
                    <a:lumMod val="60000"/>
                    <a:lumOff val="40000"/>
                  </a:schemeClr>
                </a:solidFill>
                <a:ea typeface="Calibri" panose="020F0502020204030204" pitchFamily="34" charset="0"/>
                <a:cs typeface="Calibri" panose="020F0502020204030204" pitchFamily="34" charset="0"/>
              </a:rPr>
              <a:t> </a:t>
            </a:r>
            <a:endParaRPr lang="en-GB" sz="1600" dirty="0">
              <a:solidFill>
                <a:schemeClr val="accent1">
                  <a:lumMod val="60000"/>
                  <a:lumOff val="40000"/>
                </a:schemeClr>
              </a:solidFill>
            </a:endParaRPr>
          </a:p>
        </p:txBody>
      </p:sp>
      <p:sp>
        <p:nvSpPr>
          <p:cNvPr id="10" name="Rectangle 9">
            <a:extLst>
              <a:ext uri="{FF2B5EF4-FFF2-40B4-BE49-F238E27FC236}">
                <a16:creationId xmlns:a16="http://schemas.microsoft.com/office/drawing/2014/main" id="{7667D0ED-F748-4861-AAE5-6C5821CEDB11}"/>
              </a:ext>
            </a:extLst>
          </p:cNvPr>
          <p:cNvSpPr/>
          <p:nvPr/>
        </p:nvSpPr>
        <p:spPr>
          <a:xfrm>
            <a:off x="748800" y="4198704"/>
            <a:ext cx="6396503" cy="830997"/>
          </a:xfrm>
          <a:prstGeom prst="rect">
            <a:avLst/>
          </a:prstGeom>
        </p:spPr>
        <p:txBody>
          <a:bodyPr wrap="square">
            <a:spAutoFit/>
          </a:bodyPr>
          <a:lstStyle/>
          <a:p>
            <a:r>
              <a:rPr lang="en-GB" sz="1600" i="1" dirty="0">
                <a:solidFill>
                  <a:schemeClr val="accent1">
                    <a:lumMod val="60000"/>
                    <a:lumOff val="40000"/>
                  </a:schemeClr>
                </a:solidFill>
                <a:ea typeface="Calibri" panose="020F0502020204030204" pitchFamily="34" charset="0"/>
                <a:cs typeface="Calibri" panose="020F0502020204030204" pitchFamily="34" charset="0"/>
              </a:rPr>
              <a:t>It’s really nice to talk and, like, actually discuss concepts with people. I think it makes things clearer. I think it’s, like, fun to, like have a project with other people. </a:t>
            </a:r>
            <a:endParaRPr lang="en-GB" sz="1600" dirty="0">
              <a:solidFill>
                <a:schemeClr val="accent1">
                  <a:lumMod val="60000"/>
                  <a:lumOff val="40000"/>
                </a:schemeClr>
              </a:solidFill>
            </a:endParaRPr>
          </a:p>
        </p:txBody>
      </p:sp>
    </p:spTree>
    <p:extLst>
      <p:ext uri="{BB962C8B-B14F-4D97-AF65-F5344CB8AC3E}">
        <p14:creationId xmlns:p14="http://schemas.microsoft.com/office/powerpoint/2010/main" val="146794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p:bldP spid="11" grpId="0" animBg="1"/>
      <p:bldP spid="9" grpId="0" animBg="1"/>
      <p:bldP spid="8"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peech Bubble: Rectangle with Corners Rounded 14">
            <a:extLst>
              <a:ext uri="{FF2B5EF4-FFF2-40B4-BE49-F238E27FC236}">
                <a16:creationId xmlns:a16="http://schemas.microsoft.com/office/drawing/2014/main" id="{A8AC01A6-5F5B-45FF-91CB-E3C7CDF580CC}"/>
              </a:ext>
            </a:extLst>
          </p:cNvPr>
          <p:cNvSpPr/>
          <p:nvPr/>
        </p:nvSpPr>
        <p:spPr>
          <a:xfrm>
            <a:off x="1660876" y="4226233"/>
            <a:ext cx="4446350" cy="711674"/>
          </a:xfrm>
          <a:prstGeom prst="wedgeRoundRectCallout">
            <a:avLst>
              <a:gd name="adj1" fmla="val 43184"/>
              <a:gd name="adj2" fmla="val -94999"/>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6">
            <a:extLst>
              <a:ext uri="{FF2B5EF4-FFF2-40B4-BE49-F238E27FC236}">
                <a16:creationId xmlns:a16="http://schemas.microsoft.com/office/drawing/2014/main" id="{9B5B1201-52D8-4993-8796-713B6309694A}"/>
              </a:ext>
            </a:extLst>
          </p:cNvPr>
          <p:cNvSpPr>
            <a:spLocks noGrp="1"/>
          </p:cNvSpPr>
          <p:nvPr>
            <p:ph idx="1"/>
          </p:nvPr>
        </p:nvSpPr>
        <p:spPr/>
        <p:txBody>
          <a:bodyPr/>
          <a:lstStyle/>
          <a:p>
            <a:r>
              <a:rPr lang="en-GB" sz="1600" dirty="0">
                <a:solidFill>
                  <a:schemeClr val="accent1"/>
                </a:solidFill>
              </a:rPr>
              <a:t>Responses show what sort of learning takes place in the project:</a:t>
            </a:r>
          </a:p>
          <a:p>
            <a:endParaRPr lang="en-GB" sz="1600" dirty="0">
              <a:solidFill>
                <a:schemeClr val="accent1"/>
              </a:solidFill>
            </a:endParaRPr>
          </a:p>
          <a:p>
            <a:r>
              <a:rPr lang="en-GB" sz="1600" dirty="0">
                <a:solidFill>
                  <a:schemeClr val="accent1"/>
                </a:solidFill>
              </a:rPr>
              <a:t>Students are learning professional skills </a:t>
            </a:r>
          </a:p>
          <a:p>
            <a:pPr marL="285750" indent="-285750">
              <a:buFont typeface="Arial" panose="020B0604020202020204" pitchFamily="34" charset="0"/>
              <a:buChar char="•"/>
            </a:pPr>
            <a:r>
              <a:rPr lang="en-GB" sz="1600" dirty="0">
                <a:solidFill>
                  <a:schemeClr val="accent1"/>
                </a:solidFill>
              </a:rPr>
              <a:t>Communicating in science</a:t>
            </a:r>
          </a:p>
          <a:p>
            <a:pPr marL="285750" indent="-285750">
              <a:buFont typeface="Arial" panose="020B0604020202020204" pitchFamily="34" charset="0"/>
              <a:buChar char="•"/>
            </a:pPr>
            <a:r>
              <a:rPr lang="en-GB" sz="1600" dirty="0">
                <a:solidFill>
                  <a:schemeClr val="accent1"/>
                </a:solidFill>
              </a:rPr>
              <a:t>Managing people</a:t>
            </a:r>
          </a:p>
          <a:p>
            <a:pPr marL="285750" indent="-285750">
              <a:buFont typeface="Arial" panose="020B0604020202020204" pitchFamily="34" charset="0"/>
              <a:buChar char="•"/>
            </a:pPr>
            <a:r>
              <a:rPr lang="en-GB" sz="1600" dirty="0">
                <a:solidFill>
                  <a:schemeClr val="accent1"/>
                </a:solidFill>
              </a:rPr>
              <a:t>Sharing tasks</a:t>
            </a:r>
          </a:p>
          <a:p>
            <a:pPr marL="285750" indent="-285750">
              <a:buFont typeface="Arial" panose="020B0604020202020204" pitchFamily="34" charset="0"/>
              <a:buChar char="•"/>
            </a:pPr>
            <a:r>
              <a:rPr lang="en-GB" sz="1600" dirty="0">
                <a:solidFill>
                  <a:schemeClr val="accent1"/>
                </a:solidFill>
              </a:rPr>
              <a:t>Time management</a:t>
            </a:r>
          </a:p>
          <a:p>
            <a:pPr marL="285750" indent="-285750">
              <a:buFont typeface="Arial" panose="020B0604020202020204" pitchFamily="34" charset="0"/>
              <a:buChar char="•"/>
            </a:pPr>
            <a:endParaRPr lang="en-GB" sz="1600" dirty="0">
              <a:solidFill>
                <a:schemeClr val="accent1"/>
              </a:solidFill>
            </a:endParaRPr>
          </a:p>
          <a:p>
            <a:r>
              <a:rPr lang="en-GB" sz="1600" dirty="0">
                <a:solidFill>
                  <a:schemeClr val="accent1"/>
                </a:solidFill>
              </a:rPr>
              <a:t>Forum analysis shows what students discuss.</a:t>
            </a:r>
          </a:p>
          <a:p>
            <a:endParaRPr lang="en-GB" sz="1600" dirty="0">
              <a:solidFill>
                <a:schemeClr val="accent1"/>
              </a:solidFill>
            </a:endParaRPr>
          </a:p>
          <a:p>
            <a:endParaRPr lang="en-GB" sz="1600" dirty="0">
              <a:solidFill>
                <a:schemeClr val="accent1"/>
              </a:solidFill>
            </a:endParaRPr>
          </a:p>
          <a:p>
            <a:endParaRPr lang="en-GB" sz="1600" dirty="0">
              <a:solidFill>
                <a:schemeClr val="accent1"/>
              </a:solidFill>
            </a:endParaRPr>
          </a:p>
          <a:p>
            <a:endParaRPr lang="en-GB" sz="1600" dirty="0">
              <a:solidFill>
                <a:schemeClr val="accent1"/>
              </a:solidFill>
            </a:endParaRPr>
          </a:p>
          <a:p>
            <a:endParaRPr lang="en-GB" sz="1600" dirty="0">
              <a:solidFill>
                <a:schemeClr val="accent1"/>
              </a:solidFill>
            </a:endParaRPr>
          </a:p>
        </p:txBody>
      </p:sp>
      <p:sp>
        <p:nvSpPr>
          <p:cNvPr id="14" name="Rectangle 13">
            <a:extLst>
              <a:ext uri="{FF2B5EF4-FFF2-40B4-BE49-F238E27FC236}">
                <a16:creationId xmlns:a16="http://schemas.microsoft.com/office/drawing/2014/main" id="{FCC44B83-6D96-496C-AAAC-921F5B49D87D}"/>
              </a:ext>
            </a:extLst>
          </p:cNvPr>
          <p:cNvSpPr/>
          <p:nvPr/>
        </p:nvSpPr>
        <p:spPr>
          <a:xfrm>
            <a:off x="1660876" y="4289683"/>
            <a:ext cx="4572000" cy="584775"/>
          </a:xfrm>
          <a:prstGeom prst="rect">
            <a:avLst/>
          </a:prstGeom>
        </p:spPr>
        <p:txBody>
          <a:bodyPr>
            <a:spAutoFit/>
          </a:bodyPr>
          <a:lstStyle/>
          <a:p>
            <a:r>
              <a:rPr lang="en-GB" sz="1600" i="1" dirty="0">
                <a:solidFill>
                  <a:schemeClr val="accent1">
                    <a:lumMod val="60000"/>
                    <a:lumOff val="40000"/>
                  </a:schemeClr>
                </a:solidFill>
                <a:ea typeface="Calibri" panose="020F0502020204030204" pitchFamily="34" charset="0"/>
                <a:cs typeface="Calibri" panose="020F0502020204030204" pitchFamily="34" charset="0"/>
              </a:rPr>
              <a:t>I’d like to think what I was instrumental in doing was getting everyone to just speak up.</a:t>
            </a:r>
            <a:endParaRPr lang="en-GB" sz="1600" dirty="0">
              <a:solidFill>
                <a:schemeClr val="accent1">
                  <a:lumMod val="60000"/>
                  <a:lumOff val="40000"/>
                </a:schemeClr>
              </a:solidFill>
            </a:endParaRPr>
          </a:p>
        </p:txBody>
      </p:sp>
      <p:sp>
        <p:nvSpPr>
          <p:cNvPr id="13" name="Speech Bubble: Rectangle with Corners Rounded 12">
            <a:extLst>
              <a:ext uri="{FF2B5EF4-FFF2-40B4-BE49-F238E27FC236}">
                <a16:creationId xmlns:a16="http://schemas.microsoft.com/office/drawing/2014/main" id="{27128B6D-43D7-442C-948F-6E7E724998DC}"/>
              </a:ext>
            </a:extLst>
          </p:cNvPr>
          <p:cNvSpPr/>
          <p:nvPr/>
        </p:nvSpPr>
        <p:spPr>
          <a:xfrm>
            <a:off x="4675239" y="1460091"/>
            <a:ext cx="4036761" cy="1751576"/>
          </a:xfrm>
          <a:prstGeom prst="wedgeRoundRectCallout">
            <a:avLst>
              <a:gd name="adj1" fmla="val -41354"/>
              <a:gd name="adj2" fmla="val 66449"/>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88801" y="399927"/>
            <a:ext cx="6793664" cy="464075"/>
          </a:xfrm>
        </p:spPr>
        <p:txBody>
          <a:bodyPr/>
          <a:lstStyle/>
          <a:p>
            <a:pPr fontAlgn="t"/>
            <a:r>
              <a:rPr lang="en-GB" sz="1800" dirty="0"/>
              <a:t>RQ2: What were students’ experiences of peer-learning …?</a:t>
            </a:r>
          </a:p>
        </p:txBody>
      </p:sp>
      <p:sp>
        <p:nvSpPr>
          <p:cNvPr id="12" name="Rectangle 11">
            <a:extLst>
              <a:ext uri="{FF2B5EF4-FFF2-40B4-BE49-F238E27FC236}">
                <a16:creationId xmlns:a16="http://schemas.microsoft.com/office/drawing/2014/main" id="{32424DF0-0305-42BF-A06C-4847A25F883E}"/>
              </a:ext>
            </a:extLst>
          </p:cNvPr>
          <p:cNvSpPr/>
          <p:nvPr/>
        </p:nvSpPr>
        <p:spPr>
          <a:xfrm>
            <a:off x="4822722" y="1642007"/>
            <a:ext cx="3889277" cy="1569660"/>
          </a:xfrm>
          <a:prstGeom prst="rect">
            <a:avLst/>
          </a:prstGeom>
        </p:spPr>
        <p:txBody>
          <a:bodyPr wrap="square">
            <a:spAutoFit/>
          </a:bodyPr>
          <a:lstStyle/>
          <a:p>
            <a:r>
              <a:rPr lang="en-GB" sz="1600" i="1" dirty="0">
                <a:solidFill>
                  <a:schemeClr val="accent1">
                    <a:lumMod val="60000"/>
                    <a:lumOff val="40000"/>
                  </a:schemeClr>
                </a:solidFill>
                <a:ea typeface="Calibri" panose="020F0502020204030204" pitchFamily="34" charset="0"/>
                <a:cs typeface="Calibri" panose="020F0502020204030204" pitchFamily="34" charset="0"/>
              </a:rPr>
              <a:t>I had to have some things explained to me that I didn’t quite understand on the … scientific background and I hope that helped them …because once you explain something to someone it [makes] the ideas more solid in your head.</a:t>
            </a:r>
            <a:endParaRPr lang="en-GB" sz="1600" dirty="0">
              <a:solidFill>
                <a:schemeClr val="accent1">
                  <a:lumMod val="60000"/>
                  <a:lumOff val="40000"/>
                </a:schemeClr>
              </a:solidFill>
            </a:endParaRPr>
          </a:p>
        </p:txBody>
      </p:sp>
    </p:spTree>
    <p:extLst>
      <p:ext uri="{BB962C8B-B14F-4D97-AF65-F5344CB8AC3E}">
        <p14:creationId xmlns:p14="http://schemas.microsoft.com/office/powerpoint/2010/main" val="291749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p:bldP spid="13" grpId="0" animBg="1"/>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peech Bubble: Rectangle with Corners Rounded 18">
            <a:extLst>
              <a:ext uri="{FF2B5EF4-FFF2-40B4-BE49-F238E27FC236}">
                <a16:creationId xmlns:a16="http://schemas.microsoft.com/office/drawing/2014/main" id="{A50BD65E-A63E-4289-BCAB-947CB5BD3F73}"/>
              </a:ext>
            </a:extLst>
          </p:cNvPr>
          <p:cNvSpPr/>
          <p:nvPr/>
        </p:nvSpPr>
        <p:spPr>
          <a:xfrm>
            <a:off x="381405" y="4169438"/>
            <a:ext cx="3713516" cy="924190"/>
          </a:xfrm>
          <a:prstGeom prst="wedgeRoundRectCallout">
            <a:avLst>
              <a:gd name="adj1" fmla="val 59889"/>
              <a:gd name="adj2" fmla="val 47056"/>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Speech Bubble: Rectangle with Corners Rounded 19">
            <a:extLst>
              <a:ext uri="{FF2B5EF4-FFF2-40B4-BE49-F238E27FC236}">
                <a16:creationId xmlns:a16="http://schemas.microsoft.com/office/drawing/2014/main" id="{508C7BA8-03B1-44BE-8D0F-781AE6CE2B32}"/>
              </a:ext>
            </a:extLst>
          </p:cNvPr>
          <p:cNvSpPr/>
          <p:nvPr/>
        </p:nvSpPr>
        <p:spPr>
          <a:xfrm>
            <a:off x="35882" y="2764128"/>
            <a:ext cx="4059039" cy="1169551"/>
          </a:xfrm>
          <a:prstGeom prst="wedgeRoundRectCallout">
            <a:avLst>
              <a:gd name="adj1" fmla="val 42745"/>
              <a:gd name="adj2" fmla="val 65669"/>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Speech Bubble: Rectangle with Corners Rounded 20">
            <a:extLst>
              <a:ext uri="{FF2B5EF4-FFF2-40B4-BE49-F238E27FC236}">
                <a16:creationId xmlns:a16="http://schemas.microsoft.com/office/drawing/2014/main" id="{C68E6100-9E5E-48BC-818F-1442DA40A655}"/>
              </a:ext>
            </a:extLst>
          </p:cNvPr>
          <p:cNvSpPr/>
          <p:nvPr/>
        </p:nvSpPr>
        <p:spPr>
          <a:xfrm>
            <a:off x="4410469" y="1194919"/>
            <a:ext cx="4697648" cy="954107"/>
          </a:xfrm>
          <a:prstGeom prst="wedgeRoundRectCallout">
            <a:avLst>
              <a:gd name="adj1" fmla="val -40999"/>
              <a:gd name="adj2" fmla="val 75017"/>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Speech Bubble: Rectangle with Corners Rounded 17">
            <a:extLst>
              <a:ext uri="{FF2B5EF4-FFF2-40B4-BE49-F238E27FC236}">
                <a16:creationId xmlns:a16="http://schemas.microsoft.com/office/drawing/2014/main" id="{E9AE38E8-09C5-4276-9103-E2A58D8037BA}"/>
              </a:ext>
            </a:extLst>
          </p:cNvPr>
          <p:cNvSpPr/>
          <p:nvPr/>
        </p:nvSpPr>
        <p:spPr>
          <a:xfrm>
            <a:off x="4491039" y="2628926"/>
            <a:ext cx="4572000" cy="1018492"/>
          </a:xfrm>
          <a:prstGeom prst="wedgeRoundRectCallout">
            <a:avLst>
              <a:gd name="adj1" fmla="val -40999"/>
              <a:gd name="adj2" fmla="val 75017"/>
              <a:gd name="adj3" fmla="val 16667"/>
            </a:avLst>
          </a:prstGeom>
          <a:solidFill>
            <a:schemeClr val="accent2">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Speech Bubble: Rectangle with Corners Rounded 16">
            <a:extLst>
              <a:ext uri="{FF2B5EF4-FFF2-40B4-BE49-F238E27FC236}">
                <a16:creationId xmlns:a16="http://schemas.microsoft.com/office/drawing/2014/main" id="{42F2FF63-52EE-45C4-979E-BE25ACEE32AE}"/>
              </a:ext>
            </a:extLst>
          </p:cNvPr>
          <p:cNvSpPr/>
          <p:nvPr/>
        </p:nvSpPr>
        <p:spPr>
          <a:xfrm>
            <a:off x="5127339" y="3843677"/>
            <a:ext cx="3584663" cy="1121798"/>
          </a:xfrm>
          <a:prstGeom prst="wedgeRoundRectCallout">
            <a:avLst>
              <a:gd name="adj1" fmla="val -59021"/>
              <a:gd name="adj2" fmla="val 37805"/>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88800" y="399926"/>
            <a:ext cx="7941600" cy="464075"/>
          </a:xfrm>
        </p:spPr>
        <p:txBody>
          <a:bodyPr/>
          <a:lstStyle/>
          <a:p>
            <a:r>
              <a:rPr lang="en-GB" sz="1800" dirty="0"/>
              <a:t>RQ3: Do students see the assessment task as appropriate and fair?</a:t>
            </a:r>
          </a:p>
        </p:txBody>
      </p:sp>
      <p:sp>
        <p:nvSpPr>
          <p:cNvPr id="4" name="Slide Number Placeholder 3"/>
          <p:cNvSpPr>
            <a:spLocks noGrp="1"/>
          </p:cNvSpPr>
          <p:nvPr>
            <p:ph type="sldNum" sz="quarter" idx="4"/>
          </p:nvPr>
        </p:nvSpPr>
        <p:spPr/>
        <p:txBody>
          <a:bodyPr/>
          <a:lstStyle/>
          <a:p>
            <a:fld id="{0406593E-52CF-5B45-8CFF-7309163A4729}" type="slidenum">
              <a:rPr lang="en-US" smtClean="0"/>
              <a:pPr/>
              <a:t>12</a:t>
            </a:fld>
            <a:endParaRPr lang="en-US"/>
          </a:p>
        </p:txBody>
      </p:sp>
      <p:sp>
        <p:nvSpPr>
          <p:cNvPr id="7" name="Content Placeholder 6">
            <a:extLst>
              <a:ext uri="{FF2B5EF4-FFF2-40B4-BE49-F238E27FC236}">
                <a16:creationId xmlns:a16="http://schemas.microsoft.com/office/drawing/2014/main" id="{9B5B1201-52D8-4993-8796-713B6309694A}"/>
              </a:ext>
            </a:extLst>
          </p:cNvPr>
          <p:cNvSpPr>
            <a:spLocks noGrp="1"/>
          </p:cNvSpPr>
          <p:nvPr>
            <p:ph idx="1"/>
          </p:nvPr>
        </p:nvSpPr>
        <p:spPr/>
        <p:txBody>
          <a:bodyPr/>
          <a:lstStyle/>
          <a:p>
            <a:r>
              <a:rPr lang="en-GB" sz="1600" dirty="0">
                <a:solidFill>
                  <a:schemeClr val="accent1"/>
                </a:solidFill>
              </a:rPr>
              <a:t>Assessed skills, not science</a:t>
            </a:r>
          </a:p>
          <a:p>
            <a:r>
              <a:rPr lang="en-GB" sz="1600" dirty="0">
                <a:solidFill>
                  <a:schemeClr val="accent1"/>
                </a:solidFill>
              </a:rPr>
              <a:t>Assessment task influences project</a:t>
            </a:r>
          </a:p>
          <a:p>
            <a:r>
              <a:rPr lang="en-GB" sz="1600" dirty="0">
                <a:solidFill>
                  <a:schemeClr val="accent1"/>
                </a:solidFill>
              </a:rPr>
              <a:t>Aligned with task</a:t>
            </a:r>
          </a:p>
          <a:p>
            <a:r>
              <a:rPr lang="en-GB" sz="1600" dirty="0">
                <a:solidFill>
                  <a:schemeClr val="accent1"/>
                </a:solidFill>
              </a:rPr>
              <a:t>Progress reports prompted reflection</a:t>
            </a:r>
          </a:p>
          <a:p>
            <a:r>
              <a:rPr lang="en-GB" sz="1600" dirty="0">
                <a:solidFill>
                  <a:schemeClr val="accent1"/>
                </a:solidFill>
              </a:rPr>
              <a:t>Unease about mark depending on others’ work</a:t>
            </a:r>
          </a:p>
          <a:p>
            <a:endParaRPr lang="en-GB" dirty="0"/>
          </a:p>
        </p:txBody>
      </p:sp>
      <p:sp>
        <p:nvSpPr>
          <p:cNvPr id="3" name="Rectangle 2">
            <a:extLst>
              <a:ext uri="{FF2B5EF4-FFF2-40B4-BE49-F238E27FC236}">
                <a16:creationId xmlns:a16="http://schemas.microsoft.com/office/drawing/2014/main" id="{DC10027D-CCFA-47A4-A25A-187E4B1DF44A}"/>
              </a:ext>
            </a:extLst>
          </p:cNvPr>
          <p:cNvSpPr/>
          <p:nvPr/>
        </p:nvSpPr>
        <p:spPr>
          <a:xfrm>
            <a:off x="4410469" y="1186200"/>
            <a:ext cx="4572000" cy="954107"/>
          </a:xfrm>
          <a:prstGeom prst="rect">
            <a:avLst/>
          </a:prstGeom>
        </p:spPr>
        <p:txBody>
          <a:bodyPr wrap="square">
            <a:spAutoFit/>
          </a:bodyPr>
          <a:lstStyle/>
          <a:p>
            <a:r>
              <a:rPr lang="en-GB" sz="1400" i="1" dirty="0">
                <a:solidFill>
                  <a:schemeClr val="accent1">
                    <a:lumMod val="60000"/>
                    <a:lumOff val="40000"/>
                  </a:schemeClr>
                </a:solidFill>
                <a:ea typeface="Calibri" panose="020F0502020204030204" pitchFamily="34" charset="0"/>
                <a:cs typeface="Calibri" panose="020F0502020204030204" pitchFamily="34" charset="0"/>
              </a:rPr>
              <a:t>… if we were doing the activity and we knew that … the assessment was … how we attained other [science] goals … perhaps we’d have been more performance orientated …and less considerate of our team work.</a:t>
            </a:r>
            <a:endParaRPr lang="en-GB" sz="1400" dirty="0">
              <a:solidFill>
                <a:schemeClr val="accent1">
                  <a:lumMod val="60000"/>
                  <a:lumOff val="40000"/>
                </a:schemeClr>
              </a:solidFill>
            </a:endParaRPr>
          </a:p>
        </p:txBody>
      </p:sp>
      <p:sp>
        <p:nvSpPr>
          <p:cNvPr id="6" name="Rectangle 5">
            <a:extLst>
              <a:ext uri="{FF2B5EF4-FFF2-40B4-BE49-F238E27FC236}">
                <a16:creationId xmlns:a16="http://schemas.microsoft.com/office/drawing/2014/main" id="{4C2152C4-BABA-44BC-A250-021893EA62F1}"/>
              </a:ext>
            </a:extLst>
          </p:cNvPr>
          <p:cNvSpPr/>
          <p:nvPr/>
        </p:nvSpPr>
        <p:spPr>
          <a:xfrm>
            <a:off x="4536117" y="2693311"/>
            <a:ext cx="4572000" cy="954107"/>
          </a:xfrm>
          <a:prstGeom prst="rect">
            <a:avLst/>
          </a:prstGeom>
        </p:spPr>
        <p:txBody>
          <a:bodyPr>
            <a:spAutoFit/>
          </a:bodyPr>
          <a:lstStyle/>
          <a:p>
            <a:r>
              <a:rPr lang="en-GB" sz="1400" i="1" dirty="0">
                <a:solidFill>
                  <a:schemeClr val="accent1">
                    <a:lumMod val="60000"/>
                    <a:lumOff val="40000"/>
                  </a:schemeClr>
                </a:solidFill>
                <a:ea typeface="Calibri" panose="020F0502020204030204" pitchFamily="34" charset="0"/>
                <a:cs typeface="Calibri" panose="020F0502020204030204" pitchFamily="34" charset="0"/>
              </a:rPr>
              <a:t>I’m glad I forced myself to do it and actually I found it quite a nice way to summarise … what I’d been doing each week to … make sure I kind of got my head round everything and it was all making sense.</a:t>
            </a:r>
            <a:r>
              <a:rPr lang="en-GB" sz="1400" dirty="0">
                <a:solidFill>
                  <a:schemeClr val="accent1">
                    <a:lumMod val="60000"/>
                    <a:lumOff val="40000"/>
                  </a:schemeClr>
                </a:solidFill>
                <a:ea typeface="Calibri" panose="020F0502020204030204" pitchFamily="34" charset="0"/>
                <a:cs typeface="Calibri" panose="020F0502020204030204" pitchFamily="34" charset="0"/>
              </a:rPr>
              <a:t> </a:t>
            </a:r>
            <a:endParaRPr lang="en-GB" sz="1400" dirty="0">
              <a:solidFill>
                <a:schemeClr val="accent1">
                  <a:lumMod val="60000"/>
                  <a:lumOff val="40000"/>
                </a:schemeClr>
              </a:solidFill>
            </a:endParaRPr>
          </a:p>
        </p:txBody>
      </p:sp>
      <p:sp>
        <p:nvSpPr>
          <p:cNvPr id="9" name="Rectangle 8">
            <a:extLst>
              <a:ext uri="{FF2B5EF4-FFF2-40B4-BE49-F238E27FC236}">
                <a16:creationId xmlns:a16="http://schemas.microsoft.com/office/drawing/2014/main" id="{3EB6A672-115D-4516-B783-F0F42F19518A}"/>
              </a:ext>
            </a:extLst>
          </p:cNvPr>
          <p:cNvSpPr/>
          <p:nvPr/>
        </p:nvSpPr>
        <p:spPr>
          <a:xfrm>
            <a:off x="72000" y="2794045"/>
            <a:ext cx="3944661" cy="1169551"/>
          </a:xfrm>
          <a:prstGeom prst="rect">
            <a:avLst/>
          </a:prstGeom>
        </p:spPr>
        <p:txBody>
          <a:bodyPr wrap="square">
            <a:spAutoFit/>
          </a:bodyPr>
          <a:lstStyle/>
          <a:p>
            <a:r>
              <a:rPr lang="en-GB" sz="1400" i="1" dirty="0">
                <a:solidFill>
                  <a:schemeClr val="accent1">
                    <a:lumMod val="60000"/>
                    <a:lumOff val="40000"/>
                  </a:schemeClr>
                </a:solidFill>
                <a:ea typeface="Calibri" panose="020F0502020204030204" pitchFamily="34" charset="0"/>
                <a:cs typeface="Calibri" panose="020F0502020204030204" pitchFamily="34" charset="0"/>
              </a:rPr>
              <a:t>it would have been nice to have had a technical output from the week as well as a psychological output for me. But ..  in terms of … portable skills … I thought the EMA exercise was a good one to have done. </a:t>
            </a:r>
            <a:endParaRPr lang="en-GB" sz="1400" i="1" dirty="0">
              <a:solidFill>
                <a:schemeClr val="accent1">
                  <a:lumMod val="60000"/>
                  <a:lumOff val="40000"/>
                </a:schemeClr>
              </a:solidFill>
            </a:endParaRPr>
          </a:p>
        </p:txBody>
      </p:sp>
      <p:sp>
        <p:nvSpPr>
          <p:cNvPr id="11" name="Rectangle 10">
            <a:extLst>
              <a:ext uri="{FF2B5EF4-FFF2-40B4-BE49-F238E27FC236}">
                <a16:creationId xmlns:a16="http://schemas.microsoft.com/office/drawing/2014/main" id="{91FDB766-F68A-447B-AE46-8F9B163F1E1C}"/>
              </a:ext>
            </a:extLst>
          </p:cNvPr>
          <p:cNvSpPr/>
          <p:nvPr/>
        </p:nvSpPr>
        <p:spPr>
          <a:xfrm>
            <a:off x="432000" y="4139521"/>
            <a:ext cx="3978469" cy="954107"/>
          </a:xfrm>
          <a:prstGeom prst="rect">
            <a:avLst/>
          </a:prstGeom>
        </p:spPr>
        <p:txBody>
          <a:bodyPr wrap="square">
            <a:spAutoFit/>
          </a:bodyPr>
          <a:lstStyle/>
          <a:p>
            <a:r>
              <a:rPr lang="en-GB" sz="1400" i="1" dirty="0">
                <a:solidFill>
                  <a:schemeClr val="accent1">
                    <a:lumMod val="60000"/>
                    <a:lumOff val="40000"/>
                  </a:schemeClr>
                </a:solidFill>
                <a:ea typeface="Calibri" panose="020F0502020204030204" pitchFamily="34" charset="0"/>
                <a:cs typeface="Calibri" panose="020F0502020204030204" pitchFamily="34" charset="0"/>
              </a:rPr>
              <a:t>you’re writing the group project together and you know that that’s being assessed, when someone isn’t pulling their weight, it’s really frustrating </a:t>
            </a:r>
            <a:endParaRPr lang="en-GB" sz="1400" dirty="0">
              <a:solidFill>
                <a:schemeClr val="accent1">
                  <a:lumMod val="60000"/>
                  <a:lumOff val="40000"/>
                </a:schemeClr>
              </a:solidFill>
            </a:endParaRPr>
          </a:p>
        </p:txBody>
      </p:sp>
      <p:sp>
        <p:nvSpPr>
          <p:cNvPr id="15" name="Rectangle 14">
            <a:extLst>
              <a:ext uri="{FF2B5EF4-FFF2-40B4-BE49-F238E27FC236}">
                <a16:creationId xmlns:a16="http://schemas.microsoft.com/office/drawing/2014/main" id="{EA0518FA-6D4E-4823-A6F8-ADDDB25ABAEF}"/>
              </a:ext>
            </a:extLst>
          </p:cNvPr>
          <p:cNvSpPr/>
          <p:nvPr/>
        </p:nvSpPr>
        <p:spPr>
          <a:xfrm>
            <a:off x="5127341" y="3829393"/>
            <a:ext cx="3584662" cy="1169551"/>
          </a:xfrm>
          <a:prstGeom prst="rect">
            <a:avLst/>
          </a:prstGeom>
        </p:spPr>
        <p:txBody>
          <a:bodyPr wrap="square">
            <a:spAutoFit/>
          </a:bodyPr>
          <a:lstStyle/>
          <a:p>
            <a:r>
              <a:rPr lang="en-GB" sz="1400" i="1" dirty="0">
                <a:solidFill>
                  <a:schemeClr val="accent1">
                    <a:lumMod val="60000"/>
                    <a:lumOff val="40000"/>
                  </a:schemeClr>
                </a:solidFill>
              </a:rPr>
              <a:t>It seemed … fairly easy and straightforward, but … to be able to answer it, to get the points, you would have to demonstrate that … you were learning and you’re problems solving.</a:t>
            </a:r>
          </a:p>
        </p:txBody>
      </p:sp>
    </p:spTree>
    <p:extLst>
      <p:ext uri="{BB962C8B-B14F-4D97-AF65-F5344CB8AC3E}">
        <p14:creationId xmlns:p14="http://schemas.microsoft.com/office/powerpoint/2010/main" val="1526982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4" end="4"/>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18" grpId="0" animBg="1"/>
      <p:bldP spid="17" grpId="0" animBg="1"/>
      <p:bldP spid="3" grpId="0"/>
      <p:bldP spid="6" grpId="0"/>
      <p:bldP spid="9" grpId="0"/>
      <p:bldP spid="11"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peech Bubble: Rectangle with Corners Rounded 14">
            <a:extLst>
              <a:ext uri="{FF2B5EF4-FFF2-40B4-BE49-F238E27FC236}">
                <a16:creationId xmlns:a16="http://schemas.microsoft.com/office/drawing/2014/main" id="{78D0FAC1-29AA-494E-908C-38F55A1642E6}"/>
              </a:ext>
            </a:extLst>
          </p:cNvPr>
          <p:cNvSpPr/>
          <p:nvPr/>
        </p:nvSpPr>
        <p:spPr>
          <a:xfrm>
            <a:off x="2758398" y="3432171"/>
            <a:ext cx="2647440" cy="1131079"/>
          </a:xfrm>
          <a:prstGeom prst="wedgeRoundRectCallout">
            <a:avLst>
              <a:gd name="adj1" fmla="val -43113"/>
              <a:gd name="adj2" fmla="val 64014"/>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E7FB5F29-2157-45E8-9249-856B8385ACD8}"/>
              </a:ext>
            </a:extLst>
          </p:cNvPr>
          <p:cNvSpPr txBox="1"/>
          <p:nvPr/>
        </p:nvSpPr>
        <p:spPr>
          <a:xfrm>
            <a:off x="2806976" y="3432171"/>
            <a:ext cx="2714765" cy="1131079"/>
          </a:xfrm>
          <a:prstGeom prst="rect">
            <a:avLst/>
          </a:prstGeom>
          <a:noFill/>
        </p:spPr>
        <p:txBody>
          <a:bodyPr wrap="square" rtlCol="0">
            <a:spAutoFit/>
          </a:bodyPr>
          <a:lstStyle/>
          <a:p>
            <a:r>
              <a:rPr lang="en-GB" i="1" dirty="0">
                <a:solidFill>
                  <a:schemeClr val="accent1">
                    <a:lumMod val="60000"/>
                    <a:lumOff val="40000"/>
                  </a:schemeClr>
                </a:solidFill>
              </a:rPr>
              <a:t>“…with Open Uni, because you do everything on your own most of the time, it’s really nice to talk and … actually discuss concepts with people. </a:t>
            </a:r>
            <a:endParaRPr lang="en-GB" sz="1200" dirty="0">
              <a:solidFill>
                <a:schemeClr val="accent1">
                  <a:lumMod val="60000"/>
                  <a:lumOff val="40000"/>
                </a:schemeClr>
              </a:solidFill>
            </a:endParaRPr>
          </a:p>
        </p:txBody>
      </p:sp>
      <p:sp>
        <p:nvSpPr>
          <p:cNvPr id="14" name="Speech Bubble: Rectangle with Corners Rounded 13">
            <a:extLst>
              <a:ext uri="{FF2B5EF4-FFF2-40B4-BE49-F238E27FC236}">
                <a16:creationId xmlns:a16="http://schemas.microsoft.com/office/drawing/2014/main" id="{DC2EB361-4548-48D7-917E-FD10CCCA4430}"/>
              </a:ext>
            </a:extLst>
          </p:cNvPr>
          <p:cNvSpPr/>
          <p:nvPr/>
        </p:nvSpPr>
        <p:spPr>
          <a:xfrm>
            <a:off x="5597288" y="3643265"/>
            <a:ext cx="3141680" cy="1250814"/>
          </a:xfrm>
          <a:prstGeom prst="wedgeRoundRectCallout">
            <a:avLst>
              <a:gd name="adj1" fmla="val -41270"/>
              <a:gd name="adj2" fmla="val 62004"/>
              <a:gd name="adj3" fmla="val 16667"/>
            </a:avLst>
          </a:prstGeom>
          <a:solidFill>
            <a:schemeClr val="accent4">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peech Bubble: Rectangle with Corners Rounded 12">
            <a:extLst>
              <a:ext uri="{FF2B5EF4-FFF2-40B4-BE49-F238E27FC236}">
                <a16:creationId xmlns:a16="http://schemas.microsoft.com/office/drawing/2014/main" id="{174BEE41-CD05-4EC4-8A29-AD8B1CEF0F23}"/>
              </a:ext>
            </a:extLst>
          </p:cNvPr>
          <p:cNvSpPr/>
          <p:nvPr/>
        </p:nvSpPr>
        <p:spPr>
          <a:xfrm>
            <a:off x="6111433" y="2074024"/>
            <a:ext cx="2508084" cy="1234929"/>
          </a:xfrm>
          <a:prstGeom prst="wedgeRoundRectCallout">
            <a:avLst>
              <a:gd name="adj1" fmla="val -45175"/>
              <a:gd name="adj2" fmla="val 59995"/>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Speech Bubble: Rectangle with Corners Rounded 11">
            <a:extLst>
              <a:ext uri="{FF2B5EF4-FFF2-40B4-BE49-F238E27FC236}">
                <a16:creationId xmlns:a16="http://schemas.microsoft.com/office/drawing/2014/main" id="{AA73D6FE-5504-49A4-AF05-18E7A1085401}"/>
              </a:ext>
            </a:extLst>
          </p:cNvPr>
          <p:cNvSpPr/>
          <p:nvPr/>
        </p:nvSpPr>
        <p:spPr>
          <a:xfrm>
            <a:off x="5127584" y="864002"/>
            <a:ext cx="2882097" cy="1048834"/>
          </a:xfrm>
          <a:prstGeom prst="wedgeRoundRectCallout">
            <a:avLst>
              <a:gd name="adj1" fmla="val -41717"/>
              <a:gd name="adj2" fmla="val 72432"/>
              <a:gd name="adj3" fmla="val 16667"/>
            </a:avLst>
          </a:prstGeom>
          <a:solidFill>
            <a:schemeClr val="accent2">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Speech Bubble: Rectangle with Corners Rounded 15">
            <a:extLst>
              <a:ext uri="{FF2B5EF4-FFF2-40B4-BE49-F238E27FC236}">
                <a16:creationId xmlns:a16="http://schemas.microsoft.com/office/drawing/2014/main" id="{73253AAC-4527-449D-9005-46424C86569F}"/>
              </a:ext>
            </a:extLst>
          </p:cNvPr>
          <p:cNvSpPr/>
          <p:nvPr/>
        </p:nvSpPr>
        <p:spPr>
          <a:xfrm>
            <a:off x="2351143" y="1597306"/>
            <a:ext cx="2611958" cy="1338828"/>
          </a:xfrm>
          <a:prstGeom prst="wedgeRoundRectCallout">
            <a:avLst>
              <a:gd name="adj1" fmla="val 42844"/>
              <a:gd name="adj2" fmla="val 62500"/>
              <a:gd name="adj3" fmla="val 16667"/>
            </a:avLst>
          </a:prstGeom>
          <a:solidFill>
            <a:schemeClr val="accent2">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88800" y="399927"/>
            <a:ext cx="7941600" cy="459823"/>
          </a:xfrm>
        </p:spPr>
        <p:txBody>
          <a:bodyPr/>
          <a:lstStyle/>
          <a:p>
            <a:pPr fontAlgn="t"/>
            <a:r>
              <a:rPr lang="en-GB" sz="1600" dirty="0"/>
              <a:t>RQ4: What value do students see in carrying out team working activities online?</a:t>
            </a:r>
          </a:p>
        </p:txBody>
      </p:sp>
      <p:sp>
        <p:nvSpPr>
          <p:cNvPr id="4" name="Slide Number Placeholder 3"/>
          <p:cNvSpPr>
            <a:spLocks noGrp="1"/>
          </p:cNvSpPr>
          <p:nvPr>
            <p:ph type="sldNum" sz="quarter" idx="4"/>
          </p:nvPr>
        </p:nvSpPr>
        <p:spPr/>
        <p:txBody>
          <a:bodyPr/>
          <a:lstStyle/>
          <a:p>
            <a:fld id="{0406593E-52CF-5B45-8CFF-7309163A4729}" type="slidenum">
              <a:rPr lang="en-US" smtClean="0"/>
              <a:pPr/>
              <a:t>13</a:t>
            </a:fld>
            <a:endParaRPr lang="en-US"/>
          </a:p>
        </p:txBody>
      </p:sp>
      <p:sp>
        <p:nvSpPr>
          <p:cNvPr id="7" name="Content Placeholder 6">
            <a:extLst>
              <a:ext uri="{FF2B5EF4-FFF2-40B4-BE49-F238E27FC236}">
                <a16:creationId xmlns:a16="http://schemas.microsoft.com/office/drawing/2014/main" id="{9B5B1201-52D8-4993-8796-713B6309694A}"/>
              </a:ext>
            </a:extLst>
          </p:cNvPr>
          <p:cNvSpPr>
            <a:spLocks noGrp="1"/>
          </p:cNvSpPr>
          <p:nvPr>
            <p:ph idx="1"/>
          </p:nvPr>
        </p:nvSpPr>
        <p:spPr>
          <a:xfrm>
            <a:off x="432000" y="1080000"/>
            <a:ext cx="8352000" cy="3703500"/>
          </a:xfrm>
        </p:spPr>
        <p:txBody>
          <a:bodyPr/>
          <a:lstStyle/>
          <a:p>
            <a:r>
              <a:rPr lang="en-GB" sz="1600" dirty="0">
                <a:solidFill>
                  <a:schemeClr val="accent1"/>
                </a:solidFill>
              </a:rPr>
              <a:t>Employability – authentic and relevant  </a:t>
            </a:r>
          </a:p>
          <a:p>
            <a:endParaRPr lang="en-GB" sz="1600" dirty="0">
              <a:solidFill>
                <a:schemeClr val="accent1"/>
              </a:solidFill>
            </a:endParaRPr>
          </a:p>
          <a:p>
            <a:endParaRPr lang="en-GB" sz="1600" dirty="0">
              <a:solidFill>
                <a:schemeClr val="accent1"/>
              </a:solidFill>
            </a:endParaRPr>
          </a:p>
          <a:p>
            <a:r>
              <a:rPr lang="en-GB" sz="1600" dirty="0">
                <a:solidFill>
                  <a:schemeClr val="accent1"/>
                </a:solidFill>
              </a:rPr>
              <a:t>Stimulated interest</a:t>
            </a:r>
          </a:p>
          <a:p>
            <a:endParaRPr lang="en-GB" sz="1600" dirty="0">
              <a:solidFill>
                <a:schemeClr val="accent1"/>
              </a:solidFill>
            </a:endParaRPr>
          </a:p>
          <a:p>
            <a:endParaRPr lang="en-GB" sz="1600" dirty="0">
              <a:solidFill>
                <a:schemeClr val="accent1"/>
              </a:solidFill>
            </a:endParaRPr>
          </a:p>
          <a:p>
            <a:r>
              <a:rPr lang="en-GB" sz="1600" dirty="0">
                <a:solidFill>
                  <a:schemeClr val="accent1"/>
                </a:solidFill>
              </a:rPr>
              <a:t>Interaction with other students:</a:t>
            </a:r>
          </a:p>
          <a:p>
            <a:pPr marL="358775" indent="-185738" defTabSz="266700">
              <a:buFont typeface="Arial" panose="020B0604020202020204" pitchFamily="34" charset="0"/>
              <a:buChar char="•"/>
            </a:pPr>
            <a:r>
              <a:rPr lang="en-GB" sz="1600" dirty="0">
                <a:solidFill>
                  <a:schemeClr val="accent1"/>
                </a:solidFill>
              </a:rPr>
              <a:t>Social aspects</a:t>
            </a:r>
          </a:p>
          <a:p>
            <a:pPr marL="358775" indent="-185738" defTabSz="266700">
              <a:buFont typeface="Arial" panose="020B0604020202020204" pitchFamily="34" charset="0"/>
              <a:buChar char="•"/>
            </a:pPr>
            <a:r>
              <a:rPr lang="en-GB" sz="1600" dirty="0">
                <a:solidFill>
                  <a:schemeClr val="accent1"/>
                </a:solidFill>
              </a:rPr>
              <a:t>Peer learning</a:t>
            </a:r>
          </a:p>
          <a:p>
            <a:pPr marL="358775" indent="-185738" defTabSz="266700">
              <a:buFont typeface="Arial" panose="020B0604020202020204" pitchFamily="34" charset="0"/>
              <a:buChar char="•"/>
            </a:pPr>
            <a:r>
              <a:rPr lang="en-GB" sz="1600" dirty="0">
                <a:solidFill>
                  <a:schemeClr val="accent1"/>
                </a:solidFill>
              </a:rPr>
              <a:t>Healthy competition</a:t>
            </a:r>
          </a:p>
          <a:p>
            <a:endParaRPr lang="en-GB" dirty="0"/>
          </a:p>
          <a:p>
            <a:endParaRPr lang="en-GB" dirty="0"/>
          </a:p>
          <a:p>
            <a:endParaRPr lang="en-GB" dirty="0"/>
          </a:p>
        </p:txBody>
      </p:sp>
      <p:sp>
        <p:nvSpPr>
          <p:cNvPr id="3" name="TextBox 2">
            <a:extLst>
              <a:ext uri="{FF2B5EF4-FFF2-40B4-BE49-F238E27FC236}">
                <a16:creationId xmlns:a16="http://schemas.microsoft.com/office/drawing/2014/main" id="{8C217490-49B3-4D49-9AD0-93897BBB555E}"/>
              </a:ext>
            </a:extLst>
          </p:cNvPr>
          <p:cNvSpPr txBox="1"/>
          <p:nvPr/>
        </p:nvSpPr>
        <p:spPr>
          <a:xfrm>
            <a:off x="5127585" y="934697"/>
            <a:ext cx="2969656" cy="923330"/>
          </a:xfrm>
          <a:prstGeom prst="rect">
            <a:avLst/>
          </a:prstGeom>
          <a:noFill/>
        </p:spPr>
        <p:txBody>
          <a:bodyPr wrap="square" rtlCol="0">
            <a:spAutoFit/>
          </a:bodyPr>
          <a:lstStyle/>
          <a:p>
            <a:r>
              <a:rPr lang="en-GB" i="1" dirty="0">
                <a:solidFill>
                  <a:schemeClr val="accent1">
                    <a:lumMod val="60000"/>
                    <a:lumOff val="40000"/>
                  </a:schemeClr>
                </a:solidFill>
              </a:rPr>
              <a:t>I’m struggling to imagine in this day and age, a research role that doesn’t involve you working, in some way, as part of a team.</a:t>
            </a:r>
            <a:endParaRPr lang="en-GB" sz="1200" dirty="0">
              <a:solidFill>
                <a:schemeClr val="accent1">
                  <a:lumMod val="60000"/>
                  <a:lumOff val="40000"/>
                </a:schemeClr>
              </a:solidFill>
            </a:endParaRPr>
          </a:p>
        </p:txBody>
      </p:sp>
      <p:sp>
        <p:nvSpPr>
          <p:cNvPr id="6" name="TextBox 5">
            <a:extLst>
              <a:ext uri="{FF2B5EF4-FFF2-40B4-BE49-F238E27FC236}">
                <a16:creationId xmlns:a16="http://schemas.microsoft.com/office/drawing/2014/main" id="{71FAE0CF-27A2-48BC-8E1A-F8C78B907C73}"/>
              </a:ext>
            </a:extLst>
          </p:cNvPr>
          <p:cNvSpPr txBox="1"/>
          <p:nvPr/>
        </p:nvSpPr>
        <p:spPr>
          <a:xfrm>
            <a:off x="6111433" y="2133086"/>
            <a:ext cx="2508084" cy="1131079"/>
          </a:xfrm>
          <a:prstGeom prst="rect">
            <a:avLst/>
          </a:prstGeom>
          <a:noFill/>
        </p:spPr>
        <p:txBody>
          <a:bodyPr wrap="square" rtlCol="0">
            <a:spAutoFit/>
          </a:bodyPr>
          <a:lstStyle/>
          <a:p>
            <a:r>
              <a:rPr lang="en-GB" i="1" dirty="0">
                <a:solidFill>
                  <a:schemeClr val="accent1">
                    <a:lumMod val="60000"/>
                    <a:lumOff val="40000"/>
                  </a:schemeClr>
                </a:solidFill>
              </a:rPr>
              <a:t>It’s just this is how people work. They collaborate. You have to integrate the needs of other people. So, you know, it’s a good real life experience.</a:t>
            </a:r>
            <a:endParaRPr lang="en-GB" sz="1200" dirty="0">
              <a:solidFill>
                <a:schemeClr val="accent1">
                  <a:lumMod val="60000"/>
                  <a:lumOff val="40000"/>
                </a:schemeClr>
              </a:solidFill>
            </a:endParaRPr>
          </a:p>
        </p:txBody>
      </p:sp>
      <p:sp>
        <p:nvSpPr>
          <p:cNvPr id="8" name="TextBox 7">
            <a:extLst>
              <a:ext uri="{FF2B5EF4-FFF2-40B4-BE49-F238E27FC236}">
                <a16:creationId xmlns:a16="http://schemas.microsoft.com/office/drawing/2014/main" id="{22C961F2-BFE0-43E5-99FE-26D91A74C716}"/>
              </a:ext>
            </a:extLst>
          </p:cNvPr>
          <p:cNvSpPr txBox="1"/>
          <p:nvPr/>
        </p:nvSpPr>
        <p:spPr>
          <a:xfrm>
            <a:off x="2351143" y="1597306"/>
            <a:ext cx="2776441" cy="1338828"/>
          </a:xfrm>
          <a:prstGeom prst="rect">
            <a:avLst/>
          </a:prstGeom>
          <a:noFill/>
          <a:ln>
            <a:noFill/>
          </a:ln>
        </p:spPr>
        <p:txBody>
          <a:bodyPr wrap="square" rtlCol="0">
            <a:spAutoFit/>
          </a:bodyPr>
          <a:lstStyle/>
          <a:p>
            <a:r>
              <a:rPr lang="en-GB" i="1" dirty="0">
                <a:solidFill>
                  <a:schemeClr val="accent1">
                    <a:lumMod val="60000"/>
                    <a:lumOff val="40000"/>
                  </a:schemeClr>
                </a:solidFill>
              </a:rPr>
              <a:t>It was more engaging definitely than just reading about it. … It was just a really good way to learn because I wasn’t really interested in Mars, I have to say, before it started. </a:t>
            </a:r>
            <a:endParaRPr lang="en-GB" sz="1200" dirty="0">
              <a:solidFill>
                <a:schemeClr val="accent1">
                  <a:lumMod val="60000"/>
                  <a:lumOff val="40000"/>
                </a:schemeClr>
              </a:solidFill>
            </a:endParaRPr>
          </a:p>
        </p:txBody>
      </p:sp>
      <p:sp>
        <p:nvSpPr>
          <p:cNvPr id="10" name="TextBox 9">
            <a:extLst>
              <a:ext uri="{FF2B5EF4-FFF2-40B4-BE49-F238E27FC236}">
                <a16:creationId xmlns:a16="http://schemas.microsoft.com/office/drawing/2014/main" id="{5FA027E0-F891-481E-82DF-DCFA04B453F1}"/>
              </a:ext>
            </a:extLst>
          </p:cNvPr>
          <p:cNvSpPr txBox="1"/>
          <p:nvPr/>
        </p:nvSpPr>
        <p:spPr>
          <a:xfrm>
            <a:off x="5742344" y="3713958"/>
            <a:ext cx="2969656" cy="1131079"/>
          </a:xfrm>
          <a:prstGeom prst="rect">
            <a:avLst/>
          </a:prstGeom>
          <a:noFill/>
        </p:spPr>
        <p:txBody>
          <a:bodyPr wrap="square" rtlCol="0">
            <a:spAutoFit/>
          </a:bodyPr>
          <a:lstStyle/>
          <a:p>
            <a:r>
              <a:rPr lang="en-GB" i="1" dirty="0">
                <a:solidFill>
                  <a:schemeClr val="accent1">
                    <a:lumMod val="75000"/>
                  </a:schemeClr>
                </a:solidFill>
              </a:rPr>
              <a:t>it’s slightly out of my comfort zone, but I got more from it than anything else… If you let me have a choice, I wouldn’t do it and then would be really grateful when I was made to.</a:t>
            </a:r>
            <a:endParaRPr lang="en-GB" sz="1200" dirty="0">
              <a:solidFill>
                <a:schemeClr val="accent1">
                  <a:lumMod val="75000"/>
                </a:schemeClr>
              </a:solidFill>
            </a:endParaRPr>
          </a:p>
        </p:txBody>
      </p:sp>
    </p:spTree>
    <p:extLst>
      <p:ext uri="{BB962C8B-B14F-4D97-AF65-F5344CB8AC3E}">
        <p14:creationId xmlns:p14="http://schemas.microsoft.com/office/powerpoint/2010/main" val="3658051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9" grpId="0"/>
      <p:bldP spid="14" grpId="0" animBg="1"/>
      <p:bldP spid="13" grpId="0" animBg="1"/>
      <p:bldP spid="12" grpId="0" animBg="1"/>
      <p:bldP spid="16" grpId="0" animBg="1"/>
      <p:bldP spid="3" grpId="0"/>
      <p:bldP spid="6" grpId="0"/>
      <p:bldP spid="8"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0FC4-B33F-424A-A355-AC33139D59A6}"/>
              </a:ext>
            </a:extLst>
          </p:cNvPr>
          <p:cNvSpPr>
            <a:spLocks noGrp="1"/>
          </p:cNvSpPr>
          <p:nvPr>
            <p:ph type="ctrTitle"/>
          </p:nvPr>
        </p:nvSpPr>
        <p:spPr>
          <a:xfrm>
            <a:off x="388801" y="399927"/>
            <a:ext cx="3316424" cy="320073"/>
          </a:xfrm>
        </p:spPr>
        <p:txBody>
          <a:bodyPr/>
          <a:lstStyle/>
          <a:p>
            <a:r>
              <a:rPr lang="en-GB" sz="1800" dirty="0"/>
              <a:t> Concluding comments</a:t>
            </a:r>
          </a:p>
        </p:txBody>
      </p:sp>
      <p:sp>
        <p:nvSpPr>
          <p:cNvPr id="3" name="Content Placeholder 2">
            <a:extLst>
              <a:ext uri="{FF2B5EF4-FFF2-40B4-BE49-F238E27FC236}">
                <a16:creationId xmlns:a16="http://schemas.microsoft.com/office/drawing/2014/main" id="{44A438F2-5DB0-4357-8A31-52ACEC042671}"/>
              </a:ext>
            </a:extLst>
          </p:cNvPr>
          <p:cNvSpPr>
            <a:spLocks noGrp="1"/>
          </p:cNvSpPr>
          <p:nvPr>
            <p:ph idx="1"/>
          </p:nvPr>
        </p:nvSpPr>
        <p:spPr/>
        <p:txBody>
          <a:bodyPr/>
          <a:lstStyle/>
          <a:p>
            <a:r>
              <a:rPr lang="en-GB" sz="1600" dirty="0"/>
              <a:t>Student experience of online team working is rich and varied</a:t>
            </a:r>
          </a:p>
          <a:p>
            <a:r>
              <a:rPr lang="en-GB" sz="1600" b="1" dirty="0"/>
              <a:t>Pedagogic design</a:t>
            </a:r>
            <a:r>
              <a:rPr lang="en-GB" sz="1600" dirty="0"/>
              <a:t>: </a:t>
            </a:r>
          </a:p>
          <a:p>
            <a:pPr marL="285750" indent="-285750">
              <a:buFont typeface="Arial" panose="020B0604020202020204" pitchFamily="34" charset="0"/>
              <a:buChar char="•"/>
            </a:pPr>
            <a:r>
              <a:rPr lang="en-GB" sz="1600" dirty="0"/>
              <a:t>Positive attributes – authenticity, scaffolded, aligned assessment</a:t>
            </a:r>
          </a:p>
          <a:p>
            <a:pPr marL="285750" indent="-285750">
              <a:buFont typeface="Arial" panose="020B0604020202020204" pitchFamily="34" charset="0"/>
              <a:buChar char="•"/>
            </a:pPr>
            <a:r>
              <a:rPr lang="en-GB" sz="1600" dirty="0"/>
              <a:t>Problematic – non-participating members, level of briefing, methods of communication</a:t>
            </a:r>
          </a:p>
          <a:p>
            <a:r>
              <a:rPr lang="en-GB" sz="1600" b="1" dirty="0"/>
              <a:t>Peer-learning</a:t>
            </a:r>
            <a:r>
              <a:rPr lang="en-GB" sz="1600" dirty="0"/>
              <a:t>:  varied level of self-reflection on peer learning</a:t>
            </a:r>
          </a:p>
          <a:p>
            <a:r>
              <a:rPr lang="en-GB" sz="1600" b="1" dirty="0"/>
              <a:t>Assessment</a:t>
            </a:r>
            <a:r>
              <a:rPr lang="en-GB" sz="1600" dirty="0"/>
              <a:t>: </a:t>
            </a:r>
          </a:p>
          <a:p>
            <a:pPr marL="285750" indent="-285750">
              <a:buFont typeface="Arial" panose="020B0604020202020204" pitchFamily="34" charset="0"/>
              <a:buChar char="•"/>
            </a:pPr>
            <a:r>
              <a:rPr lang="en-GB" sz="1600" dirty="0"/>
              <a:t>Focus on skills does change behaviours but is not always popular</a:t>
            </a:r>
          </a:p>
          <a:p>
            <a:pPr marL="285750" indent="-285750">
              <a:buFont typeface="Arial" panose="020B0604020202020204" pitchFamily="34" charset="0"/>
              <a:buChar char="•"/>
            </a:pPr>
            <a:r>
              <a:rPr lang="en-GB" sz="1600" dirty="0"/>
              <a:t>Progress logs can be useful scaffolding</a:t>
            </a:r>
          </a:p>
          <a:p>
            <a:pPr marL="285750" indent="-285750">
              <a:buFont typeface="Arial" panose="020B0604020202020204" pitchFamily="34" charset="0"/>
              <a:buChar char="•"/>
            </a:pPr>
            <a:r>
              <a:rPr lang="en-GB" sz="1600" dirty="0"/>
              <a:t>Unequal contributions to assessed group work are a source of tension</a:t>
            </a:r>
          </a:p>
          <a:p>
            <a:r>
              <a:rPr lang="en-GB" sz="1600" b="1" dirty="0"/>
              <a:t>Value</a:t>
            </a:r>
            <a:r>
              <a:rPr lang="en-GB" sz="1600" dirty="0"/>
              <a:t>: Our sample generally reported a very positive view of the importance of team working as a professional skill.</a:t>
            </a:r>
          </a:p>
          <a:p>
            <a:endParaRPr lang="en-GB" sz="1600" dirty="0"/>
          </a:p>
          <a:p>
            <a:r>
              <a:rPr lang="en-GB" sz="1600" dirty="0"/>
              <a:t> </a:t>
            </a:r>
          </a:p>
          <a:p>
            <a:endParaRPr lang="en-GB" sz="1600" dirty="0"/>
          </a:p>
          <a:p>
            <a:endParaRPr lang="en-GB" sz="1600" dirty="0"/>
          </a:p>
          <a:p>
            <a:endParaRPr lang="en-GB" sz="1600" dirty="0"/>
          </a:p>
          <a:p>
            <a:endParaRPr lang="en-GB" sz="1600" dirty="0"/>
          </a:p>
          <a:p>
            <a:endParaRPr lang="en-GB" sz="1600" dirty="0"/>
          </a:p>
          <a:p>
            <a:endParaRPr lang="en-GB" sz="1600" dirty="0"/>
          </a:p>
          <a:p>
            <a:pPr marL="285750" indent="-285750">
              <a:buFont typeface="Arial" panose="020B0604020202020204" pitchFamily="34" charset="0"/>
              <a:buChar char="•"/>
            </a:pPr>
            <a:r>
              <a:rPr lang="en-GB" sz="1600" dirty="0"/>
              <a:t>Forums provide a synoptic indicator of what students discuss when involved in cooperative project work. </a:t>
            </a:r>
          </a:p>
          <a:p>
            <a:pPr marL="285750" indent="-285750">
              <a:buFont typeface="Arial" panose="020B0604020202020204" pitchFamily="34" charset="0"/>
              <a:buChar char="•"/>
            </a:pPr>
            <a:r>
              <a:rPr lang="en-GB" sz="1600" dirty="0"/>
              <a:t>Student experience and perceptions of cooperative work can be probed through interviews. </a:t>
            </a:r>
          </a:p>
          <a:p>
            <a:r>
              <a:rPr lang="en-GB" sz="1600" dirty="0"/>
              <a:t>Developing and running cooperative learning projects is resource intensive – so </a:t>
            </a:r>
          </a:p>
          <a:p>
            <a:pPr marL="285750" indent="-285750">
              <a:buFont typeface="Arial" panose="020B0604020202020204" pitchFamily="34" charset="0"/>
              <a:buChar char="•"/>
            </a:pPr>
            <a:r>
              <a:rPr lang="en-GB" sz="1600" dirty="0"/>
              <a:t>we should be clear about their purpose(s) (employability, research skills, authenticity, social interaction, peer learning), and decide what is appropriate within our curriculum, </a:t>
            </a:r>
          </a:p>
          <a:p>
            <a:pPr marL="285750" indent="-285750">
              <a:buFont typeface="Arial" panose="020B0604020202020204" pitchFamily="34" charset="0"/>
              <a:buChar char="•"/>
            </a:pPr>
            <a:r>
              <a:rPr lang="en-GB" sz="1600" dirty="0"/>
              <a:t>we should be sensitive to barriers to student participation (design, organisation, assessment) </a:t>
            </a:r>
          </a:p>
          <a:p>
            <a:pPr marL="285750" indent="-285750">
              <a:buFont typeface="Arial" panose="020B0604020202020204" pitchFamily="34" charset="0"/>
              <a:buChar char="•"/>
            </a:pPr>
            <a:r>
              <a:rPr lang="en-GB" sz="1600" dirty="0"/>
              <a:t>we should develop future cooperative projects based on our prior experience. </a:t>
            </a:r>
          </a:p>
          <a:p>
            <a:endParaRPr lang="en-GB" sz="1600" dirty="0"/>
          </a:p>
          <a:p>
            <a:r>
              <a:rPr lang="en-GB" sz="1600" dirty="0"/>
              <a:t> </a:t>
            </a:r>
          </a:p>
          <a:p>
            <a:endParaRPr lang="en-GB" sz="1600" dirty="0"/>
          </a:p>
          <a:p>
            <a:endParaRPr lang="en-GB" sz="1600" dirty="0"/>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2820C9A4-B449-4EED-8EE1-C29806D849C2}"/>
              </a:ext>
            </a:extLst>
          </p:cNvPr>
          <p:cNvSpPr>
            <a:spLocks noGrp="1"/>
          </p:cNvSpPr>
          <p:nvPr>
            <p:ph type="sldNum" sz="quarter" idx="4"/>
          </p:nvPr>
        </p:nvSpPr>
        <p:spPr/>
        <p:txBody>
          <a:bodyPr/>
          <a:lstStyle/>
          <a:p>
            <a:fld id="{0406593E-52CF-5B45-8CFF-7309163A4729}" type="slidenum">
              <a:rPr lang="en-US" smtClean="0"/>
              <a:pPr/>
              <a:t>14</a:t>
            </a:fld>
            <a:endParaRPr lang="en-US"/>
          </a:p>
        </p:txBody>
      </p:sp>
    </p:spTree>
    <p:extLst>
      <p:ext uri="{BB962C8B-B14F-4D97-AF65-F5344CB8AC3E}">
        <p14:creationId xmlns:p14="http://schemas.microsoft.com/office/powerpoint/2010/main" val="11426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8" end="1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0" end="2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21" end="2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22" end="2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DA25A-E5F1-467F-A95E-FBBECE2E01CC}"/>
              </a:ext>
            </a:extLst>
          </p:cNvPr>
          <p:cNvSpPr>
            <a:spLocks noGrp="1"/>
          </p:cNvSpPr>
          <p:nvPr>
            <p:ph type="ctrTitle"/>
          </p:nvPr>
        </p:nvSpPr>
        <p:spPr>
          <a:xfrm>
            <a:off x="274321" y="2160001"/>
            <a:ext cx="8614700" cy="498598"/>
          </a:xfrm>
        </p:spPr>
        <p:txBody>
          <a:bodyPr/>
          <a:lstStyle/>
          <a:p>
            <a:r>
              <a:rPr lang="en-GB" dirty="0"/>
              <a:t>Thank you!</a:t>
            </a:r>
          </a:p>
        </p:txBody>
      </p:sp>
      <p:sp>
        <p:nvSpPr>
          <p:cNvPr id="3" name="Subtitle 2">
            <a:extLst>
              <a:ext uri="{FF2B5EF4-FFF2-40B4-BE49-F238E27FC236}">
                <a16:creationId xmlns:a16="http://schemas.microsoft.com/office/drawing/2014/main" id="{06617F4E-2B71-4FCD-9FBB-B8FDCA8A1333}"/>
              </a:ext>
            </a:extLst>
          </p:cNvPr>
          <p:cNvSpPr>
            <a:spLocks noGrp="1"/>
          </p:cNvSpPr>
          <p:nvPr>
            <p:ph type="subTitle" idx="1"/>
          </p:nvPr>
        </p:nvSpPr>
        <p:spPr/>
        <p:txBody>
          <a:bodyPr/>
          <a:lstStyle/>
          <a:p>
            <a:r>
              <a:rPr lang="en-US" dirty="0"/>
              <a:t>m.h.jones@open.ac.uk</a:t>
            </a:r>
            <a:endParaRPr lang="en-GB" dirty="0"/>
          </a:p>
        </p:txBody>
      </p:sp>
    </p:spTree>
    <p:extLst>
      <p:ext uri="{BB962C8B-B14F-4D97-AF65-F5344CB8AC3E}">
        <p14:creationId xmlns:p14="http://schemas.microsoft.com/office/powerpoint/2010/main" val="2911269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FECC5-C2F9-4099-BA3F-FDC0B62A4FF6}"/>
              </a:ext>
            </a:extLst>
          </p:cNvPr>
          <p:cNvSpPr>
            <a:spLocks noGrp="1"/>
          </p:cNvSpPr>
          <p:nvPr>
            <p:ph type="ctrTitle"/>
          </p:nvPr>
        </p:nvSpPr>
        <p:spPr>
          <a:xfrm>
            <a:off x="388801" y="399927"/>
            <a:ext cx="5773874" cy="320073"/>
          </a:xfrm>
        </p:spPr>
        <p:txBody>
          <a:bodyPr/>
          <a:lstStyle/>
          <a:p>
            <a:r>
              <a:rPr lang="en-GB" sz="1800" dirty="0"/>
              <a:t>Cooperative learning in STEM subjects</a:t>
            </a:r>
          </a:p>
        </p:txBody>
      </p:sp>
      <p:sp>
        <p:nvSpPr>
          <p:cNvPr id="3" name="Content Placeholder 2">
            <a:extLst>
              <a:ext uri="{FF2B5EF4-FFF2-40B4-BE49-F238E27FC236}">
                <a16:creationId xmlns:a16="http://schemas.microsoft.com/office/drawing/2014/main" id="{7E42FD54-FC58-4CE1-86AE-5102E9076E4C}"/>
              </a:ext>
            </a:extLst>
          </p:cNvPr>
          <p:cNvSpPr>
            <a:spLocks noGrp="1"/>
          </p:cNvSpPr>
          <p:nvPr>
            <p:ph idx="1"/>
          </p:nvPr>
        </p:nvSpPr>
        <p:spPr>
          <a:xfrm>
            <a:off x="432000" y="1080000"/>
            <a:ext cx="8352000" cy="3703500"/>
          </a:xfrm>
        </p:spPr>
        <p:txBody>
          <a:bodyPr/>
          <a:lstStyle/>
          <a:p>
            <a:r>
              <a:rPr lang="en-GB" sz="1800" b="1" dirty="0"/>
              <a:t>Why cooperative learning? (small groups working towards a common goal) </a:t>
            </a:r>
          </a:p>
          <a:p>
            <a:r>
              <a:rPr lang="en-GB" sz="1800" dirty="0"/>
              <a:t>In face-to-face context - long recognised (e.g. Springer, </a:t>
            </a:r>
            <a:r>
              <a:rPr lang="en-GB" sz="1800" dirty="0" err="1"/>
              <a:t>Stanne</a:t>
            </a:r>
            <a:r>
              <a:rPr lang="en-GB" sz="1800" dirty="0"/>
              <a:t> and Donovan, 1999) as leading to improved student outcomes in STEM subject areas.</a:t>
            </a:r>
          </a:p>
          <a:p>
            <a:r>
              <a:rPr lang="en-GB" sz="1800" dirty="0"/>
              <a:t>Cooperative learning mirrors the working approaches used in STEM research and employment – develops team-working skills that are important for </a:t>
            </a:r>
            <a:r>
              <a:rPr lang="en-GB" sz="1800" b="1" dirty="0"/>
              <a:t>employability</a:t>
            </a:r>
            <a:r>
              <a:rPr lang="en-GB" sz="1800" dirty="0"/>
              <a:t>.</a:t>
            </a:r>
          </a:p>
          <a:p>
            <a:r>
              <a:rPr lang="en-GB" sz="1800" u="sng" dirty="0"/>
              <a:t>Online cooperative learning activities </a:t>
            </a:r>
            <a:r>
              <a:rPr lang="en-GB" sz="1800" i="1" u="sng" dirty="0"/>
              <a:t>may</a:t>
            </a:r>
            <a:r>
              <a:rPr lang="en-GB" sz="1800" u="sng" dirty="0"/>
              <a:t> have the following characteristics:  </a:t>
            </a:r>
          </a:p>
          <a:p>
            <a:pPr marL="285750" indent="-285750">
              <a:buFont typeface="Arial" panose="020B0604020202020204" pitchFamily="34" charset="0"/>
              <a:buChar char="•"/>
            </a:pPr>
            <a:r>
              <a:rPr lang="en-GB" sz="1800" b="1" dirty="0"/>
              <a:t>Active</a:t>
            </a:r>
            <a:r>
              <a:rPr lang="en-GB" sz="1800" dirty="0"/>
              <a:t> rather than passive</a:t>
            </a:r>
          </a:p>
          <a:p>
            <a:pPr marL="285750" indent="-285750">
              <a:buFont typeface="Arial" panose="020B0604020202020204" pitchFamily="34" charset="0"/>
              <a:buChar char="•"/>
            </a:pPr>
            <a:r>
              <a:rPr lang="en-GB" sz="1800" b="1" dirty="0"/>
              <a:t>Authentic</a:t>
            </a:r>
            <a:r>
              <a:rPr lang="en-GB" sz="1800" dirty="0"/>
              <a:t> (Herrington, Reeves, Oliver, 2010)</a:t>
            </a:r>
          </a:p>
          <a:p>
            <a:pPr marL="285750" indent="-285750">
              <a:buFont typeface="Arial" panose="020B0604020202020204" pitchFamily="34" charset="0"/>
              <a:buChar char="•"/>
            </a:pPr>
            <a:r>
              <a:rPr lang="en-GB" sz="1800" b="1" dirty="0"/>
              <a:t>Iterative - reflective</a:t>
            </a:r>
            <a:r>
              <a:rPr lang="en-GB" sz="1800" dirty="0"/>
              <a:t> </a:t>
            </a:r>
          </a:p>
          <a:p>
            <a:pPr marL="285750" indent="-285750">
              <a:buFont typeface="Arial" panose="020B0604020202020204" pitchFamily="34" charset="0"/>
              <a:buChar char="•"/>
            </a:pPr>
            <a:r>
              <a:rPr lang="en-GB" sz="1800" b="1" dirty="0"/>
              <a:t>Problem-based</a:t>
            </a:r>
            <a:r>
              <a:rPr lang="en-GB" sz="1800" dirty="0"/>
              <a:t> (PBL, e.g. Raine &amp; Collett, 2003)</a:t>
            </a:r>
          </a:p>
          <a:p>
            <a:pPr marL="285750" indent="-285750">
              <a:buFont typeface="Arial" panose="020B0604020202020204" pitchFamily="34" charset="0"/>
              <a:buChar char="•"/>
            </a:pPr>
            <a:r>
              <a:rPr lang="en-GB" sz="1800" dirty="0"/>
              <a:t>Situated in a </a:t>
            </a:r>
            <a:r>
              <a:rPr lang="en-GB" sz="1800" b="1" dirty="0"/>
              <a:t>social context</a:t>
            </a:r>
            <a:r>
              <a:rPr lang="en-GB" sz="1800" dirty="0"/>
              <a:t> mediated by </a:t>
            </a:r>
            <a:r>
              <a:rPr lang="en-GB" sz="1800" b="1" dirty="0"/>
              <a:t>peer interaction </a:t>
            </a:r>
            <a:r>
              <a:rPr lang="en-GB" sz="1800" dirty="0"/>
              <a:t>and</a:t>
            </a:r>
            <a:r>
              <a:rPr lang="en-GB" sz="1800" b="1" dirty="0"/>
              <a:t> peer learning</a:t>
            </a:r>
            <a:r>
              <a:rPr lang="en-GB" sz="1800" dirty="0"/>
              <a:t> </a:t>
            </a:r>
          </a:p>
          <a:p>
            <a:endParaRPr lang="en-GB" sz="1800" dirty="0"/>
          </a:p>
        </p:txBody>
      </p:sp>
      <p:sp>
        <p:nvSpPr>
          <p:cNvPr id="4" name="Slide Number Placeholder 3">
            <a:extLst>
              <a:ext uri="{FF2B5EF4-FFF2-40B4-BE49-F238E27FC236}">
                <a16:creationId xmlns:a16="http://schemas.microsoft.com/office/drawing/2014/main" id="{748591EC-F1AC-4686-B264-A2A705C17E30}"/>
              </a:ext>
            </a:extLst>
          </p:cNvPr>
          <p:cNvSpPr>
            <a:spLocks noGrp="1"/>
          </p:cNvSpPr>
          <p:nvPr>
            <p:ph type="sldNum" sz="quarter" idx="4"/>
          </p:nvPr>
        </p:nvSpPr>
        <p:spPr/>
        <p:txBody>
          <a:bodyPr/>
          <a:lstStyle/>
          <a:p>
            <a:fld id="{0406593E-52CF-5B45-8CFF-7309163A4729}" type="slidenum">
              <a:rPr lang="en-US" smtClean="0"/>
              <a:pPr/>
              <a:t>2</a:t>
            </a:fld>
            <a:endParaRPr lang="en-US"/>
          </a:p>
        </p:txBody>
      </p:sp>
    </p:spTree>
    <p:extLst>
      <p:ext uri="{BB962C8B-B14F-4D97-AF65-F5344CB8AC3E}">
        <p14:creationId xmlns:p14="http://schemas.microsoft.com/office/powerpoint/2010/main" val="1856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FECC5-C2F9-4099-BA3F-FDC0B62A4FF6}"/>
              </a:ext>
            </a:extLst>
          </p:cNvPr>
          <p:cNvSpPr>
            <a:spLocks noGrp="1"/>
          </p:cNvSpPr>
          <p:nvPr>
            <p:ph type="ctrTitle"/>
          </p:nvPr>
        </p:nvSpPr>
        <p:spPr>
          <a:xfrm>
            <a:off x="388800" y="399927"/>
            <a:ext cx="7326449" cy="320073"/>
          </a:xfrm>
        </p:spPr>
        <p:txBody>
          <a:bodyPr/>
          <a:lstStyle/>
          <a:p>
            <a:r>
              <a:rPr lang="en-GB" sz="1800" dirty="0"/>
              <a:t>Cooperative learning in a distance learning environment</a:t>
            </a:r>
          </a:p>
        </p:txBody>
      </p:sp>
      <p:sp>
        <p:nvSpPr>
          <p:cNvPr id="3" name="Content Placeholder 2">
            <a:extLst>
              <a:ext uri="{FF2B5EF4-FFF2-40B4-BE49-F238E27FC236}">
                <a16:creationId xmlns:a16="http://schemas.microsoft.com/office/drawing/2014/main" id="{7E42FD54-FC58-4CE1-86AE-5102E9076E4C}"/>
              </a:ext>
            </a:extLst>
          </p:cNvPr>
          <p:cNvSpPr>
            <a:spLocks noGrp="1"/>
          </p:cNvSpPr>
          <p:nvPr>
            <p:ph idx="1"/>
          </p:nvPr>
        </p:nvSpPr>
        <p:spPr/>
        <p:txBody>
          <a:bodyPr/>
          <a:lstStyle/>
          <a:p>
            <a:r>
              <a:rPr lang="en-GB" sz="1800" b="1" dirty="0"/>
              <a:t>Challenges to cooperative learning </a:t>
            </a:r>
            <a:endParaRPr lang="en-GB" sz="1800" dirty="0"/>
          </a:p>
          <a:p>
            <a:pPr marL="285750" indent="-285750">
              <a:buFont typeface="Arial" panose="020B0604020202020204" pitchFamily="34" charset="0"/>
              <a:buChar char="•"/>
            </a:pPr>
            <a:r>
              <a:rPr lang="en-GB" sz="1800" dirty="0"/>
              <a:t>Student availability for team activities</a:t>
            </a:r>
          </a:p>
          <a:p>
            <a:pPr marL="285750" indent="-285750">
              <a:buFont typeface="Arial" panose="020B0604020202020204" pitchFamily="34" charset="0"/>
              <a:buChar char="•"/>
            </a:pPr>
            <a:r>
              <a:rPr lang="en-GB" sz="1800" dirty="0"/>
              <a:t>Interaction through CMC (team formation, communication issues)</a:t>
            </a:r>
          </a:p>
          <a:p>
            <a:pPr marL="285750" indent="-285750">
              <a:buFont typeface="Arial" panose="020B0604020202020204" pitchFamily="34" charset="0"/>
              <a:buChar char="•"/>
            </a:pPr>
            <a:r>
              <a:rPr lang="en-GB" sz="1800" dirty="0"/>
              <a:t>Accessibility issues related to types of CMC adopted</a:t>
            </a:r>
          </a:p>
          <a:p>
            <a:pPr marL="285750" indent="-285750">
              <a:buFont typeface="Arial" panose="020B0604020202020204" pitchFamily="34" charset="0"/>
              <a:buChar char="•"/>
            </a:pPr>
            <a:r>
              <a:rPr lang="en-GB" sz="1800" dirty="0"/>
              <a:t>Student emotional response (e.g. Robinson, 2013, Hilliard et al., 2020)</a:t>
            </a:r>
          </a:p>
          <a:p>
            <a:pPr marL="285750" indent="-285750">
              <a:buFont typeface="Arial" panose="020B0604020202020204" pitchFamily="34" charset="0"/>
              <a:buChar char="•"/>
            </a:pPr>
            <a:r>
              <a:rPr lang="en-GB" sz="1800" dirty="0"/>
              <a:t>Assessment strategies</a:t>
            </a:r>
          </a:p>
          <a:p>
            <a:pPr marL="285750" indent="-285750">
              <a:buFont typeface="Arial" panose="020B0604020202020204" pitchFamily="34" charset="0"/>
              <a:buChar char="•"/>
            </a:pPr>
            <a:r>
              <a:rPr lang="en-GB" sz="1800" dirty="0"/>
              <a:t>Educator as a group facilitator </a:t>
            </a:r>
          </a:p>
        </p:txBody>
      </p:sp>
      <p:sp>
        <p:nvSpPr>
          <p:cNvPr id="4" name="Slide Number Placeholder 3">
            <a:extLst>
              <a:ext uri="{FF2B5EF4-FFF2-40B4-BE49-F238E27FC236}">
                <a16:creationId xmlns:a16="http://schemas.microsoft.com/office/drawing/2014/main" id="{748591EC-F1AC-4686-B264-A2A705C17E30}"/>
              </a:ext>
            </a:extLst>
          </p:cNvPr>
          <p:cNvSpPr>
            <a:spLocks noGrp="1"/>
          </p:cNvSpPr>
          <p:nvPr>
            <p:ph type="sldNum" sz="quarter" idx="4"/>
          </p:nvPr>
        </p:nvSpPr>
        <p:spPr/>
        <p:txBody>
          <a:bodyPr/>
          <a:lstStyle/>
          <a:p>
            <a:fld id="{0406593E-52CF-5B45-8CFF-7309163A4729}" type="slidenum">
              <a:rPr lang="en-US" smtClean="0"/>
              <a:pPr/>
              <a:t>3</a:t>
            </a:fld>
            <a:endParaRPr lang="en-US"/>
          </a:p>
        </p:txBody>
      </p:sp>
    </p:spTree>
    <p:extLst>
      <p:ext uri="{BB962C8B-B14F-4D97-AF65-F5344CB8AC3E}">
        <p14:creationId xmlns:p14="http://schemas.microsoft.com/office/powerpoint/2010/main" val="317497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2CEEB75-30B6-4F4F-8A86-0F4D5982097C}"/>
              </a:ext>
            </a:extLst>
          </p:cNvPr>
          <p:cNvSpPr>
            <a:spLocks noGrp="1"/>
          </p:cNvSpPr>
          <p:nvPr>
            <p:ph type="ctrTitle"/>
          </p:nvPr>
        </p:nvSpPr>
        <p:spPr>
          <a:xfrm>
            <a:off x="388800" y="399927"/>
            <a:ext cx="5954850" cy="293115"/>
          </a:xfrm>
        </p:spPr>
        <p:txBody>
          <a:bodyPr/>
          <a:lstStyle/>
          <a:p>
            <a:r>
              <a:rPr lang="en-GB" sz="1800" dirty="0"/>
              <a:t>Team investigations in OU physical science modules</a:t>
            </a:r>
          </a:p>
        </p:txBody>
      </p:sp>
      <p:sp>
        <p:nvSpPr>
          <p:cNvPr id="6" name="Content Placeholder 5">
            <a:extLst>
              <a:ext uri="{FF2B5EF4-FFF2-40B4-BE49-F238E27FC236}">
                <a16:creationId xmlns:a16="http://schemas.microsoft.com/office/drawing/2014/main" id="{8CD106C5-72D0-4A6A-B795-619B58D43910}"/>
              </a:ext>
            </a:extLst>
          </p:cNvPr>
          <p:cNvSpPr>
            <a:spLocks noGrp="1"/>
          </p:cNvSpPr>
          <p:nvPr>
            <p:ph idx="1"/>
          </p:nvPr>
        </p:nvSpPr>
        <p:spPr>
          <a:xfrm>
            <a:off x="432002" y="1080000"/>
            <a:ext cx="3996519" cy="3703500"/>
          </a:xfrm>
        </p:spPr>
        <p:txBody>
          <a:bodyPr/>
          <a:lstStyle/>
          <a:p>
            <a:r>
              <a:rPr lang="en-GB" sz="1800" b="1" dirty="0"/>
              <a:t>Astronomy / Planetary Science</a:t>
            </a:r>
            <a:br>
              <a:rPr lang="en-GB" sz="1800" b="1" dirty="0"/>
            </a:br>
            <a:r>
              <a:rPr lang="en-GB" sz="1800" dirty="0"/>
              <a:t>S382 – </a:t>
            </a:r>
            <a:r>
              <a:rPr lang="en-GB" sz="1800" b="1" dirty="0"/>
              <a:t>PIRATE</a:t>
            </a:r>
            <a:r>
              <a:rPr lang="en-GB" sz="1800" dirty="0"/>
              <a:t> robotic telescope</a:t>
            </a:r>
            <a:br>
              <a:rPr lang="en-GB" sz="1800" dirty="0"/>
            </a:br>
            <a:r>
              <a:rPr lang="en-GB" sz="1800" dirty="0"/>
              <a:t>S382 – </a:t>
            </a:r>
            <a:r>
              <a:rPr lang="en-GB" sz="1800" b="1" dirty="0"/>
              <a:t>SDSS</a:t>
            </a:r>
            <a:r>
              <a:rPr lang="en-GB" sz="1800" dirty="0"/>
              <a:t> telescope data</a:t>
            </a:r>
            <a:br>
              <a:rPr lang="en-GB" sz="1800" dirty="0"/>
            </a:br>
            <a:r>
              <a:rPr lang="en-GB" sz="1800" dirty="0"/>
              <a:t>S818 – Mars </a:t>
            </a:r>
            <a:r>
              <a:rPr lang="en-GB" sz="1800" b="1" dirty="0"/>
              <a:t>rover</a:t>
            </a:r>
            <a:r>
              <a:rPr lang="en-GB" sz="1800" dirty="0"/>
              <a:t> simulation </a:t>
            </a:r>
          </a:p>
          <a:p>
            <a:r>
              <a:rPr lang="en-GB" sz="1800" b="1" dirty="0"/>
              <a:t>Features</a:t>
            </a:r>
            <a:br>
              <a:rPr lang="en-GB" sz="1800" b="1" dirty="0"/>
            </a:br>
            <a:r>
              <a:rPr lang="en-GB" sz="1800" dirty="0"/>
              <a:t>- Advanced u/grad. and taught p/grad.</a:t>
            </a:r>
            <a:br>
              <a:rPr lang="en-GB" sz="1800" dirty="0"/>
            </a:br>
            <a:r>
              <a:rPr lang="en-GB" sz="1800" dirty="0"/>
              <a:t>- Team working</a:t>
            </a:r>
            <a:br>
              <a:rPr lang="en-GB" sz="1800" dirty="0"/>
            </a:br>
            <a:r>
              <a:rPr lang="en-GB" sz="1800" dirty="0"/>
              <a:t>- Synchronous and asynchronous       communication tools</a:t>
            </a:r>
            <a:br>
              <a:rPr lang="en-GB" sz="1800" dirty="0"/>
            </a:br>
            <a:r>
              <a:rPr lang="en-GB" sz="1800" dirty="0"/>
              <a:t>- Varied models of assessment</a:t>
            </a:r>
          </a:p>
          <a:p>
            <a:r>
              <a:rPr lang="en-GB" sz="1800" b="1" dirty="0"/>
              <a:t>This work</a:t>
            </a:r>
            <a:br>
              <a:rPr lang="en-GB" sz="1800" b="1" dirty="0"/>
            </a:br>
            <a:r>
              <a:rPr lang="en-GB" sz="1800" dirty="0"/>
              <a:t>Analysis of student interviews as part of a wider project that also includes forum interactions. </a:t>
            </a:r>
          </a:p>
        </p:txBody>
      </p:sp>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8519" y="1122263"/>
            <a:ext cx="2360588" cy="1599108"/>
          </a:xfrm>
          <a:prstGeom prst="rect">
            <a:avLst/>
          </a:prstGeom>
        </p:spPr>
      </p:pic>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7102" y="926984"/>
            <a:ext cx="2002596" cy="1929298"/>
          </a:xfrm>
          <a:prstGeom prst="rect">
            <a:avLst/>
          </a:prstGeom>
        </p:spPr>
      </p:pic>
      <p:pic>
        <p:nvPicPr>
          <p:cNvPr id="20" name="Grafik 10">
            <a:extLst>
              <a:ext uri="{FF2B5EF4-FFF2-40B4-BE49-F238E27FC236}">
                <a16:creationId xmlns:a16="http://schemas.microsoft.com/office/drawing/2014/main" id="{9D25A284-5164-4954-A138-405FB0371DA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61607" y="3150592"/>
            <a:ext cx="2177211" cy="1632908"/>
          </a:xfrm>
          <a:prstGeom prst="rect">
            <a:avLst/>
          </a:prstGeom>
        </p:spPr>
      </p:pic>
    </p:spTree>
    <p:extLst>
      <p:ext uri="{BB962C8B-B14F-4D97-AF65-F5344CB8AC3E}">
        <p14:creationId xmlns:p14="http://schemas.microsoft.com/office/powerpoint/2010/main" val="898405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par>
                          <p:cTn id="8" fill="hold">
                            <p:stCondLst>
                              <p:cond delay="500"/>
                            </p:stCondLst>
                            <p:childTnLst>
                              <p:par>
                                <p:cTn id="9" presetID="1" presetClass="entr" presetSubtype="0" fill="hold" nodeType="afterEffect">
                                  <p:stCondLst>
                                    <p:cond delay="1000"/>
                                  </p:stCondLst>
                                  <p:childTnLst>
                                    <p:set>
                                      <p:cBhvr>
                                        <p:cTn id="10" dur="1" fill="hold">
                                          <p:stCondLst>
                                            <p:cond delay="0"/>
                                          </p:stCondLst>
                                        </p:cTn>
                                        <p:tgtEl>
                                          <p:spTgt spid="18"/>
                                        </p:tgtEl>
                                        <p:attrNameLst>
                                          <p:attrName>style.visibility</p:attrName>
                                        </p:attrNameLst>
                                      </p:cBhvr>
                                      <p:to>
                                        <p:strVal val="visible"/>
                                      </p:to>
                                    </p:set>
                                  </p:childTnLst>
                                </p:cTn>
                              </p:par>
                            </p:childTnLst>
                          </p:cTn>
                        </p:par>
                        <p:par>
                          <p:cTn id="11" fill="hold">
                            <p:stCondLst>
                              <p:cond delay="1500"/>
                            </p:stCondLst>
                            <p:childTnLst>
                              <p:par>
                                <p:cTn id="12" presetID="1" presetClass="entr" presetSubtype="0" fill="hold" nodeType="afterEffect">
                                  <p:stCondLst>
                                    <p:cond delay="100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2500"/>
                            </p:stCondLst>
                            <p:childTnLst>
                              <p:par>
                                <p:cTn id="15" presetID="1" presetClass="entr" presetSubtype="0" fill="hold" nodeType="afterEffect">
                                  <p:stCondLst>
                                    <p:cond delay="100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500"/>
                                        <p:tgtEl>
                                          <p:spTgt spid="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fade">
                                      <p:cBhvr>
                                        <p:cTn id="26"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3790A-38E1-4F11-9D0A-6996FDE05F86}"/>
              </a:ext>
            </a:extLst>
          </p:cNvPr>
          <p:cNvSpPr>
            <a:spLocks noGrp="1"/>
          </p:cNvSpPr>
          <p:nvPr>
            <p:ph type="ctrTitle"/>
          </p:nvPr>
        </p:nvSpPr>
        <p:spPr>
          <a:xfrm>
            <a:off x="388801" y="399927"/>
            <a:ext cx="5088074" cy="400173"/>
          </a:xfrm>
        </p:spPr>
        <p:txBody>
          <a:bodyPr/>
          <a:lstStyle/>
          <a:p>
            <a:r>
              <a:rPr lang="en-GB" sz="1800" dirty="0"/>
              <a:t>Aims of the project</a:t>
            </a:r>
          </a:p>
        </p:txBody>
      </p:sp>
      <p:sp>
        <p:nvSpPr>
          <p:cNvPr id="3" name="Content Placeholder 2">
            <a:extLst>
              <a:ext uri="{FF2B5EF4-FFF2-40B4-BE49-F238E27FC236}">
                <a16:creationId xmlns:a16="http://schemas.microsoft.com/office/drawing/2014/main" id="{AE1DCC31-B4EF-40F5-98A0-537F0C49AF31}"/>
              </a:ext>
            </a:extLst>
          </p:cNvPr>
          <p:cNvSpPr>
            <a:spLocks noGrp="1"/>
          </p:cNvSpPr>
          <p:nvPr>
            <p:ph idx="1"/>
          </p:nvPr>
        </p:nvSpPr>
        <p:spPr/>
        <p:txBody>
          <a:bodyPr/>
          <a:lstStyle/>
          <a:p>
            <a:r>
              <a:rPr lang="en-GB" sz="1800" dirty="0"/>
              <a:t>Through analysis of the synoptic data provided by forum postings and </a:t>
            </a:r>
            <a:r>
              <a:rPr lang="en-GB" sz="1800" b="1" dirty="0"/>
              <a:t>in-depth semi-structured interviews </a:t>
            </a:r>
            <a:r>
              <a:rPr lang="en-GB" sz="1800" dirty="0"/>
              <a:t>with students, our aim was to study the following aspects of our team projects </a:t>
            </a:r>
          </a:p>
          <a:p>
            <a:pPr marL="285750" indent="-285750">
              <a:buFont typeface="Arial" panose="020B0604020202020204" pitchFamily="34" charset="0"/>
              <a:buChar char="•"/>
            </a:pPr>
            <a:r>
              <a:rPr lang="en-GB" sz="1800" b="1" dirty="0"/>
              <a:t>Pedagogic design. </a:t>
            </a:r>
          </a:p>
          <a:p>
            <a:pPr marL="285750" indent="-285750">
              <a:buFont typeface="Arial" panose="020B0604020202020204" pitchFamily="34" charset="0"/>
              <a:buChar char="•"/>
            </a:pPr>
            <a:r>
              <a:rPr lang="en-GB" sz="1800" dirty="0"/>
              <a:t>Use of online communication tools.</a:t>
            </a:r>
          </a:p>
          <a:p>
            <a:pPr marL="285750" indent="-285750">
              <a:buFont typeface="Arial" panose="020B0604020202020204" pitchFamily="34" charset="0"/>
              <a:buChar char="•"/>
            </a:pPr>
            <a:r>
              <a:rPr lang="en-GB" sz="1800" b="1" dirty="0"/>
              <a:t>Student engagement</a:t>
            </a:r>
            <a:r>
              <a:rPr lang="en-GB" sz="1800" dirty="0"/>
              <a:t> and ownership of task.</a:t>
            </a:r>
          </a:p>
          <a:p>
            <a:pPr marL="285750" indent="-285750">
              <a:buFont typeface="Arial" panose="020B0604020202020204" pitchFamily="34" charset="0"/>
              <a:buChar char="•"/>
            </a:pPr>
            <a:r>
              <a:rPr lang="en-GB" sz="1800" b="1" dirty="0"/>
              <a:t>Peer-learning in a distance environment.</a:t>
            </a:r>
          </a:p>
          <a:p>
            <a:pPr marL="285750" indent="-285750">
              <a:buFont typeface="Arial" panose="020B0604020202020204" pitchFamily="34" charset="0"/>
              <a:buChar char="•"/>
            </a:pPr>
            <a:r>
              <a:rPr lang="en-GB" sz="1800" b="1" dirty="0"/>
              <a:t>Assessment strategies</a:t>
            </a:r>
            <a:r>
              <a:rPr lang="en-GB" sz="1800" dirty="0"/>
              <a:t>.</a:t>
            </a:r>
          </a:p>
          <a:p>
            <a:pPr marL="285750" indent="-285750">
              <a:buFont typeface="Arial" panose="020B0604020202020204" pitchFamily="34" charset="0"/>
              <a:buChar char="•"/>
            </a:pPr>
            <a:r>
              <a:rPr lang="en-GB" sz="1800" dirty="0"/>
              <a:t>Group dynamics and conflict resolution in an online setting.</a:t>
            </a:r>
          </a:p>
          <a:p>
            <a:endParaRPr lang="en-GB" sz="1800" dirty="0"/>
          </a:p>
        </p:txBody>
      </p:sp>
      <p:sp>
        <p:nvSpPr>
          <p:cNvPr id="4" name="Slide Number Placeholder 3">
            <a:extLst>
              <a:ext uri="{FF2B5EF4-FFF2-40B4-BE49-F238E27FC236}">
                <a16:creationId xmlns:a16="http://schemas.microsoft.com/office/drawing/2014/main" id="{3DE579C1-8772-497B-A0A9-9F308D2621BF}"/>
              </a:ext>
            </a:extLst>
          </p:cNvPr>
          <p:cNvSpPr>
            <a:spLocks noGrp="1"/>
          </p:cNvSpPr>
          <p:nvPr>
            <p:ph type="sldNum" sz="quarter" idx="4"/>
          </p:nvPr>
        </p:nvSpPr>
        <p:spPr/>
        <p:txBody>
          <a:bodyPr/>
          <a:lstStyle/>
          <a:p>
            <a:fld id="{0406593E-52CF-5B45-8CFF-7309163A4729}" type="slidenum">
              <a:rPr lang="en-US" smtClean="0"/>
              <a:pPr/>
              <a:t>5</a:t>
            </a:fld>
            <a:endParaRPr lang="en-US"/>
          </a:p>
        </p:txBody>
      </p:sp>
    </p:spTree>
    <p:extLst>
      <p:ext uri="{BB962C8B-B14F-4D97-AF65-F5344CB8AC3E}">
        <p14:creationId xmlns:p14="http://schemas.microsoft.com/office/powerpoint/2010/main" val="387411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406593E-52CF-5B45-8CFF-7309163A4729}" type="slidenum">
              <a:rPr lang="en-US" smtClean="0"/>
              <a:pPr/>
              <a:t>6</a:t>
            </a:fld>
            <a:endParaRPr lang="en-US"/>
          </a:p>
        </p:txBody>
      </p:sp>
      <p:sp>
        <p:nvSpPr>
          <p:cNvPr id="7" name="Content Placeholder 6">
            <a:extLst>
              <a:ext uri="{FF2B5EF4-FFF2-40B4-BE49-F238E27FC236}">
                <a16:creationId xmlns:a16="http://schemas.microsoft.com/office/drawing/2014/main" id="{9B5B1201-52D8-4993-8796-713B6309694A}"/>
              </a:ext>
            </a:extLst>
          </p:cNvPr>
          <p:cNvSpPr>
            <a:spLocks noGrp="1"/>
          </p:cNvSpPr>
          <p:nvPr>
            <p:ph type="body" sz="quarter" idx="11"/>
          </p:nvPr>
        </p:nvSpPr>
        <p:spPr>
          <a:xfrm>
            <a:off x="432003" y="1080000"/>
            <a:ext cx="3816147" cy="3703500"/>
          </a:xfrm>
        </p:spPr>
        <p:txBody>
          <a:bodyPr/>
          <a:lstStyle/>
          <a:p>
            <a:pPr>
              <a:lnSpc>
                <a:spcPct val="100000"/>
              </a:lnSpc>
              <a:spcBef>
                <a:spcPts val="0"/>
              </a:spcBef>
            </a:pPr>
            <a:endParaRPr lang="en-GB" sz="1800" dirty="0"/>
          </a:p>
          <a:p>
            <a:pPr indent="-171450">
              <a:lnSpc>
                <a:spcPct val="100000"/>
              </a:lnSpc>
              <a:spcBef>
                <a:spcPts val="0"/>
              </a:spcBef>
              <a:buFont typeface="Arial" panose="020B0604020202020204" pitchFamily="34" charset="0"/>
              <a:buChar char="•"/>
            </a:pPr>
            <a:r>
              <a:rPr lang="en-GB" sz="1800" dirty="0"/>
              <a:t>Structured conversations with volunteer cohort after completion of their group project.</a:t>
            </a:r>
          </a:p>
          <a:p>
            <a:pPr>
              <a:lnSpc>
                <a:spcPct val="100000"/>
              </a:lnSpc>
              <a:spcBef>
                <a:spcPts val="0"/>
              </a:spcBef>
            </a:pPr>
            <a:r>
              <a:rPr lang="en-GB" sz="1800" dirty="0"/>
              <a:t> </a:t>
            </a:r>
          </a:p>
          <a:p>
            <a:pPr indent="-171450">
              <a:lnSpc>
                <a:spcPct val="100000"/>
              </a:lnSpc>
              <a:spcBef>
                <a:spcPts val="0"/>
              </a:spcBef>
              <a:buFont typeface="Arial" panose="020B0604020202020204" pitchFamily="34" charset="0"/>
              <a:buChar char="•"/>
            </a:pPr>
            <a:r>
              <a:rPr lang="en-GB" sz="1800" dirty="0"/>
              <a:t> Student perceptions:</a:t>
            </a:r>
          </a:p>
          <a:p>
            <a:pPr marL="284162" lvl="2" indent="0">
              <a:lnSpc>
                <a:spcPct val="100000"/>
              </a:lnSpc>
              <a:spcBef>
                <a:spcPts val="0"/>
              </a:spcBef>
              <a:buNone/>
            </a:pPr>
            <a:r>
              <a:rPr lang="en-GB" sz="1800" dirty="0"/>
              <a:t>- Before project started,</a:t>
            </a:r>
          </a:p>
          <a:p>
            <a:pPr marL="284162" lvl="2" indent="0">
              <a:lnSpc>
                <a:spcPct val="100000"/>
              </a:lnSpc>
              <a:spcBef>
                <a:spcPts val="0"/>
              </a:spcBef>
              <a:buNone/>
            </a:pPr>
            <a:r>
              <a:rPr lang="en-GB" sz="1800" dirty="0"/>
              <a:t>- Experience during project,</a:t>
            </a:r>
          </a:p>
          <a:p>
            <a:pPr marL="569912" lvl="2" indent="-285750">
              <a:lnSpc>
                <a:spcPct val="100000"/>
              </a:lnSpc>
              <a:spcBef>
                <a:spcPts val="0"/>
              </a:spcBef>
              <a:buFontTx/>
              <a:buChar char="-"/>
            </a:pPr>
            <a:r>
              <a:rPr lang="en-GB" sz="1800" dirty="0"/>
              <a:t>Reflecting on whole experience.</a:t>
            </a:r>
          </a:p>
          <a:p>
            <a:pPr marL="0" lvl="1" indent="-171450">
              <a:lnSpc>
                <a:spcPct val="100000"/>
              </a:lnSpc>
              <a:spcBef>
                <a:spcPts val="0"/>
              </a:spcBef>
              <a:buFont typeface="Arial" panose="020B0604020202020204" pitchFamily="34" charset="0"/>
              <a:buChar char="•"/>
            </a:pPr>
            <a:endParaRPr lang="en-GB" sz="1800" dirty="0"/>
          </a:p>
          <a:p>
            <a:pPr indent="-171450">
              <a:lnSpc>
                <a:spcPct val="100000"/>
              </a:lnSpc>
              <a:spcBef>
                <a:spcPts val="0"/>
              </a:spcBef>
              <a:buFont typeface="Arial" panose="020B0604020202020204" pitchFamily="34" charset="0"/>
              <a:buChar char="•"/>
            </a:pPr>
            <a:r>
              <a:rPr lang="en-GB" sz="1800" dirty="0"/>
              <a:t>14 students interviewed</a:t>
            </a:r>
          </a:p>
          <a:p>
            <a:pPr marL="0" lvl="1" indent="-171450">
              <a:lnSpc>
                <a:spcPct val="100000"/>
              </a:lnSpc>
              <a:spcBef>
                <a:spcPts val="0"/>
              </a:spcBef>
              <a:buFont typeface="Arial" panose="020B0604020202020204" pitchFamily="34" charset="0"/>
              <a:buChar char="•"/>
            </a:pPr>
            <a:endParaRPr lang="en-GB" sz="1800" dirty="0"/>
          </a:p>
          <a:p>
            <a:pPr indent="-171450">
              <a:lnSpc>
                <a:spcPct val="100000"/>
              </a:lnSpc>
              <a:spcBef>
                <a:spcPts val="0"/>
              </a:spcBef>
              <a:buFont typeface="Arial" panose="020B0604020202020204" pitchFamily="34" charset="0"/>
              <a:buChar char="•"/>
            </a:pPr>
            <a:endParaRPr lang="en-GB" sz="1800" dirty="0"/>
          </a:p>
          <a:p>
            <a:pPr>
              <a:lnSpc>
                <a:spcPct val="100000"/>
              </a:lnSpc>
              <a:spcBef>
                <a:spcPts val="0"/>
              </a:spcBef>
            </a:pPr>
            <a:endParaRPr lang="en-GB" sz="1800" dirty="0"/>
          </a:p>
        </p:txBody>
      </p:sp>
      <p:sp>
        <p:nvSpPr>
          <p:cNvPr id="2" name="Title 1"/>
          <p:cNvSpPr>
            <a:spLocks noGrp="1"/>
          </p:cNvSpPr>
          <p:nvPr>
            <p:ph type="ctrTitle"/>
          </p:nvPr>
        </p:nvSpPr>
        <p:spPr>
          <a:xfrm>
            <a:off x="388801" y="399927"/>
            <a:ext cx="1260000" cy="295398"/>
          </a:xfrm>
        </p:spPr>
        <p:txBody>
          <a:bodyPr/>
          <a:lstStyle/>
          <a:p>
            <a:r>
              <a:rPr lang="en-GB" sz="1800" dirty="0"/>
              <a:t>Interviews  </a:t>
            </a:r>
          </a:p>
        </p:txBody>
      </p:sp>
      <p:graphicFrame>
        <p:nvGraphicFramePr>
          <p:cNvPr id="8" name="Table 5">
            <a:extLst>
              <a:ext uri="{FF2B5EF4-FFF2-40B4-BE49-F238E27FC236}">
                <a16:creationId xmlns:a16="http://schemas.microsoft.com/office/drawing/2014/main" id="{7EF51EAC-0B8B-4F44-A956-D51008999DD5}"/>
              </a:ext>
            </a:extLst>
          </p:cNvPr>
          <p:cNvGraphicFramePr>
            <a:graphicFrameLocks noGrp="1"/>
          </p:cNvGraphicFramePr>
          <p:nvPr>
            <p:ph type="pic" sz="quarter" idx="12"/>
            <p:extLst>
              <p:ext uri="{D42A27DB-BD31-4B8C-83A1-F6EECF244321}">
                <p14:modId xmlns:p14="http://schemas.microsoft.com/office/powerpoint/2010/main" val="60198143"/>
              </p:ext>
            </p:extLst>
          </p:nvPr>
        </p:nvGraphicFramePr>
        <p:xfrm>
          <a:off x="4895852" y="1870075"/>
          <a:ext cx="3719511" cy="1752600"/>
        </p:xfrm>
        <a:graphic>
          <a:graphicData uri="http://schemas.openxmlformats.org/drawingml/2006/table">
            <a:tbl>
              <a:tblPr firstRow="1" bandRow="1">
                <a:tableStyleId>{5C22544A-7EE6-4342-B048-85BDC9FD1C3A}</a:tableStyleId>
              </a:tblPr>
              <a:tblGrid>
                <a:gridCol w="1030798">
                  <a:extLst>
                    <a:ext uri="{9D8B030D-6E8A-4147-A177-3AD203B41FA5}">
                      <a16:colId xmlns:a16="http://schemas.microsoft.com/office/drawing/2014/main" val="1239942729"/>
                    </a:ext>
                  </a:extLst>
                </a:gridCol>
                <a:gridCol w="1116311">
                  <a:extLst>
                    <a:ext uri="{9D8B030D-6E8A-4147-A177-3AD203B41FA5}">
                      <a16:colId xmlns:a16="http://schemas.microsoft.com/office/drawing/2014/main" val="454157402"/>
                    </a:ext>
                  </a:extLst>
                </a:gridCol>
                <a:gridCol w="1572402">
                  <a:extLst>
                    <a:ext uri="{9D8B030D-6E8A-4147-A177-3AD203B41FA5}">
                      <a16:colId xmlns:a16="http://schemas.microsoft.com/office/drawing/2014/main" val="3857406949"/>
                    </a:ext>
                  </a:extLst>
                </a:gridCol>
              </a:tblGrid>
              <a:tr h="262890">
                <a:tc>
                  <a:txBody>
                    <a:bodyPr/>
                    <a:lstStyle/>
                    <a:p>
                      <a:r>
                        <a:rPr lang="en-GB" dirty="0"/>
                        <a:t>Module</a:t>
                      </a:r>
                    </a:p>
                  </a:txBody>
                  <a:tcPr/>
                </a:tc>
                <a:tc>
                  <a:txBody>
                    <a:bodyPr/>
                    <a:lstStyle/>
                    <a:p>
                      <a:r>
                        <a:rPr lang="en-GB" dirty="0"/>
                        <a:t>Project</a:t>
                      </a:r>
                    </a:p>
                  </a:txBody>
                  <a:tcPr/>
                </a:tc>
                <a:tc>
                  <a:txBody>
                    <a:bodyPr/>
                    <a:lstStyle/>
                    <a:p>
                      <a:r>
                        <a:rPr lang="en-GB" dirty="0"/>
                        <a:t>Number of students</a:t>
                      </a:r>
                    </a:p>
                  </a:txBody>
                  <a:tcPr/>
                </a:tc>
                <a:extLst>
                  <a:ext uri="{0D108BD9-81ED-4DB2-BD59-A6C34878D82A}">
                    <a16:rowId xmlns:a16="http://schemas.microsoft.com/office/drawing/2014/main" val="664702116"/>
                  </a:ext>
                </a:extLst>
              </a:tr>
              <a:tr h="370840">
                <a:tc>
                  <a:txBody>
                    <a:bodyPr/>
                    <a:lstStyle/>
                    <a:p>
                      <a:r>
                        <a:rPr lang="en-GB" dirty="0"/>
                        <a:t>S382</a:t>
                      </a:r>
                    </a:p>
                  </a:txBody>
                  <a:tcPr/>
                </a:tc>
                <a:tc>
                  <a:txBody>
                    <a:bodyPr/>
                    <a:lstStyle/>
                    <a:p>
                      <a:r>
                        <a:rPr lang="en-GB" dirty="0"/>
                        <a:t>PIRATE</a:t>
                      </a:r>
                    </a:p>
                  </a:txBody>
                  <a:tcPr/>
                </a:tc>
                <a:tc>
                  <a:txBody>
                    <a:bodyPr/>
                    <a:lstStyle/>
                    <a:p>
                      <a:r>
                        <a:rPr lang="en-GB" dirty="0"/>
                        <a:t>3</a:t>
                      </a:r>
                    </a:p>
                  </a:txBody>
                  <a:tcPr/>
                </a:tc>
                <a:extLst>
                  <a:ext uri="{0D108BD9-81ED-4DB2-BD59-A6C34878D82A}">
                    <a16:rowId xmlns:a16="http://schemas.microsoft.com/office/drawing/2014/main" val="1963588724"/>
                  </a:ext>
                </a:extLst>
              </a:tr>
              <a:tr h="370840">
                <a:tc>
                  <a:txBody>
                    <a:bodyPr/>
                    <a:lstStyle/>
                    <a:p>
                      <a:r>
                        <a:rPr lang="en-GB" dirty="0"/>
                        <a:t>S382</a:t>
                      </a:r>
                    </a:p>
                  </a:txBody>
                  <a:tcPr/>
                </a:tc>
                <a:tc>
                  <a:txBody>
                    <a:bodyPr/>
                    <a:lstStyle/>
                    <a:p>
                      <a:r>
                        <a:rPr lang="en-GB" dirty="0"/>
                        <a:t>SDSS</a:t>
                      </a:r>
                    </a:p>
                  </a:txBody>
                  <a:tcPr/>
                </a:tc>
                <a:tc>
                  <a:txBody>
                    <a:bodyPr/>
                    <a:lstStyle/>
                    <a:p>
                      <a:r>
                        <a:rPr lang="en-GB" dirty="0"/>
                        <a:t>5</a:t>
                      </a:r>
                    </a:p>
                  </a:txBody>
                  <a:tcPr/>
                </a:tc>
                <a:extLst>
                  <a:ext uri="{0D108BD9-81ED-4DB2-BD59-A6C34878D82A}">
                    <a16:rowId xmlns:a16="http://schemas.microsoft.com/office/drawing/2014/main" val="4235256720"/>
                  </a:ext>
                </a:extLst>
              </a:tr>
              <a:tr h="370840">
                <a:tc>
                  <a:txBody>
                    <a:bodyPr/>
                    <a:lstStyle/>
                    <a:p>
                      <a:r>
                        <a:rPr lang="en-GB" dirty="0"/>
                        <a:t>S818</a:t>
                      </a:r>
                    </a:p>
                  </a:txBody>
                  <a:tcPr/>
                </a:tc>
                <a:tc>
                  <a:txBody>
                    <a:bodyPr/>
                    <a:lstStyle/>
                    <a:p>
                      <a:r>
                        <a:rPr lang="en-GB" dirty="0"/>
                        <a:t>Rover</a:t>
                      </a:r>
                    </a:p>
                  </a:txBody>
                  <a:tcPr/>
                </a:tc>
                <a:tc>
                  <a:txBody>
                    <a:bodyPr/>
                    <a:lstStyle/>
                    <a:p>
                      <a:r>
                        <a:rPr lang="en-GB" dirty="0"/>
                        <a:t>6</a:t>
                      </a:r>
                    </a:p>
                  </a:txBody>
                  <a:tcPr/>
                </a:tc>
                <a:extLst>
                  <a:ext uri="{0D108BD9-81ED-4DB2-BD59-A6C34878D82A}">
                    <a16:rowId xmlns:a16="http://schemas.microsoft.com/office/drawing/2014/main" val="2191042921"/>
                  </a:ext>
                </a:extLst>
              </a:tr>
            </a:tbl>
          </a:graphicData>
        </a:graphic>
      </p:graphicFrame>
    </p:spTree>
    <p:extLst>
      <p:ext uri="{BB962C8B-B14F-4D97-AF65-F5344CB8AC3E}">
        <p14:creationId xmlns:p14="http://schemas.microsoft.com/office/powerpoint/2010/main" val="429202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800" y="399927"/>
            <a:ext cx="3858735" cy="464075"/>
          </a:xfrm>
        </p:spPr>
        <p:txBody>
          <a:bodyPr/>
          <a:lstStyle/>
          <a:p>
            <a:r>
              <a:rPr lang="en-GB" sz="1800" dirty="0"/>
              <a:t>Interviews – Research questions</a:t>
            </a:r>
          </a:p>
        </p:txBody>
      </p:sp>
      <p:sp>
        <p:nvSpPr>
          <p:cNvPr id="4" name="Slide Number Placeholder 3"/>
          <p:cNvSpPr>
            <a:spLocks noGrp="1"/>
          </p:cNvSpPr>
          <p:nvPr>
            <p:ph type="sldNum" sz="quarter" idx="4"/>
          </p:nvPr>
        </p:nvSpPr>
        <p:spPr/>
        <p:txBody>
          <a:bodyPr/>
          <a:lstStyle/>
          <a:p>
            <a:fld id="{0406593E-52CF-5B45-8CFF-7309163A4729}" type="slidenum">
              <a:rPr lang="en-US" smtClean="0"/>
              <a:pPr/>
              <a:t>7</a:t>
            </a:fld>
            <a:endParaRPr lang="en-US"/>
          </a:p>
        </p:txBody>
      </p:sp>
      <p:graphicFrame>
        <p:nvGraphicFramePr>
          <p:cNvPr id="8" name="Table 8">
            <a:extLst>
              <a:ext uri="{FF2B5EF4-FFF2-40B4-BE49-F238E27FC236}">
                <a16:creationId xmlns:a16="http://schemas.microsoft.com/office/drawing/2014/main" id="{854456FE-12E6-4A9A-8FA2-0BA860B710CB}"/>
              </a:ext>
            </a:extLst>
          </p:cNvPr>
          <p:cNvGraphicFramePr>
            <a:graphicFrameLocks noGrp="1"/>
          </p:cNvGraphicFramePr>
          <p:nvPr>
            <p:ph idx="1"/>
            <p:extLst>
              <p:ext uri="{D42A27DB-BD31-4B8C-83A1-F6EECF244321}">
                <p14:modId xmlns:p14="http://schemas.microsoft.com/office/powerpoint/2010/main" val="3439512997"/>
              </p:ext>
            </p:extLst>
          </p:nvPr>
        </p:nvGraphicFramePr>
        <p:xfrm>
          <a:off x="431800" y="1079500"/>
          <a:ext cx="8064500" cy="2565400"/>
        </p:xfrm>
        <a:graphic>
          <a:graphicData uri="http://schemas.openxmlformats.org/drawingml/2006/table">
            <a:tbl>
              <a:tblPr bandRow="1">
                <a:tableStyleId>{5C22544A-7EE6-4342-B048-85BDC9FD1C3A}</a:tableStyleId>
              </a:tblPr>
              <a:tblGrid>
                <a:gridCol w="1193119">
                  <a:extLst>
                    <a:ext uri="{9D8B030D-6E8A-4147-A177-3AD203B41FA5}">
                      <a16:colId xmlns:a16="http://schemas.microsoft.com/office/drawing/2014/main" val="4048216302"/>
                    </a:ext>
                  </a:extLst>
                </a:gridCol>
                <a:gridCol w="6871381">
                  <a:extLst>
                    <a:ext uri="{9D8B030D-6E8A-4147-A177-3AD203B41FA5}">
                      <a16:colId xmlns:a16="http://schemas.microsoft.com/office/drawing/2014/main" val="4016845917"/>
                    </a:ext>
                  </a:extLst>
                </a:gridCol>
              </a:tblGrid>
              <a:tr h="370840">
                <a:tc>
                  <a:txBody>
                    <a:bodyPr/>
                    <a:lstStyle/>
                    <a:p>
                      <a:r>
                        <a:rPr lang="en-GB" sz="1800" dirty="0">
                          <a:solidFill>
                            <a:schemeClr val="accent4">
                              <a:lumMod val="75000"/>
                            </a:schemeClr>
                          </a:solidFill>
                        </a:rPr>
                        <a:t>RQ1</a:t>
                      </a:r>
                    </a:p>
                  </a:txBody>
                  <a:tcPr/>
                </a:tc>
                <a:tc>
                  <a:txBody>
                    <a:bodyPr/>
                    <a:lstStyle/>
                    <a:p>
                      <a:r>
                        <a:rPr lang="en-GB" sz="1800" u="none" dirty="0">
                          <a:solidFill>
                            <a:schemeClr val="accent4">
                              <a:lumMod val="75000"/>
                            </a:schemeClr>
                          </a:solidFill>
                        </a:rPr>
                        <a:t>What </a:t>
                      </a:r>
                      <a:r>
                        <a:rPr lang="en-GB" sz="1800" u="none" dirty="0">
                          <a:solidFill>
                            <a:schemeClr val="accent3"/>
                          </a:solidFill>
                        </a:rPr>
                        <a:t>aspects of the project design </a:t>
                      </a:r>
                      <a:r>
                        <a:rPr lang="en-GB" sz="1800" u="none" dirty="0">
                          <a:solidFill>
                            <a:schemeClr val="accent4">
                              <a:lumMod val="75000"/>
                            </a:schemeClr>
                          </a:solidFill>
                        </a:rPr>
                        <a:t>did the students find particularly helpful? Are there any aspects that could be improved?</a:t>
                      </a:r>
                    </a:p>
                  </a:txBody>
                  <a:tcPr/>
                </a:tc>
                <a:extLst>
                  <a:ext uri="{0D108BD9-81ED-4DB2-BD59-A6C34878D82A}">
                    <a16:rowId xmlns:a16="http://schemas.microsoft.com/office/drawing/2014/main" val="2724185617"/>
                  </a:ext>
                </a:extLst>
              </a:tr>
              <a:tr h="370840">
                <a:tc>
                  <a:txBody>
                    <a:bodyPr/>
                    <a:lstStyle/>
                    <a:p>
                      <a:r>
                        <a:rPr lang="en-GB" sz="1800" dirty="0">
                          <a:solidFill>
                            <a:schemeClr val="accent1"/>
                          </a:solidFill>
                        </a:rPr>
                        <a:t>RQ2</a:t>
                      </a: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800" u="none" kern="1200" dirty="0">
                          <a:solidFill>
                            <a:schemeClr val="accent1"/>
                          </a:solidFill>
                          <a:effectLst/>
                          <a:latin typeface="+mn-lt"/>
                          <a:ea typeface="+mn-ea"/>
                          <a:cs typeface="+mn-cs"/>
                        </a:rPr>
                        <a:t>What were students’ experiences of </a:t>
                      </a:r>
                      <a:r>
                        <a:rPr lang="en-GB" sz="1800" u="none" kern="1200" dirty="0">
                          <a:solidFill>
                            <a:schemeClr val="accent3"/>
                          </a:solidFill>
                          <a:effectLst/>
                          <a:latin typeface="+mn-lt"/>
                          <a:ea typeface="+mn-ea"/>
                          <a:cs typeface="+mn-cs"/>
                        </a:rPr>
                        <a:t>peer-learning</a:t>
                      </a:r>
                      <a:r>
                        <a:rPr lang="en-GB" sz="1800" u="none" kern="1200" dirty="0">
                          <a:solidFill>
                            <a:schemeClr val="accent1"/>
                          </a:solidFill>
                          <a:effectLst/>
                          <a:latin typeface="+mn-lt"/>
                          <a:ea typeface="+mn-ea"/>
                          <a:cs typeface="+mn-cs"/>
                        </a:rPr>
                        <a:t>?</a:t>
                      </a:r>
                      <a:endParaRPr lang="en-GB" sz="1800" u="none" dirty="0">
                        <a:solidFill>
                          <a:schemeClr val="accent1"/>
                        </a:solidFill>
                      </a:endParaRPr>
                    </a:p>
                  </a:txBody>
                  <a:tcPr/>
                </a:tc>
                <a:extLst>
                  <a:ext uri="{0D108BD9-81ED-4DB2-BD59-A6C34878D82A}">
                    <a16:rowId xmlns:a16="http://schemas.microsoft.com/office/drawing/2014/main" val="1742641270"/>
                  </a:ext>
                </a:extLst>
              </a:tr>
              <a:tr h="370840">
                <a:tc>
                  <a:txBody>
                    <a:bodyPr/>
                    <a:lstStyle/>
                    <a:p>
                      <a:r>
                        <a:rPr lang="en-GB" sz="1800" dirty="0">
                          <a:solidFill>
                            <a:schemeClr val="accent4">
                              <a:lumMod val="75000"/>
                            </a:schemeClr>
                          </a:solidFill>
                        </a:rPr>
                        <a:t>RQ3</a:t>
                      </a:r>
                    </a:p>
                  </a:txBody>
                  <a:tcPr/>
                </a:tc>
                <a:tc>
                  <a:txBody>
                    <a:bodyPr/>
                    <a:lstStyle/>
                    <a:p>
                      <a:r>
                        <a:rPr lang="en-GB" sz="1800" u="none" dirty="0">
                          <a:solidFill>
                            <a:schemeClr val="accent4">
                              <a:lumMod val="75000"/>
                            </a:schemeClr>
                          </a:solidFill>
                        </a:rPr>
                        <a:t>Do students see the </a:t>
                      </a:r>
                      <a:r>
                        <a:rPr lang="en-GB" sz="1800" u="none" dirty="0">
                          <a:solidFill>
                            <a:schemeClr val="accent3"/>
                          </a:solidFill>
                        </a:rPr>
                        <a:t>assessment task </a:t>
                      </a:r>
                      <a:r>
                        <a:rPr lang="en-GB" sz="1800" u="none" dirty="0">
                          <a:solidFill>
                            <a:schemeClr val="accent4">
                              <a:lumMod val="75000"/>
                            </a:schemeClr>
                          </a:solidFill>
                        </a:rPr>
                        <a:t>as being appropriate to the work and fair to all? </a:t>
                      </a:r>
                    </a:p>
                  </a:txBody>
                  <a:tcPr/>
                </a:tc>
                <a:extLst>
                  <a:ext uri="{0D108BD9-81ED-4DB2-BD59-A6C34878D82A}">
                    <a16:rowId xmlns:a16="http://schemas.microsoft.com/office/drawing/2014/main" val="4273822164"/>
                  </a:ext>
                </a:extLst>
              </a:tr>
              <a:tr h="370840">
                <a:tc>
                  <a:txBody>
                    <a:bodyPr/>
                    <a:lstStyle/>
                    <a:p>
                      <a:r>
                        <a:rPr lang="en-GB" sz="1800" dirty="0">
                          <a:solidFill>
                            <a:schemeClr val="accent1"/>
                          </a:solidFill>
                        </a:rPr>
                        <a:t>RQ4</a:t>
                      </a:r>
                    </a:p>
                  </a:txBody>
                  <a:tcPr/>
                </a:tc>
                <a:tc>
                  <a:txBody>
                    <a:bodyPr/>
                    <a:lstStyle/>
                    <a:p>
                      <a:r>
                        <a:rPr lang="en-GB" sz="1800" dirty="0">
                          <a:solidFill>
                            <a:schemeClr val="accent1"/>
                          </a:solidFill>
                        </a:rPr>
                        <a:t>What </a:t>
                      </a:r>
                      <a:r>
                        <a:rPr lang="en-GB" sz="1800" u="none" dirty="0">
                          <a:solidFill>
                            <a:schemeClr val="accent3"/>
                          </a:solidFill>
                        </a:rPr>
                        <a:t>value </a:t>
                      </a:r>
                      <a:r>
                        <a:rPr lang="en-GB" sz="1800" dirty="0">
                          <a:solidFill>
                            <a:schemeClr val="accent1"/>
                          </a:solidFill>
                        </a:rPr>
                        <a:t>do students see in carrying out team working activities online?</a:t>
                      </a:r>
                    </a:p>
                  </a:txBody>
                  <a:tcPr/>
                </a:tc>
                <a:extLst>
                  <a:ext uri="{0D108BD9-81ED-4DB2-BD59-A6C34878D82A}">
                    <a16:rowId xmlns:a16="http://schemas.microsoft.com/office/drawing/2014/main" val="1054931431"/>
                  </a:ext>
                </a:extLst>
              </a:tr>
            </a:tbl>
          </a:graphicData>
        </a:graphic>
      </p:graphicFrame>
    </p:spTree>
    <p:extLst>
      <p:ext uri="{BB962C8B-B14F-4D97-AF65-F5344CB8AC3E}">
        <p14:creationId xmlns:p14="http://schemas.microsoft.com/office/powerpoint/2010/main" val="3132262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peech Bubble: Rectangle with Corners Rounded 13">
            <a:extLst>
              <a:ext uri="{FF2B5EF4-FFF2-40B4-BE49-F238E27FC236}">
                <a16:creationId xmlns:a16="http://schemas.microsoft.com/office/drawing/2014/main" id="{E7F93F32-161B-4AE5-9BED-EF897E4A29CA}"/>
              </a:ext>
            </a:extLst>
          </p:cNvPr>
          <p:cNvSpPr/>
          <p:nvPr/>
        </p:nvSpPr>
        <p:spPr>
          <a:xfrm>
            <a:off x="275104" y="3192361"/>
            <a:ext cx="3418406" cy="1551212"/>
          </a:xfrm>
          <a:prstGeom prst="wedgeRoundRectCallout">
            <a:avLst>
              <a:gd name="adj1" fmla="val 43522"/>
              <a:gd name="adj2" fmla="val 66886"/>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peech Bubble: Rectangle with Corners Rounded 14">
            <a:extLst>
              <a:ext uri="{FF2B5EF4-FFF2-40B4-BE49-F238E27FC236}">
                <a16:creationId xmlns:a16="http://schemas.microsoft.com/office/drawing/2014/main" id="{88030832-7DF4-4AD4-8892-CF1262A1DAFF}"/>
              </a:ext>
            </a:extLst>
          </p:cNvPr>
          <p:cNvSpPr/>
          <p:nvPr/>
        </p:nvSpPr>
        <p:spPr>
          <a:xfrm>
            <a:off x="4852390" y="3445378"/>
            <a:ext cx="3853185" cy="1236243"/>
          </a:xfrm>
          <a:prstGeom prst="wedgeRoundRectCallout">
            <a:avLst>
              <a:gd name="adj1" fmla="val -41456"/>
              <a:gd name="adj2" fmla="val 65394"/>
              <a:gd name="adj3" fmla="val 16667"/>
            </a:avLst>
          </a:prstGeom>
          <a:solidFill>
            <a:schemeClr val="accent2">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Speech Bubble: Rectangle with Corners Rounded 16">
            <a:extLst>
              <a:ext uri="{FF2B5EF4-FFF2-40B4-BE49-F238E27FC236}">
                <a16:creationId xmlns:a16="http://schemas.microsoft.com/office/drawing/2014/main" id="{661144E3-C861-494A-8888-94B5E6339317}"/>
              </a:ext>
            </a:extLst>
          </p:cNvPr>
          <p:cNvSpPr/>
          <p:nvPr/>
        </p:nvSpPr>
        <p:spPr>
          <a:xfrm>
            <a:off x="3643067" y="2074187"/>
            <a:ext cx="2274883" cy="979391"/>
          </a:xfrm>
          <a:prstGeom prst="wedgeRoundRectCallout">
            <a:avLst>
              <a:gd name="adj1" fmla="val -65051"/>
              <a:gd name="adj2" fmla="val 7345"/>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Speech Bubble: Rectangle with Corners Rounded 15">
            <a:extLst>
              <a:ext uri="{FF2B5EF4-FFF2-40B4-BE49-F238E27FC236}">
                <a16:creationId xmlns:a16="http://schemas.microsoft.com/office/drawing/2014/main" id="{E154664C-CB48-4CA5-AE8A-7FC2D495A441}"/>
              </a:ext>
            </a:extLst>
          </p:cNvPr>
          <p:cNvSpPr/>
          <p:nvPr/>
        </p:nvSpPr>
        <p:spPr>
          <a:xfrm>
            <a:off x="6539695" y="918508"/>
            <a:ext cx="2272693" cy="1449006"/>
          </a:xfrm>
          <a:prstGeom prst="wedgeRoundRectCallout">
            <a:avLst>
              <a:gd name="adj1" fmla="val -47253"/>
              <a:gd name="adj2" fmla="val 63796"/>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peech Bubble: Rectangle with Corners Rounded 12">
            <a:extLst>
              <a:ext uri="{FF2B5EF4-FFF2-40B4-BE49-F238E27FC236}">
                <a16:creationId xmlns:a16="http://schemas.microsoft.com/office/drawing/2014/main" id="{1CEA89DE-3C2A-43B1-AD67-338E926C7C41}"/>
              </a:ext>
            </a:extLst>
          </p:cNvPr>
          <p:cNvSpPr/>
          <p:nvPr/>
        </p:nvSpPr>
        <p:spPr>
          <a:xfrm>
            <a:off x="2652882" y="966105"/>
            <a:ext cx="3575302" cy="791631"/>
          </a:xfrm>
          <a:prstGeom prst="wedgeRoundRectCallout">
            <a:avLst>
              <a:gd name="adj1" fmla="val -36696"/>
              <a:gd name="adj2" fmla="val 78553"/>
              <a:gd name="adj3" fmla="val 16667"/>
            </a:avLst>
          </a:prstGeom>
          <a:solidFill>
            <a:schemeClr val="accent2">
              <a:lumMod val="20000"/>
              <a:lumOff val="80000"/>
            </a:schemeClr>
          </a:solidFill>
          <a:ln>
            <a:solidFill>
              <a:srgbClr val="EF60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88799" y="399926"/>
            <a:ext cx="7941601" cy="476724"/>
          </a:xfrm>
        </p:spPr>
        <p:txBody>
          <a:bodyPr/>
          <a:lstStyle/>
          <a:p>
            <a:r>
              <a:rPr lang="en-GB" sz="1800" dirty="0"/>
              <a:t>RQ1 : What aspects of the project design did the students find helpful …</a:t>
            </a:r>
          </a:p>
        </p:txBody>
      </p:sp>
      <p:sp>
        <p:nvSpPr>
          <p:cNvPr id="4" name="Slide Number Placeholder 3"/>
          <p:cNvSpPr>
            <a:spLocks noGrp="1"/>
          </p:cNvSpPr>
          <p:nvPr>
            <p:ph type="sldNum" sz="quarter" idx="4"/>
          </p:nvPr>
        </p:nvSpPr>
        <p:spPr/>
        <p:txBody>
          <a:bodyPr/>
          <a:lstStyle/>
          <a:p>
            <a:fld id="{0406593E-52CF-5B45-8CFF-7309163A4729}" type="slidenum">
              <a:rPr lang="en-US" smtClean="0"/>
              <a:pPr/>
              <a:t>8</a:t>
            </a:fld>
            <a:endParaRPr lang="en-US"/>
          </a:p>
        </p:txBody>
      </p:sp>
      <p:sp>
        <p:nvSpPr>
          <p:cNvPr id="7" name="Content Placeholder 6">
            <a:extLst>
              <a:ext uri="{FF2B5EF4-FFF2-40B4-BE49-F238E27FC236}">
                <a16:creationId xmlns:a16="http://schemas.microsoft.com/office/drawing/2014/main" id="{9B5B1201-52D8-4993-8796-713B6309694A}"/>
              </a:ext>
            </a:extLst>
          </p:cNvPr>
          <p:cNvSpPr>
            <a:spLocks noGrp="1"/>
          </p:cNvSpPr>
          <p:nvPr>
            <p:ph idx="1"/>
          </p:nvPr>
        </p:nvSpPr>
        <p:spPr/>
        <p:txBody>
          <a:bodyPr/>
          <a:lstStyle/>
          <a:p>
            <a:r>
              <a:rPr lang="en-GB" sz="1600" dirty="0">
                <a:solidFill>
                  <a:schemeClr val="accent1"/>
                </a:solidFill>
              </a:rPr>
              <a:t>Helpful</a:t>
            </a:r>
          </a:p>
          <a:p>
            <a:r>
              <a:rPr lang="en-GB" sz="1600" dirty="0">
                <a:solidFill>
                  <a:schemeClr val="accent1"/>
                </a:solidFill>
              </a:rPr>
              <a:t>	Scaffolded</a:t>
            </a:r>
          </a:p>
          <a:p>
            <a:r>
              <a:rPr lang="en-GB" sz="1600" dirty="0">
                <a:solidFill>
                  <a:schemeClr val="accent1"/>
                </a:solidFill>
              </a:rPr>
              <a:t>	Safe</a:t>
            </a:r>
          </a:p>
          <a:p>
            <a:r>
              <a:rPr lang="en-GB" sz="1600" dirty="0">
                <a:solidFill>
                  <a:schemeClr val="accent1"/>
                </a:solidFill>
              </a:rPr>
              <a:t>	Aligned assessment</a:t>
            </a:r>
          </a:p>
          <a:p>
            <a:r>
              <a:rPr lang="en-GB" sz="1600" dirty="0">
                <a:solidFill>
                  <a:schemeClr val="accent1"/>
                </a:solidFill>
              </a:rPr>
              <a:t>	Debrief</a:t>
            </a:r>
          </a:p>
          <a:p>
            <a:r>
              <a:rPr lang="en-GB" sz="1600" dirty="0">
                <a:solidFill>
                  <a:schemeClr val="accent1"/>
                </a:solidFill>
              </a:rPr>
              <a:t>	Authenticity</a:t>
            </a:r>
          </a:p>
          <a:p>
            <a:endParaRPr lang="en-GB" dirty="0"/>
          </a:p>
        </p:txBody>
      </p:sp>
      <p:sp>
        <p:nvSpPr>
          <p:cNvPr id="3" name="TextBox 2">
            <a:extLst>
              <a:ext uri="{FF2B5EF4-FFF2-40B4-BE49-F238E27FC236}">
                <a16:creationId xmlns:a16="http://schemas.microsoft.com/office/drawing/2014/main" id="{AC7F3813-9F58-465A-B0A1-FEF07F562F6D}"/>
              </a:ext>
            </a:extLst>
          </p:cNvPr>
          <p:cNvSpPr txBox="1"/>
          <p:nvPr/>
        </p:nvSpPr>
        <p:spPr>
          <a:xfrm>
            <a:off x="2670883" y="1019072"/>
            <a:ext cx="3540578" cy="738664"/>
          </a:xfrm>
          <a:prstGeom prst="rect">
            <a:avLst/>
          </a:prstGeom>
          <a:noFill/>
        </p:spPr>
        <p:txBody>
          <a:bodyPr wrap="square" rtlCol="0">
            <a:spAutoFit/>
          </a:bodyPr>
          <a:lstStyle/>
          <a:p>
            <a:r>
              <a:rPr lang="en-GB" sz="1400" i="1" dirty="0">
                <a:solidFill>
                  <a:schemeClr val="accent1">
                    <a:lumMod val="60000"/>
                    <a:lumOff val="40000"/>
                  </a:schemeClr>
                </a:solidFill>
              </a:rPr>
              <a:t>having something that guided you … in a structured way … and people to support … That was all really helpful.</a:t>
            </a:r>
            <a:endParaRPr lang="en-GB" sz="1400" dirty="0">
              <a:solidFill>
                <a:schemeClr val="accent1">
                  <a:lumMod val="60000"/>
                  <a:lumOff val="40000"/>
                </a:schemeClr>
              </a:solidFill>
            </a:endParaRPr>
          </a:p>
        </p:txBody>
      </p:sp>
      <p:sp>
        <p:nvSpPr>
          <p:cNvPr id="6" name="Rectangle 5">
            <a:extLst>
              <a:ext uri="{FF2B5EF4-FFF2-40B4-BE49-F238E27FC236}">
                <a16:creationId xmlns:a16="http://schemas.microsoft.com/office/drawing/2014/main" id="{CB76B78F-7DC6-48C9-9D63-3BC569C7C94D}"/>
              </a:ext>
            </a:extLst>
          </p:cNvPr>
          <p:cNvSpPr/>
          <p:nvPr/>
        </p:nvSpPr>
        <p:spPr>
          <a:xfrm>
            <a:off x="3666216" y="2079272"/>
            <a:ext cx="2286000" cy="954107"/>
          </a:xfrm>
          <a:prstGeom prst="rect">
            <a:avLst/>
          </a:prstGeom>
        </p:spPr>
        <p:txBody>
          <a:bodyPr wrap="square">
            <a:spAutoFit/>
          </a:bodyPr>
          <a:lstStyle/>
          <a:p>
            <a:r>
              <a:rPr lang="en-GB" sz="1400" i="1" dirty="0">
                <a:solidFill>
                  <a:schemeClr val="accent1">
                    <a:lumMod val="60000"/>
                    <a:lumOff val="40000"/>
                  </a:schemeClr>
                </a:solidFill>
                <a:latin typeface="Arial" panose="020B0604020202020204" pitchFamily="34" charset="0"/>
                <a:ea typeface="Calibri" panose="020F0502020204030204" pitchFamily="34" charset="0"/>
                <a:cs typeface="Arial" panose="020B0604020202020204" pitchFamily="34" charset="0"/>
              </a:rPr>
              <a:t>I kept saying to the wife, I found it difficult to believe that the Rover wasn’t actually on Mars.</a:t>
            </a:r>
            <a:endParaRPr lang="en-GB"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21B693CD-C5BC-46C1-9239-6B1521C5A708}"/>
              </a:ext>
            </a:extLst>
          </p:cNvPr>
          <p:cNvSpPr/>
          <p:nvPr/>
        </p:nvSpPr>
        <p:spPr>
          <a:xfrm>
            <a:off x="4949591" y="3512070"/>
            <a:ext cx="3755984" cy="1169551"/>
          </a:xfrm>
          <a:prstGeom prst="rect">
            <a:avLst/>
          </a:prstGeom>
        </p:spPr>
        <p:txBody>
          <a:bodyPr wrap="square">
            <a:spAutoFit/>
          </a:bodyPr>
          <a:lstStyle/>
          <a:p>
            <a:r>
              <a:rPr lang="en-GB" sz="1400" i="1" dirty="0">
                <a:solidFill>
                  <a:schemeClr val="accent1">
                    <a:lumMod val="60000"/>
                    <a:lumOff val="40000"/>
                  </a:schemeClr>
                </a:solidFill>
                <a:latin typeface="Arial" panose="020B0604020202020204" pitchFamily="34" charset="0"/>
                <a:ea typeface="Calibri" panose="020F0502020204030204" pitchFamily="34" charset="0"/>
                <a:cs typeface="Arial" panose="020B0604020202020204" pitchFamily="34" charset="0"/>
              </a:rPr>
              <a:t>[The MT] also took ultimate responsibility for decisions …if we made mistakes or we didn’t get things quite right, they would come in and tell us and so we were given a neat set of parameters in which to work.</a:t>
            </a:r>
            <a:endParaRPr lang="en-GB"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754D34AE-85E6-4A32-BD71-B95E8E3E5441}"/>
              </a:ext>
            </a:extLst>
          </p:cNvPr>
          <p:cNvSpPr/>
          <p:nvPr/>
        </p:nvSpPr>
        <p:spPr>
          <a:xfrm>
            <a:off x="432000" y="3263280"/>
            <a:ext cx="3261510" cy="1600438"/>
          </a:xfrm>
          <a:prstGeom prst="rect">
            <a:avLst/>
          </a:prstGeom>
        </p:spPr>
        <p:txBody>
          <a:bodyPr wrap="square">
            <a:spAutoFit/>
          </a:bodyPr>
          <a:lstStyle/>
          <a:p>
            <a:r>
              <a:rPr lang="en-GB" sz="1400" i="1" dirty="0">
                <a:solidFill>
                  <a:schemeClr val="accent1">
                    <a:lumMod val="60000"/>
                    <a:lumOff val="40000"/>
                  </a:schemeClr>
                </a:solidFill>
              </a:rPr>
              <a:t>It was such an important part for us to see where it was set up …and how close we’d come to hitting the rocks and stuff like that. It was really </a:t>
            </a:r>
            <a:r>
              <a:rPr lang="en-GB" sz="1400" i="1" dirty="0" err="1">
                <a:solidFill>
                  <a:schemeClr val="accent1">
                    <a:lumMod val="60000"/>
                    <a:lumOff val="40000"/>
                  </a:schemeClr>
                </a:solidFill>
              </a:rPr>
              <a:t>really</a:t>
            </a:r>
            <a:r>
              <a:rPr lang="en-GB" sz="1400" i="1" dirty="0">
                <a:solidFill>
                  <a:schemeClr val="accent1">
                    <a:lumMod val="60000"/>
                    <a:lumOff val="40000"/>
                  </a:schemeClr>
                </a:solidFill>
              </a:rPr>
              <a:t> a good part of it so, I think it was a really good wrap up. </a:t>
            </a:r>
          </a:p>
          <a:p>
            <a:endParaRPr lang="en-GB" sz="1400" dirty="0">
              <a:latin typeface="Calibri" panose="020F0502020204030204" pitchFamily="34" charset="0"/>
            </a:endParaRPr>
          </a:p>
        </p:txBody>
      </p:sp>
      <p:sp>
        <p:nvSpPr>
          <p:cNvPr id="11" name="Rectangle 10">
            <a:extLst>
              <a:ext uri="{FF2B5EF4-FFF2-40B4-BE49-F238E27FC236}">
                <a16:creationId xmlns:a16="http://schemas.microsoft.com/office/drawing/2014/main" id="{B5162AE9-72C1-46AF-8DB9-C07D1C09BA5D}"/>
              </a:ext>
            </a:extLst>
          </p:cNvPr>
          <p:cNvSpPr/>
          <p:nvPr/>
        </p:nvSpPr>
        <p:spPr>
          <a:xfrm>
            <a:off x="6645601" y="956868"/>
            <a:ext cx="2161548" cy="1600438"/>
          </a:xfrm>
          <a:prstGeom prst="rect">
            <a:avLst/>
          </a:prstGeom>
        </p:spPr>
        <p:txBody>
          <a:bodyPr wrap="square">
            <a:spAutoFit/>
          </a:bodyPr>
          <a:lstStyle/>
          <a:p>
            <a:r>
              <a:rPr lang="en-GB" sz="1400" i="1" dirty="0">
                <a:solidFill>
                  <a:schemeClr val="accent1">
                    <a:lumMod val="60000"/>
                    <a:lumOff val="40000"/>
                  </a:schemeClr>
                </a:solidFill>
              </a:rPr>
              <a:t>I thought it [progress reports] was really useful and it also allowed me to … shape, to decide how I was going to be that day. </a:t>
            </a:r>
          </a:p>
          <a:p>
            <a:endParaRPr lang="en-GB" sz="1400" dirty="0">
              <a:latin typeface="Calibri" panose="020F0502020204030204" pitchFamily="34" charset="0"/>
            </a:endParaRPr>
          </a:p>
        </p:txBody>
      </p:sp>
    </p:spTree>
    <p:extLst>
      <p:ext uri="{BB962C8B-B14F-4D97-AF65-F5344CB8AC3E}">
        <p14:creationId xmlns:p14="http://schemas.microsoft.com/office/powerpoint/2010/main" val="77590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P spid="16" grpId="0" animBg="1"/>
      <p:bldP spid="13" grpId="0" animBg="1"/>
      <p:bldP spid="3" grpId="0"/>
      <p:bldP spid="6" grpId="0"/>
      <p:bldP spid="8" grpId="0"/>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peech Bubble: Rectangle with Corners Rounded 12">
            <a:extLst>
              <a:ext uri="{FF2B5EF4-FFF2-40B4-BE49-F238E27FC236}">
                <a16:creationId xmlns:a16="http://schemas.microsoft.com/office/drawing/2014/main" id="{601484C7-75B7-4174-896F-93C118E6C52F}"/>
              </a:ext>
            </a:extLst>
          </p:cNvPr>
          <p:cNvSpPr/>
          <p:nvPr/>
        </p:nvSpPr>
        <p:spPr>
          <a:xfrm>
            <a:off x="4359601" y="2239252"/>
            <a:ext cx="3575302" cy="1199751"/>
          </a:xfrm>
          <a:prstGeom prst="wedgeRoundRectCallout">
            <a:avLst>
              <a:gd name="adj1" fmla="val -36049"/>
              <a:gd name="adj2" fmla="val 65394"/>
              <a:gd name="adj3" fmla="val 16667"/>
            </a:avLst>
          </a:prstGeom>
          <a:solidFill>
            <a:schemeClr val="accent2">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C7529750-3DB5-4A01-B440-33CA0D6F5E72}"/>
              </a:ext>
            </a:extLst>
          </p:cNvPr>
          <p:cNvSpPr/>
          <p:nvPr/>
        </p:nvSpPr>
        <p:spPr>
          <a:xfrm>
            <a:off x="4359601" y="2239252"/>
            <a:ext cx="3575302" cy="1384995"/>
          </a:xfrm>
          <a:prstGeom prst="rect">
            <a:avLst/>
          </a:prstGeom>
        </p:spPr>
        <p:txBody>
          <a:bodyPr wrap="square">
            <a:spAutoFit/>
          </a:bodyPr>
          <a:lstStyle/>
          <a:p>
            <a:r>
              <a:rPr lang="en-GB" sz="1400" i="1" dirty="0">
                <a:solidFill>
                  <a:schemeClr val="accent1">
                    <a:lumMod val="60000"/>
                    <a:lumOff val="40000"/>
                  </a:schemeClr>
                </a:solidFill>
              </a:rPr>
              <a:t>it was extremely stressful especially the first couple of days, but again I’m not sure that that worked to its advantage as well, because I was saying how we bonded as a team straight away.</a:t>
            </a:r>
          </a:p>
          <a:p>
            <a:endParaRPr lang="en-GB" sz="1400" dirty="0">
              <a:latin typeface="Calibri" panose="020F0502020204030204" pitchFamily="34" charset="0"/>
            </a:endParaRPr>
          </a:p>
        </p:txBody>
      </p:sp>
      <p:sp>
        <p:nvSpPr>
          <p:cNvPr id="14" name="Speech Bubble: Rectangle with Corners Rounded 13">
            <a:extLst>
              <a:ext uri="{FF2B5EF4-FFF2-40B4-BE49-F238E27FC236}">
                <a16:creationId xmlns:a16="http://schemas.microsoft.com/office/drawing/2014/main" id="{C43ED40C-C177-45EB-A1FF-1C90EF39F9A8}"/>
              </a:ext>
            </a:extLst>
          </p:cNvPr>
          <p:cNvSpPr/>
          <p:nvPr/>
        </p:nvSpPr>
        <p:spPr>
          <a:xfrm>
            <a:off x="5128861" y="3763749"/>
            <a:ext cx="2806042" cy="841993"/>
          </a:xfrm>
          <a:prstGeom prst="wedgeRoundRectCallout">
            <a:avLst>
              <a:gd name="adj1" fmla="val -40999"/>
              <a:gd name="adj2" fmla="val 75017"/>
              <a:gd name="adj3" fmla="val 16667"/>
            </a:avLst>
          </a:prstGeom>
          <a:solidFill>
            <a:schemeClr val="accent2">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88800" y="399926"/>
            <a:ext cx="7941600" cy="464075"/>
          </a:xfrm>
        </p:spPr>
        <p:txBody>
          <a:bodyPr/>
          <a:lstStyle/>
          <a:p>
            <a:r>
              <a:rPr lang="en-GB" sz="1800" dirty="0"/>
              <a:t>RQ1 : What aspects of the project design did the students find helpful …</a:t>
            </a:r>
          </a:p>
        </p:txBody>
      </p:sp>
      <p:sp>
        <p:nvSpPr>
          <p:cNvPr id="4" name="Slide Number Placeholder 3"/>
          <p:cNvSpPr>
            <a:spLocks noGrp="1"/>
          </p:cNvSpPr>
          <p:nvPr>
            <p:ph type="sldNum" sz="quarter" idx="4"/>
          </p:nvPr>
        </p:nvSpPr>
        <p:spPr/>
        <p:txBody>
          <a:bodyPr/>
          <a:lstStyle/>
          <a:p>
            <a:fld id="{0406593E-52CF-5B45-8CFF-7309163A4729}" type="slidenum">
              <a:rPr lang="en-US" smtClean="0"/>
              <a:pPr/>
              <a:t>9</a:t>
            </a:fld>
            <a:endParaRPr lang="en-US"/>
          </a:p>
        </p:txBody>
      </p:sp>
      <p:sp>
        <p:nvSpPr>
          <p:cNvPr id="7" name="Content Placeholder 6">
            <a:extLst>
              <a:ext uri="{FF2B5EF4-FFF2-40B4-BE49-F238E27FC236}">
                <a16:creationId xmlns:a16="http://schemas.microsoft.com/office/drawing/2014/main" id="{9B5B1201-52D8-4993-8796-713B6309694A}"/>
              </a:ext>
            </a:extLst>
          </p:cNvPr>
          <p:cNvSpPr>
            <a:spLocks noGrp="1"/>
          </p:cNvSpPr>
          <p:nvPr>
            <p:ph idx="1"/>
          </p:nvPr>
        </p:nvSpPr>
        <p:spPr/>
        <p:txBody>
          <a:bodyPr/>
          <a:lstStyle/>
          <a:p>
            <a:r>
              <a:rPr lang="en-GB" sz="1600" dirty="0">
                <a:solidFill>
                  <a:schemeClr val="accent1"/>
                </a:solidFill>
              </a:rPr>
              <a:t>Helpful</a:t>
            </a:r>
          </a:p>
          <a:p>
            <a:r>
              <a:rPr lang="en-GB" sz="1600" dirty="0">
                <a:solidFill>
                  <a:schemeClr val="accent1"/>
                </a:solidFill>
              </a:rPr>
              <a:t>	Scaffolded</a:t>
            </a:r>
          </a:p>
          <a:p>
            <a:r>
              <a:rPr lang="en-GB" sz="1600" dirty="0">
                <a:solidFill>
                  <a:schemeClr val="accent1"/>
                </a:solidFill>
              </a:rPr>
              <a:t>	Safe</a:t>
            </a:r>
          </a:p>
          <a:p>
            <a:r>
              <a:rPr lang="en-GB" sz="1600" dirty="0">
                <a:solidFill>
                  <a:schemeClr val="accent1"/>
                </a:solidFill>
              </a:rPr>
              <a:t>	Aligned assessment</a:t>
            </a:r>
          </a:p>
          <a:p>
            <a:r>
              <a:rPr lang="en-GB" sz="1600" dirty="0">
                <a:solidFill>
                  <a:schemeClr val="accent1"/>
                </a:solidFill>
              </a:rPr>
              <a:t>	Debrief</a:t>
            </a:r>
          </a:p>
          <a:p>
            <a:r>
              <a:rPr lang="en-GB" sz="1600" dirty="0">
                <a:solidFill>
                  <a:schemeClr val="accent1"/>
                </a:solidFill>
              </a:rPr>
              <a:t>	Authenticity</a:t>
            </a:r>
          </a:p>
          <a:p>
            <a:r>
              <a:rPr lang="en-GB" sz="1600" dirty="0">
                <a:solidFill>
                  <a:schemeClr val="accent1"/>
                </a:solidFill>
              </a:rPr>
              <a:t>Not helpful</a:t>
            </a:r>
          </a:p>
          <a:p>
            <a:r>
              <a:rPr lang="en-GB" sz="1600" dirty="0">
                <a:solidFill>
                  <a:schemeClr val="accent1"/>
                </a:solidFill>
              </a:rPr>
              <a:t>	Lack of information at start</a:t>
            </a:r>
          </a:p>
          <a:p>
            <a:r>
              <a:rPr lang="en-GB" sz="1600" dirty="0">
                <a:solidFill>
                  <a:schemeClr val="accent1"/>
                </a:solidFill>
              </a:rPr>
              <a:t>	</a:t>
            </a:r>
            <a:r>
              <a:rPr lang="en-US" sz="1600" dirty="0">
                <a:solidFill>
                  <a:schemeClr val="accent1"/>
                </a:solidFill>
              </a:rPr>
              <a:t>Cumbersome nature of the forums</a:t>
            </a:r>
            <a:endParaRPr lang="en-GB" sz="1600" dirty="0">
              <a:solidFill>
                <a:schemeClr val="accent1"/>
              </a:solidFill>
            </a:endParaRPr>
          </a:p>
          <a:p>
            <a:pPr lvl="0"/>
            <a:r>
              <a:rPr lang="en-US" sz="1600" dirty="0">
                <a:solidFill>
                  <a:schemeClr val="accent1"/>
                </a:solidFill>
              </a:rPr>
              <a:t>	Non-participation</a:t>
            </a:r>
            <a:endParaRPr lang="en-GB" sz="1600" dirty="0">
              <a:solidFill>
                <a:schemeClr val="accent1"/>
              </a:solidFill>
            </a:endParaRPr>
          </a:p>
          <a:p>
            <a:pPr lvl="0"/>
            <a:r>
              <a:rPr lang="en-US" sz="1600" dirty="0">
                <a:solidFill>
                  <a:schemeClr val="accent1"/>
                </a:solidFill>
              </a:rPr>
              <a:t>	Connectivity issues</a:t>
            </a:r>
            <a:endParaRPr lang="en-GB" sz="1600" dirty="0">
              <a:solidFill>
                <a:schemeClr val="accent1"/>
              </a:solidFill>
            </a:endParaRPr>
          </a:p>
          <a:p>
            <a:endParaRPr lang="en-GB" dirty="0"/>
          </a:p>
        </p:txBody>
      </p:sp>
      <p:sp>
        <p:nvSpPr>
          <p:cNvPr id="10" name="Rectangle 9">
            <a:extLst>
              <a:ext uri="{FF2B5EF4-FFF2-40B4-BE49-F238E27FC236}">
                <a16:creationId xmlns:a16="http://schemas.microsoft.com/office/drawing/2014/main" id="{ABA04E68-E4DB-48BC-B9B8-5934F015D340}"/>
              </a:ext>
            </a:extLst>
          </p:cNvPr>
          <p:cNvSpPr/>
          <p:nvPr/>
        </p:nvSpPr>
        <p:spPr>
          <a:xfrm>
            <a:off x="5128860" y="3840245"/>
            <a:ext cx="2996567" cy="765497"/>
          </a:xfrm>
          <a:prstGeom prst="rect">
            <a:avLst/>
          </a:prstGeom>
        </p:spPr>
        <p:txBody>
          <a:bodyPr wrap="square">
            <a:spAutoFit/>
          </a:bodyPr>
          <a:lstStyle/>
          <a:p>
            <a:r>
              <a:rPr lang="en-US" sz="1400" i="1" dirty="0">
                <a:solidFill>
                  <a:schemeClr val="accent1">
                    <a:lumMod val="60000"/>
                    <a:lumOff val="40000"/>
                  </a:schemeClr>
                </a:solidFill>
                <a:ea typeface="Calibri" panose="020F0502020204030204" pitchFamily="34" charset="0"/>
                <a:cs typeface="Times New Roman" panose="02020603050405020304" pitchFamily="18" charset="0"/>
              </a:rPr>
              <a:t>Is there any point in doing it as a group project if it’s just there and you’re just following a book?</a:t>
            </a:r>
            <a:endParaRPr lang="en-GB" dirty="0">
              <a:solidFill>
                <a:schemeClr val="accent1">
                  <a:lumMod val="60000"/>
                  <a:lumOff val="40000"/>
                </a:schemeClr>
              </a:solidFill>
            </a:endParaRPr>
          </a:p>
        </p:txBody>
      </p:sp>
    </p:spTree>
    <p:extLst>
      <p:ext uri="{BB962C8B-B14F-4D97-AF65-F5344CB8AC3E}">
        <p14:creationId xmlns:p14="http://schemas.microsoft.com/office/powerpoint/2010/main" val="164560314"/>
      </p:ext>
    </p:extLst>
  </p:cSld>
  <p:clrMapOvr>
    <a:masterClrMapping/>
  </p:clrMapOvr>
</p:sld>
</file>

<file path=ppt/theme/theme1.xml><?xml version="1.0" encoding="utf-8"?>
<a:theme xmlns:a="http://schemas.openxmlformats.org/drawingml/2006/main" name="OU Title">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lgn="l">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EF1B13A4-813D-44E3-93C5-C503883F126B}"/>
    </a:ext>
  </a:extLst>
</a:theme>
</file>

<file path=ppt/theme/theme2.xml><?xml version="1.0" encoding="utf-8"?>
<a:theme xmlns:a="http://schemas.openxmlformats.org/drawingml/2006/main" name="OU Section">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3262_OU_Presentation_Template_WIDE_UK.pptx" id="{0D03CF9A-D069-4DB5-98CC-BA9287862A76}" vid="{07C1CE78-EE35-498E-9E2C-57BA0D26E199}"/>
    </a:ext>
  </a:extLst>
</a:theme>
</file>

<file path=ppt/theme/theme3.xml><?xml version="1.0" encoding="utf-8"?>
<a:theme xmlns:a="http://schemas.openxmlformats.org/drawingml/2006/main" name="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F0F73387-2611-4D57-B067-6DE4A4C30FF6}"/>
    </a:ext>
  </a:extLst>
</a:theme>
</file>

<file path=ppt/theme/theme4.xml><?xml version="1.0" encoding="utf-8"?>
<a:theme xmlns:a="http://schemas.openxmlformats.org/drawingml/2006/main" name="1_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OU_STANDARD_WIDE</Template>
  <TotalTime>1421</TotalTime>
  <Words>2357</Words>
  <Application>Microsoft Office PowerPoint</Application>
  <PresentationFormat>On-screen Show (16:9)</PresentationFormat>
  <Paragraphs>253</Paragraphs>
  <Slides>15</Slides>
  <Notes>13</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15</vt:i4>
      </vt:variant>
    </vt:vector>
  </HeadingPairs>
  <TitlesOfParts>
    <vt:vector size="21" baseType="lpstr">
      <vt:lpstr>Arial</vt:lpstr>
      <vt:lpstr>Calibri</vt:lpstr>
      <vt:lpstr>OU Title</vt:lpstr>
      <vt:lpstr>OU Section</vt:lpstr>
      <vt:lpstr>OU Layouts</vt:lpstr>
      <vt:lpstr>1_OU Layouts</vt:lpstr>
      <vt:lpstr>Online Team Investigations in Science: The student view of online team-working in astrophysics and space science</vt:lpstr>
      <vt:lpstr>Cooperative learning in STEM subjects</vt:lpstr>
      <vt:lpstr>Cooperative learning in a distance learning environment</vt:lpstr>
      <vt:lpstr>Team investigations in OU physical science modules</vt:lpstr>
      <vt:lpstr>Aims of the project</vt:lpstr>
      <vt:lpstr>Interviews  </vt:lpstr>
      <vt:lpstr>Interviews – Research questions</vt:lpstr>
      <vt:lpstr>RQ1 : What aspects of the project design did the students find helpful …</vt:lpstr>
      <vt:lpstr>RQ1 : What aspects of the project design did the students find helpful …</vt:lpstr>
      <vt:lpstr>RQ2: What were students’ experiences of peer-learning …?</vt:lpstr>
      <vt:lpstr>RQ2: What were students’ experiences of peer-learning …?</vt:lpstr>
      <vt:lpstr>RQ3: Do students see the assessment task as appropriate and fair?</vt:lpstr>
      <vt:lpstr>RQ4: What value do students see in carrying out team working activities online?</vt:lpstr>
      <vt:lpstr> Concluding comments</vt:lpstr>
      <vt:lpstr>Thank you!</vt:lpstr>
    </vt:vector>
  </TitlesOfParts>
  <Company>The Open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M.H.Jones</dc:creator>
  <cp:lastModifiedBy>Diane.Ford</cp:lastModifiedBy>
  <cp:revision>69</cp:revision>
  <cp:lastPrinted>2019-05-07T11:13:03Z</cp:lastPrinted>
  <dcterms:created xsi:type="dcterms:W3CDTF">2019-05-02T11:08:41Z</dcterms:created>
  <dcterms:modified xsi:type="dcterms:W3CDTF">2020-04-24T17:58:39Z</dcterms:modified>
</cp:coreProperties>
</file>