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6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7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8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4"/>
    <p:sldMasterId id="2147483665" r:id="rId5"/>
    <p:sldMasterId id="2147483670" r:id="rId6"/>
    <p:sldMasterId id="2147483681" r:id="rId7"/>
    <p:sldMasterId id="2147483685" r:id="rId8"/>
    <p:sldMasterId id="2147483690" r:id="rId9"/>
    <p:sldMasterId id="2147483701" r:id="rId10"/>
    <p:sldMasterId id="2147483705" r:id="rId11"/>
    <p:sldMasterId id="2147483710" r:id="rId12"/>
  </p:sldMasterIdLst>
  <p:notesMasterIdLst>
    <p:notesMasterId r:id="rId35"/>
  </p:notesMasterIdLst>
  <p:sldIdLst>
    <p:sldId id="445" r:id="rId13"/>
    <p:sldId id="464" r:id="rId14"/>
    <p:sldId id="490" r:id="rId15"/>
    <p:sldId id="492" r:id="rId16"/>
    <p:sldId id="498" r:id="rId17"/>
    <p:sldId id="499" r:id="rId18"/>
    <p:sldId id="500" r:id="rId19"/>
    <p:sldId id="495" r:id="rId20"/>
    <p:sldId id="487" r:id="rId21"/>
    <p:sldId id="273" r:id="rId22"/>
    <p:sldId id="504" r:id="rId23"/>
    <p:sldId id="497" r:id="rId24"/>
    <p:sldId id="501" r:id="rId25"/>
    <p:sldId id="502" r:id="rId26"/>
    <p:sldId id="505" r:id="rId27"/>
    <p:sldId id="503" r:id="rId28"/>
    <p:sldId id="507" r:id="rId29"/>
    <p:sldId id="496" r:id="rId30"/>
    <p:sldId id="506" r:id="rId31"/>
    <p:sldId id="481" r:id="rId32"/>
    <p:sldId id="488" r:id="rId33"/>
    <p:sldId id="508" r:id="rId34"/>
  </p:sldIdLst>
  <p:sldSz cx="10461625" cy="7559675"/>
  <p:notesSz cx="6881813" cy="97107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3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ette.Wallace" initials="Ja" lastIdx="1" clrIdx="0">
    <p:extLst>
      <p:ext uri="{19B8F6BF-5375-455C-9EA6-DF929625EA0E}">
        <p15:presenceInfo xmlns:p15="http://schemas.microsoft.com/office/powerpoint/2012/main" userId="S::jmnw2@open.ac.uk::13c3e504-316a-4e7a-8d1f-0dd695a047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E4B9B"/>
    <a:srgbClr val="004586"/>
    <a:srgbClr val="8080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C1D0B1-6EFE-6BAB-CF8C-61B0B2E58CB1}" v="3" dt="2020-04-24T10:47:22.248"/>
    <p1510:client id="{54954CD6-A8D2-4BF2-8785-45A9360BB8FE}" v="97" dt="2020-04-24T10:50:49.964"/>
    <p1510:client id="{6029C80C-6ABA-4F1C-AC53-9C7DB4E9F28B}" v="181" dt="2020-04-24T10:53:01.167"/>
    <p1510:client id="{95EE2CD8-B8DD-1137-9C5A-EFD50F33B30B}" v="15" dt="2020-04-24T08:53:26.330"/>
    <p1510:client id="{B1D7A5CE-AD38-4C69-8AC6-FEC4A3476566}" v="49" dt="2020-04-24T10:03:57.045"/>
    <p1510:client id="{B911B0E4-90C1-4CC9-9B0E-2B1F3FAD601F}" v="560" dt="2020-04-24T08:29:34.841"/>
    <p1510:client id="{DCD57DDC-6977-4E0C-A9C1-516D80FB672A}" v="6" dt="2020-04-24T09:01:07.3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368" y="60"/>
      </p:cViewPr>
      <p:guideLst>
        <p:guide orient="horz" pos="216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3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1">
            <a:extLst>
              <a:ext uri="{FF2B5EF4-FFF2-40B4-BE49-F238E27FC236}">
                <a16:creationId xmlns:a16="http://schemas.microsoft.com/office/drawing/2014/main" id="{ED56347B-6CE8-4988-B172-9550E734B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81813" cy="97107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9939" name="AutoShape 2">
            <a:extLst>
              <a:ext uri="{FF2B5EF4-FFF2-40B4-BE49-F238E27FC236}">
                <a16:creationId xmlns:a16="http://schemas.microsoft.com/office/drawing/2014/main" id="{1AF2E26A-D34F-4C1F-88E6-8B6591609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81813" cy="97107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9940" name="AutoShape 3">
            <a:extLst>
              <a:ext uri="{FF2B5EF4-FFF2-40B4-BE49-F238E27FC236}">
                <a16:creationId xmlns:a16="http://schemas.microsoft.com/office/drawing/2014/main" id="{3F609E60-44D3-4066-A038-80B6141EB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81813" cy="97107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9941" name="AutoShape 4">
            <a:extLst>
              <a:ext uri="{FF2B5EF4-FFF2-40B4-BE49-F238E27FC236}">
                <a16:creationId xmlns:a16="http://schemas.microsoft.com/office/drawing/2014/main" id="{6A7A677C-37C6-453D-AFBC-88965B81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81813" cy="97107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9942" name="AutoShape 5">
            <a:extLst>
              <a:ext uri="{FF2B5EF4-FFF2-40B4-BE49-F238E27FC236}">
                <a16:creationId xmlns:a16="http://schemas.microsoft.com/office/drawing/2014/main" id="{DAF181DB-5C93-4C44-9A6C-4BD497595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81813" cy="97107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9943" name="AutoShape 6">
            <a:extLst>
              <a:ext uri="{FF2B5EF4-FFF2-40B4-BE49-F238E27FC236}">
                <a16:creationId xmlns:a16="http://schemas.microsoft.com/office/drawing/2014/main" id="{8F8F1288-D220-4B49-88AC-68415788B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81813" cy="97107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9944" name="AutoShape 7">
            <a:extLst>
              <a:ext uri="{FF2B5EF4-FFF2-40B4-BE49-F238E27FC236}">
                <a16:creationId xmlns:a16="http://schemas.microsoft.com/office/drawing/2014/main" id="{186A2136-2CC8-49AB-B00B-76F8D592E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81813" cy="97107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9945" name="AutoShape 8">
            <a:extLst>
              <a:ext uri="{FF2B5EF4-FFF2-40B4-BE49-F238E27FC236}">
                <a16:creationId xmlns:a16="http://schemas.microsoft.com/office/drawing/2014/main" id="{01E77870-C58F-4275-9DC7-BC8C68F0F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81813" cy="97107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9946" name="Rectangle 9">
            <a:extLst>
              <a:ext uri="{FF2B5EF4-FFF2-40B4-BE49-F238E27FC236}">
                <a16:creationId xmlns:a16="http://schemas.microsoft.com/office/drawing/2014/main" id="{07492C07-80AB-4EA9-9845-CB0A5171BFD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579600" y="-11622088"/>
            <a:ext cx="17086263" cy="12347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4106" name="Rectangle 10">
            <a:extLst>
              <a:ext uri="{FF2B5EF4-FFF2-40B4-BE49-F238E27FC236}">
                <a16:creationId xmlns:a16="http://schemas.microsoft.com/office/drawing/2014/main" id="{31B783BF-2ADA-4C03-AFDE-D8AE797E93F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7388" y="4611688"/>
            <a:ext cx="5489575" cy="435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028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Note that this is only for those who completed the questionnaire e.g. stayed until the end. This may not be a true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4293446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654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372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Theme</a:t>
            </a: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Selected quotes</a:t>
            </a: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Interaction with students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Lots of activities with other people 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chat room and hearing other people's personal views in real time.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, got to interact with others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.. interacting with others on an idea then bringing all the information together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Listening to others viewpoints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</a:t>
            </a:r>
            <a:r>
              <a:rPr lang="en-GB" sz="1200" i="1" kern="1200" err="1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interraction</a:t>
            </a:r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with other students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ALs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interactive sessions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very friendly tutors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Friendly, informal atmosphere.  Host was very welcoming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Very good presenting style from the tutor  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Interactive sessions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Interaction activities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interactive nature of it! e.g. polls, breakout rooms etc   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It was clear, informative and engaging.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Being able to interact in groups/polls helped retain attention and be more involved.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Bitesize, interactive, easy to understand, well paced. Tutors organised, technology worked</a:t>
            </a:r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.   </a:t>
            </a: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Content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Interesting topics that made me thinking.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information and images relating to relevant topics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Different topics being covered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It was interesting, learning new facts, got to interact with others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informal nature of the content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topics were all very interesting.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gaining a greater understanding of the topic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Break out rooms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Using the breakout rooms.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working with others in the breakout pods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Style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plus how light hearted it was.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flowing of the workshop, how we could interact during and the jovial atmosphere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 liked the informality of it.  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903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Theme</a:t>
            </a: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Selected quotes</a:t>
            </a: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Interaction with students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Lots of activities with other people 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chat room and hearing other people's personal views in real time.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, got to interact with others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.. interacting with others on an idea then bringing all the information together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Listening to others viewpoints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</a:t>
            </a:r>
            <a:r>
              <a:rPr lang="en-GB" sz="1200" i="1" kern="1200" err="1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interraction</a:t>
            </a:r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with other students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ALs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interactive sessions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very friendly tutors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Friendly, informal atmosphere.  Host was very welcoming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Very good presenting style from the tutor  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Interactive sessions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Interaction activities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interactive nature of it! e.g. polls, breakout rooms etc   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It was clear, informative and engaging.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Being able to interact in groups/polls helped retain attention and be more involved.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Bitesize, interactive, easy to understand, well paced. Tutors organised, technology worked</a:t>
            </a:r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.   </a:t>
            </a: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Content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Interesting topics that made me thinking.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information and images relating to relevant topics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Different topics being covered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It was interesting, learning new facts, got to interact with others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informal nature of the content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topics were all very interesting.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gaining a greater understanding of the topic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Break out rooms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Using the breakout rooms.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working with others in the breakout pods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Style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plus how light hearted it was.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flowing of the workshop, how we could interact during and the jovial atmosphere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 liked the informality of it.  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130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114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Theme</a:t>
            </a: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Selected quotes</a:t>
            </a: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Interaction with students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Lots of activities with other people 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chat room and hearing other people's personal views in real time.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, got to interact with others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.. interacting with others on an idea then bringing all the information together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Listening to others viewpoints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</a:t>
            </a:r>
            <a:r>
              <a:rPr lang="en-GB" sz="1200" i="1" kern="1200" err="1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interraction</a:t>
            </a:r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with other students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ALs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interactive sessions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very friendly tutors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Friendly, informal atmosphere.  Host was very welcoming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Very good presenting style from the tutor  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Interactive sessions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Interaction activities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interactive nature of it! e.g. polls, breakout rooms etc   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It was clear, informative and engaging.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Being able to interact in groups/polls helped retain attention and be more involved.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Bitesize, interactive, easy to understand, well paced. Tutors organised, technology worked</a:t>
            </a:r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.   </a:t>
            </a: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Content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Interesting topics that made me thinking.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information and images relating to relevant topics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Different topics being covered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It was interesting, learning new facts, got to interact with others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informal nature of the content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topics were all very interesting.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gaining a greater understanding of the topic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Break out rooms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Using the breakout rooms.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working with others in the breakout pods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Style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plus how light hearted it was.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flowing of the workshop, how we could interact during and the jovial atmosphere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 liked the informality of it.  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7839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Theme</a:t>
            </a: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Selected quotes</a:t>
            </a: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Interaction with students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Lots of activities with other people 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chat room and hearing other people's personal views in real time.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, got to interact with others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.. interacting with others on an idea then bringing all the information together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Listening to others viewpoints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</a:t>
            </a:r>
            <a:r>
              <a:rPr lang="en-GB" sz="1200" i="1" kern="1200" err="1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interraction</a:t>
            </a:r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with other students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ALs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interactive sessions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very friendly tutors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Friendly, informal atmosphere.  Host was very welcoming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Very good presenting style from the tutor  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Interactive sessions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Interaction activities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interactive nature of it! e.g. polls, breakout rooms etc   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It was clear, informative and engaging.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Being able to interact in groups/polls helped retain attention and be more involved.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Bitesize, interactive, easy to understand, well paced. Tutors organised, technology worked</a:t>
            </a:r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.   </a:t>
            </a: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Content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Interesting topics that made me thinking.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information and images relating to relevant topics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Different topics being covered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It was interesting, learning new facts, got to interact with others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informal nature of the content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topics were all very interesting.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gaining a greater understanding of the topic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Break out rooms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Using the breakout rooms.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working with others in the breakout pods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Style</a:t>
            </a: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plus how light hearted it was.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the flowing of the workshop, how we could interact during and the jovial atmosphere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n-GB" sz="1200" i="1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 liked the informality of it.  </a:t>
            </a:r>
            <a:endParaRPr lang="en-GB" sz="1200" kern="120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405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Note that this is only for those who completed the questionnaire e.g. stayed until the end. This may not be a true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3520327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0196" y="2381001"/>
            <a:ext cx="9062134" cy="109922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968" b="1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0195" y="3491023"/>
            <a:ext cx="9062136" cy="2748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984">
                <a:solidFill>
                  <a:schemeClr val="bg1"/>
                </a:solidFill>
              </a:defRPr>
            </a:lvl1pPr>
            <a:lvl2pPr marL="377969" indent="0" algn="ctr">
              <a:buNone/>
              <a:defRPr sz="1653"/>
            </a:lvl2pPr>
            <a:lvl3pPr marL="755939" indent="0" algn="ctr">
              <a:buNone/>
              <a:defRPr sz="1489"/>
            </a:lvl3pPr>
            <a:lvl4pPr marL="1133907" indent="0" algn="ctr">
              <a:buNone/>
              <a:defRPr sz="1323"/>
            </a:lvl4pPr>
            <a:lvl5pPr marL="1511877" indent="0" algn="ctr">
              <a:buNone/>
              <a:defRPr sz="1323"/>
            </a:lvl5pPr>
            <a:lvl6pPr marL="1889846" indent="0" algn="ctr">
              <a:buNone/>
              <a:defRPr sz="1323"/>
            </a:lvl6pPr>
            <a:lvl7pPr marL="2267816" indent="0" algn="ctr">
              <a:buNone/>
              <a:defRPr sz="1323"/>
            </a:lvl7pPr>
            <a:lvl8pPr marL="2645785" indent="0" algn="ctr">
              <a:buNone/>
              <a:defRPr sz="1323"/>
            </a:lvl8pPr>
            <a:lvl9pPr marL="3023753" indent="0" algn="ctr">
              <a:buNone/>
              <a:defRPr sz="1323"/>
            </a:lvl9pPr>
          </a:lstStyle>
          <a:p>
            <a:r>
              <a:rPr lang="en-US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3847" y="7090047"/>
            <a:ext cx="2353866" cy="15266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102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C1F67E-6248-496F-8483-98A65C33F8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3560" y="6104793"/>
            <a:ext cx="1726347" cy="113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48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contents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4250" y="1190500"/>
            <a:ext cx="9404816" cy="5825697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317455">
              <a:lnSpc>
                <a:spcPts val="1764"/>
              </a:lnSpc>
              <a:buNone/>
              <a:defRPr sz="1323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194867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17058623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44827" y="1268343"/>
            <a:ext cx="9454239" cy="5747853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/>
            </a:lvl1pPr>
            <a:lvl2pPr marL="503959" indent="0">
              <a:buNone/>
              <a:defRPr sz="1323"/>
            </a:lvl2pPr>
            <a:lvl3pPr marL="1007918" indent="0">
              <a:buNone/>
              <a:defRPr sz="1323"/>
            </a:lvl3pPr>
            <a:lvl4pPr marL="1511877" indent="0">
              <a:buNone/>
              <a:defRPr sz="1323"/>
            </a:lvl4pPr>
            <a:lvl5pPr marL="2015836" indent="0">
              <a:buNone/>
              <a:defRPr sz="1323"/>
            </a:lvl5pPr>
          </a:lstStyle>
          <a:p>
            <a:pPr lvl="0"/>
            <a:r>
              <a:rPr lang="en-US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9931072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just an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4598" y="1268344"/>
            <a:ext cx="9454239" cy="5747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323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0354048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2 col text / med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025153" y="1268344"/>
            <a:ext cx="6873683" cy="5747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323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827" y="1268345"/>
            <a:ext cx="2371095" cy="5747852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722330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2 col text /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3888" y="1268344"/>
            <a:ext cx="4824949" cy="5747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323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827" y="1268345"/>
            <a:ext cx="4411111" cy="5747852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6258376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3888" y="1268344"/>
            <a:ext cx="4824949" cy="5747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323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827" y="1268345"/>
            <a:ext cx="4411111" cy="2740759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br>
              <a:rPr lang="en-US"/>
            </a:br>
            <a:endParaRPr lang="en-US"/>
          </a:p>
          <a:p>
            <a:pPr lvl="0"/>
            <a:r>
              <a:rPr lang="en-US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4826" y="4269533"/>
            <a:ext cx="4411111" cy="2740759"/>
          </a:xfrm>
          <a:prstGeom prst="rect">
            <a:avLst/>
          </a:prstGeom>
        </p:spPr>
        <p:txBody>
          <a:bodyPr lIns="36000" tIns="36000" rIns="36000" bIns="36000"/>
          <a:lstStyle>
            <a:lvl1pPr marL="188989" indent="-188989">
              <a:buClr>
                <a:schemeClr val="accent4"/>
              </a:buClr>
              <a:buFont typeface="Arial" panose="020B0604020202020204" pitchFamily="34" charset="0"/>
              <a:buChar char="•"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910572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3 colum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827" y="1268344"/>
            <a:ext cx="2920330" cy="5747853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30719" y="1268343"/>
            <a:ext cx="2920330" cy="5747853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16611" y="1268340"/>
            <a:ext cx="3282455" cy="5747853"/>
          </a:xfrm>
          <a:prstGeom prst="rect">
            <a:avLst/>
          </a:prstGeom>
        </p:spPr>
        <p:txBody>
          <a:bodyPr lIns="36000" tIns="36000" rIns="36000" bIns="36000"/>
          <a:lstStyle>
            <a:lvl1pPr marL="188989" indent="-188989">
              <a:buClr>
                <a:schemeClr val="accent4"/>
              </a:buClr>
              <a:buFont typeface="Arial" panose="020B0604020202020204" pitchFamily="34" charset="0"/>
              <a:buChar char="•"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321337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2 row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827" y="1268345"/>
            <a:ext cx="9454239" cy="2511493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4827" y="3931052"/>
            <a:ext cx="9454239" cy="3085141"/>
          </a:xfrm>
          <a:prstGeom prst="rect">
            <a:avLst/>
          </a:prstGeom>
        </p:spPr>
        <p:txBody>
          <a:bodyPr lIns="36000" tIns="36000" rIns="36000" bIns="36000"/>
          <a:lstStyle>
            <a:lvl1pPr marL="188989" indent="-188989">
              <a:buClr>
                <a:schemeClr val="accent4"/>
              </a:buClr>
              <a:buFont typeface="Arial" panose="020B0604020202020204" pitchFamily="34" charset="0"/>
              <a:buChar char="•"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032472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- Fu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FE2B1EA2-8522-4C4B-B7A9-BEF931B2B47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61252" y="2472645"/>
            <a:ext cx="9019384" cy="44303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43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323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3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5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5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1252" y="511769"/>
            <a:ext cx="6819798" cy="971505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748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HERE TO EDIT MASTER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251539-4EDC-4E36-A4D9-AF94C23958A5}"/>
              </a:ext>
            </a:extLst>
          </p:cNvPr>
          <p:cNvSpPr txBox="1"/>
          <p:nvPr/>
        </p:nvSpPr>
        <p:spPr>
          <a:xfrm>
            <a:off x="8685122" y="7082648"/>
            <a:ext cx="1134989" cy="270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5039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157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50397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24/04/2020</a:t>
            </a:fld>
            <a:endParaRPr lang="en-GB" sz="1157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40F4C93-6DA7-4D8C-9677-1ABFD64DBB3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661252" y="7099545"/>
            <a:ext cx="8290999" cy="31379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57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03972" indent="0">
              <a:buNone/>
              <a:defRPr sz="115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07943" indent="0">
              <a:buNone/>
              <a:defRPr sz="115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11915" indent="0">
              <a:buNone/>
              <a:defRPr sz="115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15886" indent="0">
              <a:buNone/>
              <a:defRPr sz="115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4F983CE-7E17-4509-ACDC-24E516927AC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1252" y="1608079"/>
            <a:ext cx="6819798" cy="598019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5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3069403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0196" y="2381001"/>
            <a:ext cx="9062134" cy="109922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968" b="1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0195" y="3491023"/>
            <a:ext cx="9062136" cy="2748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984">
                <a:solidFill>
                  <a:schemeClr val="bg1"/>
                </a:solidFill>
              </a:defRPr>
            </a:lvl1pPr>
            <a:lvl2pPr marL="377969" indent="0" algn="ctr">
              <a:buNone/>
              <a:defRPr sz="1653"/>
            </a:lvl2pPr>
            <a:lvl3pPr marL="755939" indent="0" algn="ctr">
              <a:buNone/>
              <a:defRPr sz="1489"/>
            </a:lvl3pPr>
            <a:lvl4pPr marL="1133907" indent="0" algn="ctr">
              <a:buNone/>
              <a:defRPr sz="1323"/>
            </a:lvl4pPr>
            <a:lvl5pPr marL="1511877" indent="0" algn="ctr">
              <a:buNone/>
              <a:defRPr sz="1323"/>
            </a:lvl5pPr>
            <a:lvl6pPr marL="1889846" indent="0" algn="ctr">
              <a:buNone/>
              <a:defRPr sz="1323"/>
            </a:lvl6pPr>
            <a:lvl7pPr marL="2267816" indent="0" algn="ctr">
              <a:buNone/>
              <a:defRPr sz="1323"/>
            </a:lvl7pPr>
            <a:lvl8pPr marL="2645785" indent="0" algn="ctr">
              <a:buNone/>
              <a:defRPr sz="1323"/>
            </a:lvl8pPr>
            <a:lvl9pPr marL="3023753" indent="0" algn="ctr">
              <a:buNone/>
              <a:defRPr sz="1323"/>
            </a:lvl9pPr>
          </a:lstStyle>
          <a:p>
            <a:r>
              <a:rPr lang="en-US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3847" y="7090047"/>
            <a:ext cx="2353866" cy="15266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102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C1F67E-6248-496F-8483-98A65C33F8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3560" y="6104793"/>
            <a:ext cx="1726347" cy="113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114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44827" y="1268343"/>
            <a:ext cx="9454239" cy="5747853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/>
            </a:lvl1pPr>
            <a:lvl2pPr marL="503959" indent="0">
              <a:buNone/>
              <a:defRPr sz="1323"/>
            </a:lvl2pPr>
            <a:lvl3pPr marL="1007918" indent="0">
              <a:buNone/>
              <a:defRPr sz="1323"/>
            </a:lvl3pPr>
            <a:lvl4pPr marL="1511877" indent="0">
              <a:buNone/>
              <a:defRPr sz="1323"/>
            </a:lvl4pPr>
            <a:lvl5pPr marL="2015836" indent="0">
              <a:buNone/>
              <a:defRPr sz="1323"/>
            </a:lvl5pPr>
          </a:lstStyle>
          <a:p>
            <a:pPr lvl="0"/>
            <a:r>
              <a:rPr lang="en-US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24563253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44827" y="1268343"/>
            <a:ext cx="9454239" cy="5747853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/>
            </a:lvl1pPr>
            <a:lvl2pPr marL="503959" indent="0">
              <a:buNone/>
              <a:defRPr sz="1323"/>
            </a:lvl2pPr>
            <a:lvl3pPr marL="1007918" indent="0">
              <a:buNone/>
              <a:defRPr sz="1323"/>
            </a:lvl3pPr>
            <a:lvl4pPr marL="1511877" indent="0">
              <a:buNone/>
              <a:defRPr sz="1323"/>
            </a:lvl4pPr>
            <a:lvl5pPr marL="2015836" indent="0">
              <a:buNone/>
              <a:defRPr sz="1323"/>
            </a:lvl5pPr>
          </a:lstStyle>
          <a:p>
            <a:pPr lvl="0"/>
            <a:r>
              <a:rPr lang="en-US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7073185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2" y="395462"/>
            <a:ext cx="8813476" cy="64807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300" y="1547589"/>
            <a:ext cx="9396412" cy="3890963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852DD3-A710-4E0D-9489-4357D9F38329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04152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FC8E3CA-4735-4448-B024-8A121DADF8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1134" y="3505032"/>
            <a:ext cx="6178125" cy="549612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968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7A647E4-605B-4961-B4D2-DBA8850930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1135" y="4615053"/>
            <a:ext cx="6178125" cy="5496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984">
                <a:solidFill>
                  <a:schemeClr val="bg1"/>
                </a:solidFill>
              </a:defRPr>
            </a:lvl1pPr>
            <a:lvl2pPr marL="377969" indent="0" algn="ctr">
              <a:buNone/>
              <a:defRPr sz="1653"/>
            </a:lvl2pPr>
            <a:lvl3pPr marL="755939" indent="0" algn="ctr">
              <a:buNone/>
              <a:defRPr sz="1489"/>
            </a:lvl3pPr>
            <a:lvl4pPr marL="1133907" indent="0" algn="ctr">
              <a:buNone/>
              <a:defRPr sz="1323"/>
            </a:lvl4pPr>
            <a:lvl5pPr marL="1511877" indent="0" algn="ctr">
              <a:buNone/>
              <a:defRPr sz="1323"/>
            </a:lvl5pPr>
            <a:lvl6pPr marL="1889846" indent="0" algn="ctr">
              <a:buNone/>
              <a:defRPr sz="1323"/>
            </a:lvl6pPr>
            <a:lvl7pPr marL="2267816" indent="0" algn="ctr">
              <a:buNone/>
              <a:defRPr sz="1323"/>
            </a:lvl7pPr>
            <a:lvl8pPr marL="2645785" indent="0" algn="ctr">
              <a:buNone/>
              <a:defRPr sz="1323"/>
            </a:lvl8pPr>
            <a:lvl9pPr marL="3023753" indent="0" algn="ctr">
              <a:buNone/>
              <a:defRPr sz="1323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4351727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 - oran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192859-C46A-4829-96AF-7D408294B8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1134" y="3505032"/>
            <a:ext cx="6178125" cy="549612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968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94ECEE5-5A94-4126-92B2-4FA9605C9D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1135" y="4615053"/>
            <a:ext cx="6178125" cy="5496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984">
                <a:solidFill>
                  <a:schemeClr val="bg1"/>
                </a:solidFill>
              </a:defRPr>
            </a:lvl1pPr>
            <a:lvl2pPr marL="377969" indent="0" algn="ctr">
              <a:buNone/>
              <a:defRPr sz="1653"/>
            </a:lvl2pPr>
            <a:lvl3pPr marL="755939" indent="0" algn="ctr">
              <a:buNone/>
              <a:defRPr sz="1489"/>
            </a:lvl3pPr>
            <a:lvl4pPr marL="1133907" indent="0" algn="ctr">
              <a:buNone/>
              <a:defRPr sz="1323"/>
            </a:lvl4pPr>
            <a:lvl5pPr marL="1511877" indent="0" algn="ctr">
              <a:buNone/>
              <a:defRPr sz="1323"/>
            </a:lvl5pPr>
            <a:lvl6pPr marL="1889846" indent="0" algn="ctr">
              <a:buNone/>
              <a:defRPr sz="1323"/>
            </a:lvl6pPr>
            <a:lvl7pPr marL="2267816" indent="0" algn="ctr">
              <a:buNone/>
              <a:defRPr sz="1323"/>
            </a:lvl7pPr>
            <a:lvl8pPr marL="2645785" indent="0" algn="ctr">
              <a:buNone/>
              <a:defRPr sz="1323"/>
            </a:lvl8pPr>
            <a:lvl9pPr marL="3023753" indent="0" algn="ctr">
              <a:buNone/>
              <a:defRPr sz="1323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6095410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 - 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79BA80-1E7F-4F47-AF07-7A70474A6C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1134" y="3505032"/>
            <a:ext cx="6178125" cy="549612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968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81FAF16-A8F7-4BA6-B2B7-5BF7AFA61E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1135" y="4615053"/>
            <a:ext cx="6178125" cy="5496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984">
                <a:solidFill>
                  <a:schemeClr val="bg1"/>
                </a:solidFill>
              </a:defRPr>
            </a:lvl1pPr>
            <a:lvl2pPr marL="377969" indent="0" algn="ctr">
              <a:buNone/>
              <a:defRPr sz="1653"/>
            </a:lvl2pPr>
            <a:lvl3pPr marL="755939" indent="0" algn="ctr">
              <a:buNone/>
              <a:defRPr sz="1489"/>
            </a:lvl3pPr>
            <a:lvl4pPr marL="1133907" indent="0" algn="ctr">
              <a:buNone/>
              <a:defRPr sz="1323"/>
            </a:lvl4pPr>
            <a:lvl5pPr marL="1511877" indent="0" algn="ctr">
              <a:buNone/>
              <a:defRPr sz="1323"/>
            </a:lvl5pPr>
            <a:lvl6pPr marL="1889846" indent="0" algn="ctr">
              <a:buNone/>
              <a:defRPr sz="1323"/>
            </a:lvl6pPr>
            <a:lvl7pPr marL="2267816" indent="0" algn="ctr">
              <a:buNone/>
              <a:defRPr sz="1323"/>
            </a:lvl7pPr>
            <a:lvl8pPr marL="2645785" indent="0" algn="ctr">
              <a:buNone/>
              <a:defRPr sz="1323"/>
            </a:lvl8pPr>
            <a:lvl9pPr marL="3023753" indent="0" algn="ctr">
              <a:buNone/>
              <a:defRPr sz="1323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5517739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 - turquoi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E406321-A4C9-4532-B695-2ECC82CCAE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1134" y="3505032"/>
            <a:ext cx="6178125" cy="549612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968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1A37CB7-C061-4C30-8C0D-36C06AE611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1135" y="4615053"/>
            <a:ext cx="6178125" cy="5496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984">
                <a:solidFill>
                  <a:schemeClr val="bg1"/>
                </a:solidFill>
              </a:defRPr>
            </a:lvl1pPr>
            <a:lvl2pPr marL="377969" indent="0" algn="ctr">
              <a:buNone/>
              <a:defRPr sz="1653"/>
            </a:lvl2pPr>
            <a:lvl3pPr marL="755939" indent="0" algn="ctr">
              <a:buNone/>
              <a:defRPr sz="1489"/>
            </a:lvl3pPr>
            <a:lvl4pPr marL="1133907" indent="0" algn="ctr">
              <a:buNone/>
              <a:defRPr sz="1323"/>
            </a:lvl4pPr>
            <a:lvl5pPr marL="1511877" indent="0" algn="ctr">
              <a:buNone/>
              <a:defRPr sz="1323"/>
            </a:lvl5pPr>
            <a:lvl6pPr marL="1889846" indent="0" algn="ctr">
              <a:buNone/>
              <a:defRPr sz="1323"/>
            </a:lvl6pPr>
            <a:lvl7pPr marL="2267816" indent="0" algn="ctr">
              <a:buNone/>
              <a:defRPr sz="1323"/>
            </a:lvl7pPr>
            <a:lvl8pPr marL="2645785" indent="0" algn="ctr">
              <a:buNone/>
              <a:defRPr sz="1323"/>
            </a:lvl8pPr>
            <a:lvl9pPr marL="3023753" indent="0" algn="ctr">
              <a:buNone/>
              <a:defRPr sz="1323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4899018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contents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42252" y="1297134"/>
            <a:ext cx="617813" cy="5555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8" b="1">
                <a:solidFill>
                  <a:schemeClr val="accent1"/>
                </a:solidFill>
              </a:defRPr>
            </a:lvl1pPr>
          </a:lstStyle>
          <a:p>
            <a:r>
              <a:rPr lang="en-US" sz="3968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60064" y="1297131"/>
            <a:ext cx="3669184" cy="288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60064" y="1593806"/>
            <a:ext cx="3669184" cy="396833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2" b="0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42252" y="2069313"/>
            <a:ext cx="617813" cy="5555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8" b="1">
                <a:solidFill>
                  <a:schemeClr val="accent1"/>
                </a:solidFill>
              </a:defRPr>
            </a:lvl1pPr>
          </a:lstStyle>
          <a:p>
            <a:r>
              <a:rPr lang="en-US" sz="3968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60064" y="2069311"/>
            <a:ext cx="3669184" cy="288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60064" y="2365986"/>
            <a:ext cx="3669184" cy="396833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2" b="0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42252" y="2841492"/>
            <a:ext cx="617813" cy="5555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8" b="1">
                <a:solidFill>
                  <a:schemeClr val="accent1"/>
                </a:solidFill>
              </a:defRPr>
            </a:lvl1pPr>
          </a:lstStyle>
          <a:p>
            <a:r>
              <a:rPr lang="en-US" sz="3968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60064" y="2841490"/>
            <a:ext cx="3669184" cy="288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60064" y="3138165"/>
            <a:ext cx="3669184" cy="396833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2" b="0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42252" y="3613669"/>
            <a:ext cx="617813" cy="5555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8" b="1">
                <a:solidFill>
                  <a:schemeClr val="accent1"/>
                </a:solidFill>
              </a:defRPr>
            </a:lvl1pPr>
          </a:lstStyle>
          <a:p>
            <a:r>
              <a:rPr lang="en-US" sz="3968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:a16="http://schemas.microsoft.com/office/drawing/2014/main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460064" y="3613669"/>
            <a:ext cx="3669184" cy="288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:a16="http://schemas.microsoft.com/office/drawing/2014/main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60064" y="3910344"/>
            <a:ext cx="3669184" cy="396833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2" b="0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842252" y="4385850"/>
            <a:ext cx="617813" cy="5555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8" b="1">
                <a:solidFill>
                  <a:schemeClr val="accent1"/>
                </a:solidFill>
              </a:defRPr>
            </a:lvl1pPr>
          </a:lstStyle>
          <a:p>
            <a:r>
              <a:rPr lang="en-US" sz="3968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:a16="http://schemas.microsoft.com/office/drawing/2014/main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460064" y="4385848"/>
            <a:ext cx="3669184" cy="288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:a16="http://schemas.microsoft.com/office/drawing/2014/main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460064" y="4682523"/>
            <a:ext cx="3669184" cy="396833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2" b="0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842252" y="5158030"/>
            <a:ext cx="617813" cy="5555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8" b="1">
                <a:solidFill>
                  <a:schemeClr val="accent1"/>
                </a:solidFill>
              </a:defRPr>
            </a:lvl1pPr>
          </a:lstStyle>
          <a:p>
            <a:r>
              <a:rPr lang="en-US" sz="3968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:a16="http://schemas.microsoft.com/office/drawing/2014/main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460064" y="5158028"/>
            <a:ext cx="3669184" cy="288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:a16="http://schemas.microsoft.com/office/drawing/2014/main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460064" y="5454703"/>
            <a:ext cx="3669184" cy="396833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2" b="0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4377224" cy="75596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323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42252" y="849303"/>
            <a:ext cx="1194867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:a16="http://schemas.microsoft.com/office/drawing/2014/main" id="{6FBBA16B-4607-4475-9AA9-35D51BE89C52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</p:spTree>
    <p:extLst>
      <p:ext uri="{BB962C8B-B14F-4D97-AF65-F5344CB8AC3E}">
        <p14:creationId xmlns:p14="http://schemas.microsoft.com/office/powerpoint/2010/main" val="21903843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contents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4250" y="1190500"/>
            <a:ext cx="9404816" cy="5825697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317455">
              <a:lnSpc>
                <a:spcPts val="1764"/>
              </a:lnSpc>
              <a:buNone/>
              <a:defRPr sz="1323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194867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13924567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44827" y="1268343"/>
            <a:ext cx="9454239" cy="5747853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/>
            </a:lvl1pPr>
            <a:lvl2pPr marL="503959" indent="0">
              <a:buNone/>
              <a:defRPr sz="1323"/>
            </a:lvl2pPr>
            <a:lvl3pPr marL="1007918" indent="0">
              <a:buNone/>
              <a:defRPr sz="1323"/>
            </a:lvl3pPr>
            <a:lvl4pPr marL="1511877" indent="0">
              <a:buNone/>
              <a:defRPr sz="1323"/>
            </a:lvl4pPr>
            <a:lvl5pPr marL="2015836" indent="0">
              <a:buNone/>
              <a:defRPr sz="1323"/>
            </a:lvl5pPr>
          </a:lstStyle>
          <a:p>
            <a:pPr lvl="0"/>
            <a:r>
              <a:rPr lang="en-US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16520532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just an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4598" y="1268344"/>
            <a:ext cx="9454239" cy="5747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323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2967066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2" y="395462"/>
            <a:ext cx="8813476" cy="64807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300" y="1547589"/>
            <a:ext cx="9396412" cy="3890963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852DD3-A710-4E0D-9489-4357D9F38329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7533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2 col text / med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025153" y="1268344"/>
            <a:ext cx="6873683" cy="5747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323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827" y="1268345"/>
            <a:ext cx="2371095" cy="5747852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6910623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2 col text /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3888" y="1268344"/>
            <a:ext cx="4824949" cy="5747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323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827" y="1268345"/>
            <a:ext cx="4411111" cy="5747852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20912175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3888" y="1268344"/>
            <a:ext cx="4824949" cy="5747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323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827" y="1268345"/>
            <a:ext cx="4411111" cy="2740759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br>
              <a:rPr lang="en-US"/>
            </a:br>
            <a:endParaRPr lang="en-US"/>
          </a:p>
          <a:p>
            <a:pPr lvl="0"/>
            <a:r>
              <a:rPr lang="en-US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4826" y="4269533"/>
            <a:ext cx="4411111" cy="2740759"/>
          </a:xfrm>
          <a:prstGeom prst="rect">
            <a:avLst/>
          </a:prstGeom>
        </p:spPr>
        <p:txBody>
          <a:bodyPr lIns="36000" tIns="36000" rIns="36000" bIns="36000"/>
          <a:lstStyle>
            <a:lvl1pPr marL="188989" indent="-188989">
              <a:buClr>
                <a:schemeClr val="accent4"/>
              </a:buClr>
              <a:buFont typeface="Arial" panose="020B0604020202020204" pitchFamily="34" charset="0"/>
              <a:buChar char="•"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936668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3 colum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827" y="1268344"/>
            <a:ext cx="2920330" cy="5747853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30719" y="1268343"/>
            <a:ext cx="2920330" cy="5747853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16611" y="1268340"/>
            <a:ext cx="3282455" cy="5747853"/>
          </a:xfrm>
          <a:prstGeom prst="rect">
            <a:avLst/>
          </a:prstGeom>
        </p:spPr>
        <p:txBody>
          <a:bodyPr lIns="36000" tIns="36000" rIns="36000" bIns="36000"/>
          <a:lstStyle>
            <a:lvl1pPr marL="188989" indent="-188989">
              <a:buClr>
                <a:schemeClr val="accent4"/>
              </a:buClr>
              <a:buFont typeface="Arial" panose="020B0604020202020204" pitchFamily="34" charset="0"/>
              <a:buChar char="•"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2257060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2 row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827" y="1268345"/>
            <a:ext cx="9454239" cy="2511493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4827" y="3931052"/>
            <a:ext cx="9454239" cy="3085141"/>
          </a:xfrm>
          <a:prstGeom prst="rect">
            <a:avLst/>
          </a:prstGeom>
        </p:spPr>
        <p:txBody>
          <a:bodyPr lIns="36000" tIns="36000" rIns="36000" bIns="36000"/>
          <a:lstStyle>
            <a:lvl1pPr marL="188989" indent="-188989">
              <a:buClr>
                <a:schemeClr val="accent4"/>
              </a:buClr>
              <a:buFont typeface="Arial" panose="020B0604020202020204" pitchFamily="34" charset="0"/>
              <a:buChar char="•"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815754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- Fu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FE2B1EA2-8522-4C4B-B7A9-BEF931B2B47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61252" y="2472645"/>
            <a:ext cx="9019384" cy="44303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43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323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3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5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5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1252" y="511769"/>
            <a:ext cx="6819798" cy="971505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748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HERE TO EDIT MASTER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251539-4EDC-4E36-A4D9-AF94C23958A5}"/>
              </a:ext>
            </a:extLst>
          </p:cNvPr>
          <p:cNvSpPr txBox="1"/>
          <p:nvPr/>
        </p:nvSpPr>
        <p:spPr>
          <a:xfrm>
            <a:off x="8685122" y="7082648"/>
            <a:ext cx="1134989" cy="270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5039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157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50397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24/04/2020</a:t>
            </a:fld>
            <a:endParaRPr lang="en-GB" sz="1157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40F4C93-6DA7-4D8C-9677-1ABFD64DBB3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661252" y="7099545"/>
            <a:ext cx="8290999" cy="31379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57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03972" indent="0">
              <a:buNone/>
              <a:defRPr sz="115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07943" indent="0">
              <a:buNone/>
              <a:defRPr sz="115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11915" indent="0">
              <a:buNone/>
              <a:defRPr sz="115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15886" indent="0">
              <a:buNone/>
              <a:defRPr sz="115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4F983CE-7E17-4509-ACDC-24E516927AC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1252" y="1608079"/>
            <a:ext cx="6819798" cy="598019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5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10936603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0196" y="2381001"/>
            <a:ext cx="9062134" cy="109922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968" b="1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0195" y="3491023"/>
            <a:ext cx="9062136" cy="2748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984">
                <a:solidFill>
                  <a:schemeClr val="bg1"/>
                </a:solidFill>
              </a:defRPr>
            </a:lvl1pPr>
            <a:lvl2pPr marL="377969" indent="0" algn="ctr">
              <a:buNone/>
              <a:defRPr sz="1653"/>
            </a:lvl2pPr>
            <a:lvl3pPr marL="755939" indent="0" algn="ctr">
              <a:buNone/>
              <a:defRPr sz="1489"/>
            </a:lvl3pPr>
            <a:lvl4pPr marL="1133907" indent="0" algn="ctr">
              <a:buNone/>
              <a:defRPr sz="1323"/>
            </a:lvl4pPr>
            <a:lvl5pPr marL="1511877" indent="0" algn="ctr">
              <a:buNone/>
              <a:defRPr sz="1323"/>
            </a:lvl5pPr>
            <a:lvl6pPr marL="1889846" indent="0" algn="ctr">
              <a:buNone/>
              <a:defRPr sz="1323"/>
            </a:lvl6pPr>
            <a:lvl7pPr marL="2267816" indent="0" algn="ctr">
              <a:buNone/>
              <a:defRPr sz="1323"/>
            </a:lvl7pPr>
            <a:lvl8pPr marL="2645785" indent="0" algn="ctr">
              <a:buNone/>
              <a:defRPr sz="1323"/>
            </a:lvl8pPr>
            <a:lvl9pPr marL="3023753" indent="0" algn="ctr">
              <a:buNone/>
              <a:defRPr sz="1323"/>
            </a:lvl9pPr>
          </a:lstStyle>
          <a:p>
            <a:r>
              <a:rPr lang="en-US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3847" y="7090047"/>
            <a:ext cx="2353866" cy="15266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102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C1F67E-6248-496F-8483-98A65C33F8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3560" y="6104793"/>
            <a:ext cx="1726347" cy="113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2450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44827" y="1268343"/>
            <a:ext cx="9454239" cy="5747853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/>
            </a:lvl1pPr>
            <a:lvl2pPr marL="503959" indent="0">
              <a:buNone/>
              <a:defRPr sz="1323"/>
            </a:lvl2pPr>
            <a:lvl3pPr marL="1007918" indent="0">
              <a:buNone/>
              <a:defRPr sz="1323"/>
            </a:lvl3pPr>
            <a:lvl4pPr marL="1511877" indent="0">
              <a:buNone/>
              <a:defRPr sz="1323"/>
            </a:lvl4pPr>
            <a:lvl5pPr marL="2015836" indent="0">
              <a:buNone/>
              <a:defRPr sz="1323"/>
            </a:lvl5pPr>
          </a:lstStyle>
          <a:p>
            <a:pPr lvl="0"/>
            <a:r>
              <a:rPr lang="en-US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2796448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2" y="395462"/>
            <a:ext cx="8813476" cy="64807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300" y="1547589"/>
            <a:ext cx="9396412" cy="3890963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852DD3-A710-4E0D-9489-4357D9F38329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888125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FC8E3CA-4735-4448-B024-8A121DADF8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1134" y="3505032"/>
            <a:ext cx="6178125" cy="549612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968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7A647E4-605B-4961-B4D2-DBA8850930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1135" y="4615053"/>
            <a:ext cx="6178125" cy="5496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984">
                <a:solidFill>
                  <a:schemeClr val="bg1"/>
                </a:solidFill>
              </a:defRPr>
            </a:lvl1pPr>
            <a:lvl2pPr marL="377969" indent="0" algn="ctr">
              <a:buNone/>
              <a:defRPr sz="1653"/>
            </a:lvl2pPr>
            <a:lvl3pPr marL="755939" indent="0" algn="ctr">
              <a:buNone/>
              <a:defRPr sz="1489"/>
            </a:lvl3pPr>
            <a:lvl4pPr marL="1133907" indent="0" algn="ctr">
              <a:buNone/>
              <a:defRPr sz="1323"/>
            </a:lvl4pPr>
            <a:lvl5pPr marL="1511877" indent="0" algn="ctr">
              <a:buNone/>
              <a:defRPr sz="1323"/>
            </a:lvl5pPr>
            <a:lvl6pPr marL="1889846" indent="0" algn="ctr">
              <a:buNone/>
              <a:defRPr sz="1323"/>
            </a:lvl6pPr>
            <a:lvl7pPr marL="2267816" indent="0" algn="ctr">
              <a:buNone/>
              <a:defRPr sz="1323"/>
            </a:lvl7pPr>
            <a:lvl8pPr marL="2645785" indent="0" algn="ctr">
              <a:buNone/>
              <a:defRPr sz="1323"/>
            </a:lvl8pPr>
            <a:lvl9pPr marL="3023753" indent="0" algn="ctr">
              <a:buNone/>
              <a:defRPr sz="1323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2281841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_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751" y="323026"/>
            <a:ext cx="7651339" cy="6406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007" y="2110988"/>
            <a:ext cx="9312673" cy="48214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580008" y="1198278"/>
            <a:ext cx="7648388" cy="41378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69">
                <a:solidFill>
                  <a:schemeClr val="tx1"/>
                </a:solidFill>
              </a:defRPr>
            </a:lvl1pPr>
            <a:lvl2pPr marL="503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2064" y="7053167"/>
            <a:ext cx="404918" cy="402483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775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72625" y="984341"/>
            <a:ext cx="7242015" cy="0"/>
          </a:xfrm>
          <a:prstGeom prst="line">
            <a:avLst/>
          </a:prstGeom>
          <a:ln w="38100" cap="rnd"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71695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 - oran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192859-C46A-4829-96AF-7D408294B8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1134" y="3505032"/>
            <a:ext cx="6178125" cy="549612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968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94ECEE5-5A94-4126-92B2-4FA9605C9D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1135" y="4615053"/>
            <a:ext cx="6178125" cy="5496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984">
                <a:solidFill>
                  <a:schemeClr val="bg1"/>
                </a:solidFill>
              </a:defRPr>
            </a:lvl1pPr>
            <a:lvl2pPr marL="377969" indent="0" algn="ctr">
              <a:buNone/>
              <a:defRPr sz="1653"/>
            </a:lvl2pPr>
            <a:lvl3pPr marL="755939" indent="0" algn="ctr">
              <a:buNone/>
              <a:defRPr sz="1489"/>
            </a:lvl3pPr>
            <a:lvl4pPr marL="1133907" indent="0" algn="ctr">
              <a:buNone/>
              <a:defRPr sz="1323"/>
            </a:lvl4pPr>
            <a:lvl5pPr marL="1511877" indent="0" algn="ctr">
              <a:buNone/>
              <a:defRPr sz="1323"/>
            </a:lvl5pPr>
            <a:lvl6pPr marL="1889846" indent="0" algn="ctr">
              <a:buNone/>
              <a:defRPr sz="1323"/>
            </a:lvl6pPr>
            <a:lvl7pPr marL="2267816" indent="0" algn="ctr">
              <a:buNone/>
              <a:defRPr sz="1323"/>
            </a:lvl7pPr>
            <a:lvl8pPr marL="2645785" indent="0" algn="ctr">
              <a:buNone/>
              <a:defRPr sz="1323"/>
            </a:lvl8pPr>
            <a:lvl9pPr marL="3023753" indent="0" algn="ctr">
              <a:buNone/>
              <a:defRPr sz="1323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25426406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 - 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79BA80-1E7F-4F47-AF07-7A70474A6C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1134" y="3505032"/>
            <a:ext cx="6178125" cy="549612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968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81FAF16-A8F7-4BA6-B2B7-5BF7AFA61E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1135" y="4615053"/>
            <a:ext cx="6178125" cy="5496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984">
                <a:solidFill>
                  <a:schemeClr val="bg1"/>
                </a:solidFill>
              </a:defRPr>
            </a:lvl1pPr>
            <a:lvl2pPr marL="377969" indent="0" algn="ctr">
              <a:buNone/>
              <a:defRPr sz="1653"/>
            </a:lvl2pPr>
            <a:lvl3pPr marL="755939" indent="0" algn="ctr">
              <a:buNone/>
              <a:defRPr sz="1489"/>
            </a:lvl3pPr>
            <a:lvl4pPr marL="1133907" indent="0" algn="ctr">
              <a:buNone/>
              <a:defRPr sz="1323"/>
            </a:lvl4pPr>
            <a:lvl5pPr marL="1511877" indent="0" algn="ctr">
              <a:buNone/>
              <a:defRPr sz="1323"/>
            </a:lvl5pPr>
            <a:lvl6pPr marL="1889846" indent="0" algn="ctr">
              <a:buNone/>
              <a:defRPr sz="1323"/>
            </a:lvl6pPr>
            <a:lvl7pPr marL="2267816" indent="0" algn="ctr">
              <a:buNone/>
              <a:defRPr sz="1323"/>
            </a:lvl7pPr>
            <a:lvl8pPr marL="2645785" indent="0" algn="ctr">
              <a:buNone/>
              <a:defRPr sz="1323"/>
            </a:lvl8pPr>
            <a:lvl9pPr marL="3023753" indent="0" algn="ctr">
              <a:buNone/>
              <a:defRPr sz="1323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261926603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 - turquoi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E406321-A4C9-4532-B695-2ECC82CCAE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1134" y="3505032"/>
            <a:ext cx="6178125" cy="549612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968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1A37CB7-C061-4C30-8C0D-36C06AE611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1135" y="4615053"/>
            <a:ext cx="6178125" cy="5496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984">
                <a:solidFill>
                  <a:schemeClr val="bg1"/>
                </a:solidFill>
              </a:defRPr>
            </a:lvl1pPr>
            <a:lvl2pPr marL="377969" indent="0" algn="ctr">
              <a:buNone/>
              <a:defRPr sz="1653"/>
            </a:lvl2pPr>
            <a:lvl3pPr marL="755939" indent="0" algn="ctr">
              <a:buNone/>
              <a:defRPr sz="1489"/>
            </a:lvl3pPr>
            <a:lvl4pPr marL="1133907" indent="0" algn="ctr">
              <a:buNone/>
              <a:defRPr sz="1323"/>
            </a:lvl4pPr>
            <a:lvl5pPr marL="1511877" indent="0" algn="ctr">
              <a:buNone/>
              <a:defRPr sz="1323"/>
            </a:lvl5pPr>
            <a:lvl6pPr marL="1889846" indent="0" algn="ctr">
              <a:buNone/>
              <a:defRPr sz="1323"/>
            </a:lvl6pPr>
            <a:lvl7pPr marL="2267816" indent="0" algn="ctr">
              <a:buNone/>
              <a:defRPr sz="1323"/>
            </a:lvl7pPr>
            <a:lvl8pPr marL="2645785" indent="0" algn="ctr">
              <a:buNone/>
              <a:defRPr sz="1323"/>
            </a:lvl8pPr>
            <a:lvl9pPr marL="3023753" indent="0" algn="ctr">
              <a:buNone/>
              <a:defRPr sz="1323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426950741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contents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42252" y="1297134"/>
            <a:ext cx="617813" cy="5555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8" b="1">
                <a:solidFill>
                  <a:schemeClr val="accent1"/>
                </a:solidFill>
              </a:defRPr>
            </a:lvl1pPr>
          </a:lstStyle>
          <a:p>
            <a:r>
              <a:rPr lang="en-US" sz="3968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60064" y="1297131"/>
            <a:ext cx="3669184" cy="288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60064" y="1593806"/>
            <a:ext cx="3669184" cy="396833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2" b="0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42252" y="2069313"/>
            <a:ext cx="617813" cy="5555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8" b="1">
                <a:solidFill>
                  <a:schemeClr val="accent1"/>
                </a:solidFill>
              </a:defRPr>
            </a:lvl1pPr>
          </a:lstStyle>
          <a:p>
            <a:r>
              <a:rPr lang="en-US" sz="3968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60064" y="2069311"/>
            <a:ext cx="3669184" cy="288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60064" y="2365986"/>
            <a:ext cx="3669184" cy="396833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2" b="0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42252" y="2841492"/>
            <a:ext cx="617813" cy="5555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8" b="1">
                <a:solidFill>
                  <a:schemeClr val="accent1"/>
                </a:solidFill>
              </a:defRPr>
            </a:lvl1pPr>
          </a:lstStyle>
          <a:p>
            <a:r>
              <a:rPr lang="en-US" sz="3968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60064" y="2841490"/>
            <a:ext cx="3669184" cy="288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60064" y="3138165"/>
            <a:ext cx="3669184" cy="396833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2" b="0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42252" y="3613669"/>
            <a:ext cx="617813" cy="5555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8" b="1">
                <a:solidFill>
                  <a:schemeClr val="accent1"/>
                </a:solidFill>
              </a:defRPr>
            </a:lvl1pPr>
          </a:lstStyle>
          <a:p>
            <a:r>
              <a:rPr lang="en-US" sz="3968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:a16="http://schemas.microsoft.com/office/drawing/2014/main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460064" y="3613669"/>
            <a:ext cx="3669184" cy="288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:a16="http://schemas.microsoft.com/office/drawing/2014/main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60064" y="3910344"/>
            <a:ext cx="3669184" cy="396833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2" b="0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842252" y="4385850"/>
            <a:ext cx="617813" cy="5555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8" b="1">
                <a:solidFill>
                  <a:schemeClr val="accent1"/>
                </a:solidFill>
              </a:defRPr>
            </a:lvl1pPr>
          </a:lstStyle>
          <a:p>
            <a:r>
              <a:rPr lang="en-US" sz="3968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:a16="http://schemas.microsoft.com/office/drawing/2014/main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460064" y="4385848"/>
            <a:ext cx="3669184" cy="288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:a16="http://schemas.microsoft.com/office/drawing/2014/main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460064" y="4682523"/>
            <a:ext cx="3669184" cy="396833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2" b="0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842252" y="5158030"/>
            <a:ext cx="617813" cy="5555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8" b="1">
                <a:solidFill>
                  <a:schemeClr val="accent1"/>
                </a:solidFill>
              </a:defRPr>
            </a:lvl1pPr>
          </a:lstStyle>
          <a:p>
            <a:r>
              <a:rPr lang="en-US" sz="3968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:a16="http://schemas.microsoft.com/office/drawing/2014/main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460064" y="5158028"/>
            <a:ext cx="3669184" cy="288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:a16="http://schemas.microsoft.com/office/drawing/2014/main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460064" y="5454703"/>
            <a:ext cx="3669184" cy="396833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2" b="0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4377224" cy="75596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323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42252" y="849303"/>
            <a:ext cx="1194867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:a16="http://schemas.microsoft.com/office/drawing/2014/main" id="{6FBBA16B-4607-4475-9AA9-35D51BE89C52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</p:spTree>
    <p:extLst>
      <p:ext uri="{BB962C8B-B14F-4D97-AF65-F5344CB8AC3E}">
        <p14:creationId xmlns:p14="http://schemas.microsoft.com/office/powerpoint/2010/main" val="7930343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contents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4250" y="1190500"/>
            <a:ext cx="9404816" cy="5825697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317455">
              <a:lnSpc>
                <a:spcPts val="1764"/>
              </a:lnSpc>
              <a:buNone/>
              <a:defRPr sz="1323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194867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3620362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44827" y="1268343"/>
            <a:ext cx="9454239" cy="5747853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/>
            </a:lvl1pPr>
            <a:lvl2pPr marL="503959" indent="0">
              <a:buNone/>
              <a:defRPr sz="1323"/>
            </a:lvl2pPr>
            <a:lvl3pPr marL="1007918" indent="0">
              <a:buNone/>
              <a:defRPr sz="1323"/>
            </a:lvl3pPr>
            <a:lvl4pPr marL="1511877" indent="0">
              <a:buNone/>
              <a:defRPr sz="1323"/>
            </a:lvl4pPr>
            <a:lvl5pPr marL="2015836" indent="0">
              <a:buNone/>
              <a:defRPr sz="1323"/>
            </a:lvl5pPr>
          </a:lstStyle>
          <a:p>
            <a:pPr lvl="0"/>
            <a:r>
              <a:rPr lang="en-US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2804432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just an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4598" y="1268344"/>
            <a:ext cx="9454239" cy="5747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323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9558665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2 col text / med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025153" y="1268344"/>
            <a:ext cx="6873683" cy="5747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323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827" y="1268345"/>
            <a:ext cx="2371095" cy="5747852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507016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2 col text /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3888" y="1268344"/>
            <a:ext cx="4824949" cy="5747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323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827" y="1268345"/>
            <a:ext cx="4411111" cy="5747852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5127066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3888" y="1268344"/>
            <a:ext cx="4824949" cy="5747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323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827" y="1268345"/>
            <a:ext cx="4411111" cy="2740759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br>
              <a:rPr lang="en-US"/>
            </a:br>
            <a:endParaRPr lang="en-US"/>
          </a:p>
          <a:p>
            <a:pPr lvl="0"/>
            <a:r>
              <a:rPr lang="en-US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4826" y="4269533"/>
            <a:ext cx="4411111" cy="2740759"/>
          </a:xfrm>
          <a:prstGeom prst="rect">
            <a:avLst/>
          </a:prstGeom>
        </p:spPr>
        <p:txBody>
          <a:bodyPr lIns="36000" tIns="36000" rIns="36000" bIns="36000"/>
          <a:lstStyle>
            <a:lvl1pPr marL="188989" indent="-188989">
              <a:buClr>
                <a:schemeClr val="accent4"/>
              </a:buClr>
              <a:buFont typeface="Arial" panose="020B0604020202020204" pitchFamily="34" charset="0"/>
              <a:buChar char="•"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288074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FC8E3CA-4735-4448-B024-8A121DADF8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1134" y="3505032"/>
            <a:ext cx="6178125" cy="549612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968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7A647E4-605B-4961-B4D2-DBA8850930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1135" y="4615053"/>
            <a:ext cx="6178125" cy="5496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984">
                <a:solidFill>
                  <a:schemeClr val="bg1"/>
                </a:solidFill>
              </a:defRPr>
            </a:lvl1pPr>
            <a:lvl2pPr marL="377969" indent="0" algn="ctr">
              <a:buNone/>
              <a:defRPr sz="1653"/>
            </a:lvl2pPr>
            <a:lvl3pPr marL="755939" indent="0" algn="ctr">
              <a:buNone/>
              <a:defRPr sz="1489"/>
            </a:lvl3pPr>
            <a:lvl4pPr marL="1133907" indent="0" algn="ctr">
              <a:buNone/>
              <a:defRPr sz="1323"/>
            </a:lvl4pPr>
            <a:lvl5pPr marL="1511877" indent="0" algn="ctr">
              <a:buNone/>
              <a:defRPr sz="1323"/>
            </a:lvl5pPr>
            <a:lvl6pPr marL="1889846" indent="0" algn="ctr">
              <a:buNone/>
              <a:defRPr sz="1323"/>
            </a:lvl6pPr>
            <a:lvl7pPr marL="2267816" indent="0" algn="ctr">
              <a:buNone/>
              <a:defRPr sz="1323"/>
            </a:lvl7pPr>
            <a:lvl8pPr marL="2645785" indent="0" algn="ctr">
              <a:buNone/>
              <a:defRPr sz="1323"/>
            </a:lvl8pPr>
            <a:lvl9pPr marL="3023753" indent="0" algn="ctr">
              <a:buNone/>
              <a:defRPr sz="1323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333207143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3 colum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827" y="1268344"/>
            <a:ext cx="2920330" cy="5747853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30719" y="1268343"/>
            <a:ext cx="2920330" cy="5747853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16611" y="1268340"/>
            <a:ext cx="3282455" cy="5747853"/>
          </a:xfrm>
          <a:prstGeom prst="rect">
            <a:avLst/>
          </a:prstGeom>
        </p:spPr>
        <p:txBody>
          <a:bodyPr lIns="36000" tIns="36000" rIns="36000" bIns="36000"/>
          <a:lstStyle>
            <a:lvl1pPr marL="188989" indent="-188989">
              <a:buClr>
                <a:schemeClr val="accent4"/>
              </a:buClr>
              <a:buFont typeface="Arial" panose="020B0604020202020204" pitchFamily="34" charset="0"/>
              <a:buChar char="•"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7359713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2 row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827" y="839349"/>
            <a:ext cx="8487033" cy="277782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543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827" y="1268345"/>
            <a:ext cx="9454239" cy="2511493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4827" y="3931052"/>
            <a:ext cx="9454239" cy="3085141"/>
          </a:xfrm>
          <a:prstGeom prst="rect">
            <a:avLst/>
          </a:prstGeom>
        </p:spPr>
        <p:txBody>
          <a:bodyPr lIns="36000" tIns="36000" rIns="36000" bIns="36000"/>
          <a:lstStyle>
            <a:lvl1pPr marL="188989" indent="-188989">
              <a:buClr>
                <a:schemeClr val="accent4"/>
              </a:buClr>
              <a:buFont typeface="Arial" panose="020B0604020202020204" pitchFamily="34" charset="0"/>
              <a:buChar char="•"/>
              <a:defRPr sz="1323" b="0"/>
            </a:lvl1pPr>
            <a:lvl2pPr marL="503972" indent="0">
              <a:buNone/>
              <a:defRPr sz="1323" b="0"/>
            </a:lvl2pPr>
            <a:lvl3pPr marL="1007943" indent="0">
              <a:buNone/>
              <a:defRPr sz="1323" b="0"/>
            </a:lvl3pPr>
            <a:lvl4pPr marL="1511915" indent="0">
              <a:buNone/>
              <a:defRPr sz="1323" b="0"/>
            </a:lvl4pPr>
            <a:lvl5pPr marL="2015886" indent="0">
              <a:buNone/>
              <a:defRPr sz="1323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9876872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0196" y="2381001"/>
            <a:ext cx="9062134" cy="109922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968" b="1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0195" y="3491023"/>
            <a:ext cx="9062136" cy="2748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984">
                <a:solidFill>
                  <a:schemeClr val="bg1"/>
                </a:solidFill>
              </a:defRPr>
            </a:lvl1pPr>
            <a:lvl2pPr marL="377969" indent="0" algn="ctr">
              <a:buNone/>
              <a:defRPr sz="1653"/>
            </a:lvl2pPr>
            <a:lvl3pPr marL="755939" indent="0" algn="ctr">
              <a:buNone/>
              <a:defRPr sz="1489"/>
            </a:lvl3pPr>
            <a:lvl4pPr marL="1133907" indent="0" algn="ctr">
              <a:buNone/>
              <a:defRPr sz="1323"/>
            </a:lvl4pPr>
            <a:lvl5pPr marL="1511877" indent="0" algn="ctr">
              <a:buNone/>
              <a:defRPr sz="1323"/>
            </a:lvl5pPr>
            <a:lvl6pPr marL="1889846" indent="0" algn="ctr">
              <a:buNone/>
              <a:defRPr sz="1323"/>
            </a:lvl6pPr>
            <a:lvl7pPr marL="2267816" indent="0" algn="ctr">
              <a:buNone/>
              <a:defRPr sz="1323"/>
            </a:lvl7pPr>
            <a:lvl8pPr marL="2645785" indent="0" algn="ctr">
              <a:buNone/>
              <a:defRPr sz="1323"/>
            </a:lvl8pPr>
            <a:lvl9pPr marL="3023753" indent="0" algn="ctr">
              <a:buNone/>
              <a:defRPr sz="1323"/>
            </a:lvl9pPr>
          </a:lstStyle>
          <a:p>
            <a:r>
              <a:rPr lang="en-US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3847" y="7090047"/>
            <a:ext cx="2353866" cy="15266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102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2124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792" y="395462"/>
            <a:ext cx="8813476" cy="64807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300" y="1547589"/>
            <a:ext cx="9396412" cy="3890963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852DD3-A710-4E0D-9489-4357D9F38329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009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 - oran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192859-C46A-4829-96AF-7D408294B8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1134" y="3505032"/>
            <a:ext cx="6178125" cy="549612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968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94ECEE5-5A94-4126-92B2-4FA9605C9D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1135" y="4615053"/>
            <a:ext cx="6178125" cy="5496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984">
                <a:solidFill>
                  <a:schemeClr val="bg1"/>
                </a:solidFill>
              </a:defRPr>
            </a:lvl1pPr>
            <a:lvl2pPr marL="377969" indent="0" algn="ctr">
              <a:buNone/>
              <a:defRPr sz="1653"/>
            </a:lvl2pPr>
            <a:lvl3pPr marL="755939" indent="0" algn="ctr">
              <a:buNone/>
              <a:defRPr sz="1489"/>
            </a:lvl3pPr>
            <a:lvl4pPr marL="1133907" indent="0" algn="ctr">
              <a:buNone/>
              <a:defRPr sz="1323"/>
            </a:lvl4pPr>
            <a:lvl5pPr marL="1511877" indent="0" algn="ctr">
              <a:buNone/>
              <a:defRPr sz="1323"/>
            </a:lvl5pPr>
            <a:lvl6pPr marL="1889846" indent="0" algn="ctr">
              <a:buNone/>
              <a:defRPr sz="1323"/>
            </a:lvl6pPr>
            <a:lvl7pPr marL="2267816" indent="0" algn="ctr">
              <a:buNone/>
              <a:defRPr sz="1323"/>
            </a:lvl7pPr>
            <a:lvl8pPr marL="2645785" indent="0" algn="ctr">
              <a:buNone/>
              <a:defRPr sz="1323"/>
            </a:lvl8pPr>
            <a:lvl9pPr marL="3023753" indent="0" algn="ctr">
              <a:buNone/>
              <a:defRPr sz="1323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593302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 - 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79BA80-1E7F-4F47-AF07-7A70474A6C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1134" y="3505032"/>
            <a:ext cx="6178125" cy="549612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968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81FAF16-A8F7-4BA6-B2B7-5BF7AFA61E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1135" y="4615053"/>
            <a:ext cx="6178125" cy="5496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984">
                <a:solidFill>
                  <a:schemeClr val="bg1"/>
                </a:solidFill>
              </a:defRPr>
            </a:lvl1pPr>
            <a:lvl2pPr marL="377969" indent="0" algn="ctr">
              <a:buNone/>
              <a:defRPr sz="1653"/>
            </a:lvl2pPr>
            <a:lvl3pPr marL="755939" indent="0" algn="ctr">
              <a:buNone/>
              <a:defRPr sz="1489"/>
            </a:lvl3pPr>
            <a:lvl4pPr marL="1133907" indent="0" algn="ctr">
              <a:buNone/>
              <a:defRPr sz="1323"/>
            </a:lvl4pPr>
            <a:lvl5pPr marL="1511877" indent="0" algn="ctr">
              <a:buNone/>
              <a:defRPr sz="1323"/>
            </a:lvl5pPr>
            <a:lvl6pPr marL="1889846" indent="0" algn="ctr">
              <a:buNone/>
              <a:defRPr sz="1323"/>
            </a:lvl6pPr>
            <a:lvl7pPr marL="2267816" indent="0" algn="ctr">
              <a:buNone/>
              <a:defRPr sz="1323"/>
            </a:lvl7pPr>
            <a:lvl8pPr marL="2645785" indent="0" algn="ctr">
              <a:buNone/>
              <a:defRPr sz="1323"/>
            </a:lvl8pPr>
            <a:lvl9pPr marL="3023753" indent="0" algn="ctr">
              <a:buNone/>
              <a:defRPr sz="1323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416244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 - turquoi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E406321-A4C9-4532-B695-2ECC82CCAE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1134" y="3505032"/>
            <a:ext cx="6178125" cy="549612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968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1A37CB7-C061-4C30-8C0D-36C06AE611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1135" y="4615053"/>
            <a:ext cx="6178125" cy="5496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984">
                <a:solidFill>
                  <a:schemeClr val="bg1"/>
                </a:solidFill>
              </a:defRPr>
            </a:lvl1pPr>
            <a:lvl2pPr marL="377969" indent="0" algn="ctr">
              <a:buNone/>
              <a:defRPr sz="1653"/>
            </a:lvl2pPr>
            <a:lvl3pPr marL="755939" indent="0" algn="ctr">
              <a:buNone/>
              <a:defRPr sz="1489"/>
            </a:lvl3pPr>
            <a:lvl4pPr marL="1133907" indent="0" algn="ctr">
              <a:buNone/>
              <a:defRPr sz="1323"/>
            </a:lvl4pPr>
            <a:lvl5pPr marL="1511877" indent="0" algn="ctr">
              <a:buNone/>
              <a:defRPr sz="1323"/>
            </a:lvl5pPr>
            <a:lvl6pPr marL="1889846" indent="0" algn="ctr">
              <a:buNone/>
              <a:defRPr sz="1323"/>
            </a:lvl6pPr>
            <a:lvl7pPr marL="2267816" indent="0" algn="ctr">
              <a:buNone/>
              <a:defRPr sz="1323"/>
            </a:lvl7pPr>
            <a:lvl8pPr marL="2645785" indent="0" algn="ctr">
              <a:buNone/>
              <a:defRPr sz="1323"/>
            </a:lvl8pPr>
            <a:lvl9pPr marL="3023753" indent="0" algn="ctr">
              <a:buNone/>
              <a:defRPr sz="1323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335323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- contents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42252" y="1297134"/>
            <a:ext cx="617813" cy="5555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8" b="1">
                <a:solidFill>
                  <a:schemeClr val="accent1"/>
                </a:solidFill>
              </a:defRPr>
            </a:lvl1pPr>
          </a:lstStyle>
          <a:p>
            <a:r>
              <a:rPr lang="en-US" sz="3968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60064" y="1297131"/>
            <a:ext cx="3669184" cy="288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60064" y="1593806"/>
            <a:ext cx="3669184" cy="396833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2" b="0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42252" y="2069313"/>
            <a:ext cx="617813" cy="5555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8" b="1">
                <a:solidFill>
                  <a:schemeClr val="accent1"/>
                </a:solidFill>
              </a:defRPr>
            </a:lvl1pPr>
          </a:lstStyle>
          <a:p>
            <a:r>
              <a:rPr lang="en-US" sz="3968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60064" y="2069311"/>
            <a:ext cx="3669184" cy="288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60064" y="2365986"/>
            <a:ext cx="3669184" cy="396833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2" b="0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42252" y="2841492"/>
            <a:ext cx="617813" cy="5555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8" b="1">
                <a:solidFill>
                  <a:schemeClr val="accent1"/>
                </a:solidFill>
              </a:defRPr>
            </a:lvl1pPr>
          </a:lstStyle>
          <a:p>
            <a:r>
              <a:rPr lang="en-US" sz="3968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60064" y="2841490"/>
            <a:ext cx="3669184" cy="288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60064" y="3138165"/>
            <a:ext cx="3669184" cy="396833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2" b="0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42252" y="3613669"/>
            <a:ext cx="617813" cy="5555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8" b="1">
                <a:solidFill>
                  <a:schemeClr val="accent1"/>
                </a:solidFill>
              </a:defRPr>
            </a:lvl1pPr>
          </a:lstStyle>
          <a:p>
            <a:r>
              <a:rPr lang="en-US" sz="3968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:a16="http://schemas.microsoft.com/office/drawing/2014/main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460064" y="3613669"/>
            <a:ext cx="3669184" cy="288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:a16="http://schemas.microsoft.com/office/drawing/2014/main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60064" y="3910344"/>
            <a:ext cx="3669184" cy="396833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2" b="0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842252" y="4385850"/>
            <a:ext cx="617813" cy="5555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8" b="1">
                <a:solidFill>
                  <a:schemeClr val="accent1"/>
                </a:solidFill>
              </a:defRPr>
            </a:lvl1pPr>
          </a:lstStyle>
          <a:p>
            <a:r>
              <a:rPr lang="en-US" sz="3968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:a16="http://schemas.microsoft.com/office/drawing/2014/main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460064" y="4385848"/>
            <a:ext cx="3669184" cy="288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:a16="http://schemas.microsoft.com/office/drawing/2014/main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460064" y="4682523"/>
            <a:ext cx="3669184" cy="396833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2" b="0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842252" y="5158030"/>
            <a:ext cx="617813" cy="5555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968" b="1">
                <a:solidFill>
                  <a:schemeClr val="accent1"/>
                </a:solidFill>
              </a:defRPr>
            </a:lvl1pPr>
          </a:lstStyle>
          <a:p>
            <a:r>
              <a:rPr lang="en-US" sz="3968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:a16="http://schemas.microsoft.com/office/drawing/2014/main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460064" y="5158028"/>
            <a:ext cx="3669184" cy="288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 b="1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:a16="http://schemas.microsoft.com/office/drawing/2014/main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460064" y="5454703"/>
            <a:ext cx="3669184" cy="396833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102" b="0"/>
            </a:lvl1pPr>
            <a:lvl2pPr marL="503959" indent="0">
              <a:buNone/>
              <a:defRPr sz="1323" b="1"/>
            </a:lvl2pPr>
            <a:lvl3pPr marL="1007918" indent="0">
              <a:buNone/>
              <a:defRPr sz="1323" b="1"/>
            </a:lvl3pPr>
            <a:lvl4pPr marL="1511877" indent="0">
              <a:buNone/>
              <a:defRPr sz="1323" b="1"/>
            </a:lvl4pPr>
            <a:lvl5pPr marL="2015836" indent="0">
              <a:buNone/>
              <a:defRPr sz="1323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4377224" cy="75596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323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42252" y="849303"/>
            <a:ext cx="1194867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543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:a16="http://schemas.microsoft.com/office/drawing/2014/main" id="{6FBBA16B-4607-4475-9AA9-35D51BE89C52}"/>
              </a:ext>
            </a:extLst>
          </p:cNvPr>
          <p:cNvSpPr txBox="1">
            <a:spLocks/>
          </p:cNvSpPr>
          <p:nvPr/>
        </p:nvSpPr>
        <p:spPr>
          <a:xfrm>
            <a:off x="9899066" y="7016197"/>
            <a:ext cx="562559" cy="54201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323" smtClean="0"/>
              <a:pPr/>
              <a:t>‹#›</a:t>
            </a:fld>
            <a:endParaRPr lang="en-US" sz="1323"/>
          </a:p>
        </p:txBody>
      </p:sp>
    </p:spTree>
    <p:extLst>
      <p:ext uri="{BB962C8B-B14F-4D97-AF65-F5344CB8AC3E}">
        <p14:creationId xmlns:p14="http://schemas.microsoft.com/office/powerpoint/2010/main" val="19520327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2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2.png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42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063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0" r:id="rId4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850A13-8E99-49E2-9165-C76685B082C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2959" y="249740"/>
            <a:ext cx="959152" cy="632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97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hf sldNum="0"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ED99F8-E22C-4D15-85F7-8D466F90469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0246" y="220790"/>
            <a:ext cx="929969" cy="616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84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</p:sldLayoutIdLst>
  <p:hf sldNum="0"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982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850A13-8E99-49E2-9165-C76685B082C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2959" y="249740"/>
            <a:ext cx="959152" cy="632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87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</p:sldLayoutIdLst>
  <p:hf sldNum="0"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ED99F8-E22C-4D15-85F7-8D466F90469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0246" y="220790"/>
            <a:ext cx="929969" cy="616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54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</p:sldLayoutIdLst>
  <p:hf sldNum="0"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9970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850A13-8E99-49E2-9165-C76685B082C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2959" y="249740"/>
            <a:ext cx="959152" cy="632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67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ED99F8-E22C-4D15-85F7-8D466F90469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0246" y="220790"/>
            <a:ext cx="929969" cy="616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39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DD0A586-3A6B-4014-ACC0-64E961F48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024" y="693246"/>
            <a:ext cx="8288896" cy="3153027"/>
          </a:xfrm>
        </p:spPr>
        <p:txBody>
          <a:bodyPr/>
          <a:lstStyle/>
          <a:p>
            <a:pPr algn="ctr"/>
            <a:r>
              <a:rPr lang="en-GB" b="1"/>
              <a:t>The role of large informal online workshops to engage and enthuse students studying SDK228 an interdisciplinary level 2 module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61B99-8AD8-4AD6-B9EF-41B6F1F023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2380" y="4950638"/>
            <a:ext cx="7323137" cy="1828193"/>
          </a:xfrm>
        </p:spPr>
        <p:txBody>
          <a:bodyPr/>
          <a:lstStyle/>
          <a:p>
            <a:pPr algn="ctr"/>
            <a:r>
              <a:rPr lang="en-GB" sz="4400" u="sng"/>
              <a:t>Janette Wallace </a:t>
            </a:r>
            <a:br>
              <a:rPr lang="en-GB" sz="4400" u="sng"/>
            </a:br>
            <a:r>
              <a:rPr lang="en-GB" sz="4400" u="sng"/>
              <a:t>and </a:t>
            </a:r>
            <a:br>
              <a:rPr lang="en-GB" sz="4400" u="sng"/>
            </a:br>
            <a:r>
              <a:rPr lang="en-GB" sz="4400" u="sng"/>
              <a:t>Isabella Henman </a:t>
            </a:r>
          </a:p>
        </p:txBody>
      </p:sp>
    </p:spTree>
    <p:extLst>
      <p:ext uri="{BB962C8B-B14F-4D97-AF65-F5344CB8AC3E}">
        <p14:creationId xmlns:p14="http://schemas.microsoft.com/office/powerpoint/2010/main" val="3295169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21F8522E-F2EF-4307-8D40-7D67F4D750E5}"/>
              </a:ext>
            </a:extLst>
          </p:cNvPr>
          <p:cNvSpPr/>
          <p:nvPr/>
        </p:nvSpPr>
        <p:spPr>
          <a:xfrm>
            <a:off x="4244217" y="4015891"/>
            <a:ext cx="2362737" cy="1658251"/>
          </a:xfrm>
          <a:prstGeom prst="wedgeRoundRectCallout">
            <a:avLst>
              <a:gd name="adj1" fmla="val 61907"/>
              <a:gd name="adj2" fmla="val 79613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interacting with others on an idea then bringing all the information together</a:t>
            </a:r>
            <a:endParaRPr lang="en-GB" sz="2000"/>
          </a:p>
        </p:txBody>
      </p:sp>
      <p:sp>
        <p:nvSpPr>
          <p:cNvPr id="9" name="Thought Bubble: Cloud 8">
            <a:extLst>
              <a:ext uri="{FF2B5EF4-FFF2-40B4-BE49-F238E27FC236}">
                <a16:creationId xmlns:a16="http://schemas.microsoft.com/office/drawing/2014/main" id="{78E2CAD0-9F4A-475D-9983-B163EF1E9461}"/>
              </a:ext>
            </a:extLst>
          </p:cNvPr>
          <p:cNvSpPr/>
          <p:nvPr/>
        </p:nvSpPr>
        <p:spPr>
          <a:xfrm>
            <a:off x="177120" y="4766211"/>
            <a:ext cx="2916081" cy="1901479"/>
          </a:xfrm>
          <a:prstGeom prst="cloud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>
                <a:solidFill>
                  <a:srgbClr val="002060"/>
                </a:solidFill>
              </a:rPr>
              <a:t>Very good presenting style from the tutor</a:t>
            </a:r>
            <a:r>
              <a:rPr lang="en-US" sz="2000"/>
              <a:t>  </a:t>
            </a:r>
          </a:p>
        </p:txBody>
      </p:sp>
      <p:sp>
        <p:nvSpPr>
          <p:cNvPr id="10" name="Thought Bubble: Cloud 9">
            <a:extLst>
              <a:ext uri="{FF2B5EF4-FFF2-40B4-BE49-F238E27FC236}">
                <a16:creationId xmlns:a16="http://schemas.microsoft.com/office/drawing/2014/main" id="{FD75FC5F-76ED-4811-83A1-D571D217FEDB}"/>
              </a:ext>
            </a:extLst>
          </p:cNvPr>
          <p:cNvSpPr/>
          <p:nvPr/>
        </p:nvSpPr>
        <p:spPr>
          <a:xfrm>
            <a:off x="4081522" y="1219828"/>
            <a:ext cx="2687884" cy="2368156"/>
          </a:xfrm>
          <a:prstGeom prst="cloudCallo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rgbClr val="00B0F0"/>
                </a:solidFill>
              </a:rPr>
              <a:t>It was interesting, learning new facts, got to interact with others</a:t>
            </a:r>
            <a:endParaRPr lang="en-GB" sz="2000">
              <a:solidFill>
                <a:srgbClr val="00B0F0"/>
              </a:solidFill>
            </a:endParaRP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4057777C-92F0-4DB6-99A0-7D6D23908C2F}"/>
              </a:ext>
            </a:extLst>
          </p:cNvPr>
          <p:cNvSpPr/>
          <p:nvPr/>
        </p:nvSpPr>
        <p:spPr>
          <a:xfrm>
            <a:off x="2782540" y="6085873"/>
            <a:ext cx="2071333" cy="1286445"/>
          </a:xfrm>
          <a:prstGeom prst="wedgeRoundRectCallout">
            <a:avLst>
              <a:gd name="adj1" fmla="val -12207"/>
              <a:gd name="adj2" fmla="val -136850"/>
              <a:gd name="adj3" fmla="val 1666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rgbClr val="002060"/>
                </a:solidFill>
              </a:rPr>
              <a:t>Listening to other’s viewpoints</a:t>
            </a:r>
          </a:p>
          <a:p>
            <a:endParaRPr lang="en-US" sz="2000"/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5405E099-6E83-410A-BD11-3282A6353357}"/>
              </a:ext>
            </a:extLst>
          </p:cNvPr>
          <p:cNvSpPr/>
          <p:nvPr/>
        </p:nvSpPr>
        <p:spPr>
          <a:xfrm>
            <a:off x="159925" y="2177855"/>
            <a:ext cx="3532295" cy="2033389"/>
          </a:xfrm>
          <a:prstGeom prst="wedgeEllipseCallout">
            <a:avLst>
              <a:gd name="adj1" fmla="val -48803"/>
              <a:gd name="adj2" fmla="val -104455"/>
            </a:avLst>
          </a:prstGeom>
          <a:solidFill>
            <a:srgbClr val="92D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Being able to interact in groups/polls helped retain attention and be more involved</a:t>
            </a:r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15" name="Thought Bubble: Cloud 14">
            <a:extLst>
              <a:ext uri="{FF2B5EF4-FFF2-40B4-BE49-F238E27FC236}">
                <a16:creationId xmlns:a16="http://schemas.microsoft.com/office/drawing/2014/main" id="{A51D247B-8D84-4233-9F1F-012B5AAFE239}"/>
              </a:ext>
            </a:extLst>
          </p:cNvPr>
          <p:cNvSpPr/>
          <p:nvPr/>
        </p:nvSpPr>
        <p:spPr>
          <a:xfrm>
            <a:off x="8346077" y="5105537"/>
            <a:ext cx="2115548" cy="1901479"/>
          </a:xfrm>
          <a:prstGeom prst="cloud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/>
              <a:t>Interesting topics that made me think..</a:t>
            </a:r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98B2409D-699A-4374-AAE1-BC0393284CF8}"/>
              </a:ext>
            </a:extLst>
          </p:cNvPr>
          <p:cNvSpPr/>
          <p:nvPr/>
        </p:nvSpPr>
        <p:spPr>
          <a:xfrm>
            <a:off x="6888202" y="3454061"/>
            <a:ext cx="1739536" cy="1901479"/>
          </a:xfrm>
          <a:prstGeom prst="wedgeEllipseCallout">
            <a:avLst>
              <a:gd name="adj1" fmla="val -54668"/>
              <a:gd name="adj2" fmla="val -7845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got to interact with others</a:t>
            </a:r>
            <a:endParaRPr lang="en-GB" sz="200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44DB74-4B0C-42A8-86D4-2A86D86D4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20" y="184829"/>
            <a:ext cx="7069916" cy="714688"/>
          </a:xfrm>
        </p:spPr>
        <p:txBody>
          <a:bodyPr/>
          <a:lstStyle/>
          <a:p>
            <a:r>
              <a:rPr lang="en-GB" sz="3200">
                <a:ea typeface="+mj-lt"/>
                <a:cs typeface="+mj-lt"/>
              </a:rPr>
              <a:t>Quotes: What did students enjoy?</a:t>
            </a:r>
            <a:r>
              <a:rPr lang="en-GB" sz="3200"/>
              <a:t> </a:t>
            </a: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D6EB82F2-69A2-4433-917A-289E4B0D44D7}"/>
              </a:ext>
            </a:extLst>
          </p:cNvPr>
          <p:cNvSpPr/>
          <p:nvPr/>
        </p:nvSpPr>
        <p:spPr>
          <a:xfrm>
            <a:off x="7319044" y="1915658"/>
            <a:ext cx="2752914" cy="1430648"/>
          </a:xfrm>
          <a:prstGeom prst="wedgeRoundRectCallout">
            <a:avLst>
              <a:gd name="adj1" fmla="val 52314"/>
              <a:gd name="adj2" fmla="val -110745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/>
              <a:t>working with others in the breakout pods</a:t>
            </a:r>
          </a:p>
        </p:txBody>
      </p:sp>
    </p:spTree>
    <p:extLst>
      <p:ext uri="{BB962C8B-B14F-4D97-AF65-F5344CB8AC3E}">
        <p14:creationId xmlns:p14="http://schemas.microsoft.com/office/powerpoint/2010/main" val="499137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4" grpId="0" animBg="1"/>
      <p:bldP spid="15" grpId="0" animBg="1"/>
      <p:bldP spid="4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21F8522E-F2EF-4307-8D40-7D67F4D750E5}"/>
              </a:ext>
            </a:extLst>
          </p:cNvPr>
          <p:cNvSpPr/>
          <p:nvPr/>
        </p:nvSpPr>
        <p:spPr>
          <a:xfrm>
            <a:off x="838324" y="1619597"/>
            <a:ext cx="2362737" cy="1658251"/>
          </a:xfrm>
          <a:prstGeom prst="wedgeRoundRectCallout">
            <a:avLst>
              <a:gd name="adj1" fmla="val 10751"/>
              <a:gd name="adj2" fmla="val -89617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interacting with others on an idea then bringing all the information together</a:t>
            </a:r>
            <a:endParaRPr lang="en-GB" sz="2000"/>
          </a:p>
        </p:txBody>
      </p:sp>
      <p:sp>
        <p:nvSpPr>
          <p:cNvPr id="11" name="Thought Bubble: Cloud 10">
            <a:extLst>
              <a:ext uri="{FF2B5EF4-FFF2-40B4-BE49-F238E27FC236}">
                <a16:creationId xmlns:a16="http://schemas.microsoft.com/office/drawing/2014/main" id="{4050DF3D-5115-4334-9668-24D0B25BD5A1}"/>
              </a:ext>
            </a:extLst>
          </p:cNvPr>
          <p:cNvSpPr/>
          <p:nvPr/>
        </p:nvSpPr>
        <p:spPr>
          <a:xfrm>
            <a:off x="4438724" y="1010765"/>
            <a:ext cx="2622854" cy="1614898"/>
          </a:xfrm>
          <a:prstGeom prst="cloudCallout">
            <a:avLst>
              <a:gd name="adj1" fmla="val -78938"/>
              <a:gd name="adj2" fmla="val -909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i="1">
                <a:solidFill>
                  <a:srgbClr val="002060"/>
                </a:solidFill>
              </a:rPr>
              <a:t>Lots of activities with other people </a:t>
            </a:r>
            <a:endParaRPr lang="en-GB" sz="2000">
              <a:solidFill>
                <a:srgbClr val="002060"/>
              </a:solidFill>
            </a:endParaRPr>
          </a:p>
        </p:txBody>
      </p:sp>
      <p:sp>
        <p:nvSpPr>
          <p:cNvPr id="12" name="Thought Bubble: Cloud 11">
            <a:extLst>
              <a:ext uri="{FF2B5EF4-FFF2-40B4-BE49-F238E27FC236}">
                <a16:creationId xmlns:a16="http://schemas.microsoft.com/office/drawing/2014/main" id="{2578EADF-A191-421C-8D0B-4679FA778BDF}"/>
              </a:ext>
            </a:extLst>
          </p:cNvPr>
          <p:cNvSpPr/>
          <p:nvPr/>
        </p:nvSpPr>
        <p:spPr>
          <a:xfrm>
            <a:off x="191029" y="5441805"/>
            <a:ext cx="2362736" cy="1658251"/>
          </a:xfrm>
          <a:prstGeom prst="cloudCallout">
            <a:avLst>
              <a:gd name="adj1" fmla="val -51972"/>
              <a:gd name="adj2" fmla="val 625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i="1"/>
              <a:t>Friendly, informal atmosphere</a:t>
            </a:r>
            <a:endParaRPr lang="en-GB" sz="2000">
              <a:solidFill>
                <a:schemeClr val="tx1"/>
              </a:solidFill>
            </a:endParaRPr>
          </a:p>
        </p:txBody>
      </p:sp>
      <p:sp>
        <p:nvSpPr>
          <p:cNvPr id="13" name="Speech Bubble: Oval 12">
            <a:extLst>
              <a:ext uri="{FF2B5EF4-FFF2-40B4-BE49-F238E27FC236}">
                <a16:creationId xmlns:a16="http://schemas.microsoft.com/office/drawing/2014/main" id="{9B1B1527-50C2-442B-961B-8A3A755217A4}"/>
              </a:ext>
            </a:extLst>
          </p:cNvPr>
          <p:cNvSpPr/>
          <p:nvPr/>
        </p:nvSpPr>
        <p:spPr>
          <a:xfrm>
            <a:off x="3363910" y="2987749"/>
            <a:ext cx="2149627" cy="2124298"/>
          </a:xfrm>
          <a:prstGeom prst="wedgeEllipseCallout">
            <a:avLst>
              <a:gd name="adj1" fmla="val 91134"/>
              <a:gd name="adj2" fmla="val -5723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i="1"/>
              <a:t>It was clear, informative and engaging</a:t>
            </a:r>
            <a:endParaRPr lang="en-GB" sz="2000"/>
          </a:p>
        </p:txBody>
      </p:sp>
      <p:sp>
        <p:nvSpPr>
          <p:cNvPr id="16" name="Thought Bubble: Cloud 15">
            <a:extLst>
              <a:ext uri="{FF2B5EF4-FFF2-40B4-BE49-F238E27FC236}">
                <a16:creationId xmlns:a16="http://schemas.microsoft.com/office/drawing/2014/main" id="{D6D4D9D0-98A4-41FF-963D-4C3259CFC98F}"/>
              </a:ext>
            </a:extLst>
          </p:cNvPr>
          <p:cNvSpPr/>
          <p:nvPr/>
        </p:nvSpPr>
        <p:spPr>
          <a:xfrm>
            <a:off x="3770772" y="5731829"/>
            <a:ext cx="3485529" cy="1386785"/>
          </a:xfrm>
          <a:prstGeom prst="cloudCallout">
            <a:avLst>
              <a:gd name="adj1" fmla="val -63954"/>
              <a:gd name="adj2" fmla="val -8225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/>
              <a:t>gaining a greater understanding of the topic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7259A77C-5B82-4F07-AB93-B961C7E1EE3C}"/>
              </a:ext>
            </a:extLst>
          </p:cNvPr>
          <p:cNvSpPr/>
          <p:nvPr/>
        </p:nvSpPr>
        <p:spPr>
          <a:xfrm>
            <a:off x="7895107" y="1010765"/>
            <a:ext cx="2154573" cy="1701605"/>
          </a:xfrm>
          <a:prstGeom prst="wedgeEllipseCallou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I liked the informality of it</a:t>
            </a:r>
            <a:endParaRPr lang="en-GB" sz="2000">
              <a:solidFill>
                <a:schemeClr val="tx1"/>
              </a:solidFill>
            </a:endParaRPr>
          </a:p>
        </p:txBody>
      </p:sp>
      <p:sp>
        <p:nvSpPr>
          <p:cNvPr id="17" name="Title 2">
            <a:extLst>
              <a:ext uri="{FF2B5EF4-FFF2-40B4-BE49-F238E27FC236}">
                <a16:creationId xmlns:a16="http://schemas.microsoft.com/office/drawing/2014/main" id="{7C259AC5-75C9-495D-965F-18F3AAE97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9" y="184829"/>
            <a:ext cx="7079181" cy="742389"/>
          </a:xfrm>
        </p:spPr>
        <p:txBody>
          <a:bodyPr/>
          <a:lstStyle/>
          <a:p>
            <a:r>
              <a:rPr lang="en-GB" sz="3200">
                <a:ea typeface="+mj-lt"/>
                <a:cs typeface="+mj-lt"/>
              </a:rPr>
              <a:t>Quotes: What did students enjoy?</a:t>
            </a:r>
            <a:r>
              <a:rPr lang="en-GB" sz="3200"/>
              <a:t> </a:t>
            </a:r>
          </a:p>
        </p:txBody>
      </p:sp>
      <p:sp>
        <p:nvSpPr>
          <p:cNvPr id="18" name="Speech Bubble: Oval 17">
            <a:extLst>
              <a:ext uri="{FF2B5EF4-FFF2-40B4-BE49-F238E27FC236}">
                <a16:creationId xmlns:a16="http://schemas.microsoft.com/office/drawing/2014/main" id="{853B48CB-EB08-4720-9999-D22318AA173D}"/>
              </a:ext>
            </a:extLst>
          </p:cNvPr>
          <p:cNvSpPr/>
          <p:nvPr/>
        </p:nvSpPr>
        <p:spPr>
          <a:xfrm>
            <a:off x="6965975" y="3280126"/>
            <a:ext cx="3294826" cy="2368156"/>
          </a:xfrm>
          <a:prstGeom prst="wedgeEllipseCallout">
            <a:avLst>
              <a:gd name="adj1" fmla="val 37862"/>
              <a:gd name="adj2" fmla="val 81140"/>
            </a:avLst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/>
              <a:t>Bitesize, interactive, easy to understand, well paced. Tutors organised, technology worked. </a:t>
            </a:r>
          </a:p>
        </p:txBody>
      </p:sp>
    </p:spTree>
    <p:extLst>
      <p:ext uri="{BB962C8B-B14F-4D97-AF65-F5344CB8AC3E}">
        <p14:creationId xmlns:p14="http://schemas.microsoft.com/office/powerpoint/2010/main" val="345274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6" grpId="0" animBg="1"/>
      <p:bldP spid="5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F20D3-D6C5-41FC-944E-16338BD8D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252" y="209311"/>
            <a:ext cx="8064896" cy="690205"/>
          </a:xfrm>
        </p:spPr>
        <p:txBody>
          <a:bodyPr/>
          <a:lstStyle/>
          <a:p>
            <a:r>
              <a:rPr lang="en-GB" sz="3200"/>
              <a:t>Results Phase 1: Students did not enjoy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25FC9-1815-44F2-8E1D-60545890A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253" y="1187549"/>
            <a:ext cx="9708814" cy="582864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Format of potentially large / busy workshop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Interaction (or lack thereof)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(lack of) links to module material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Time pressures (not long enough)</a:t>
            </a:r>
          </a:p>
        </p:txBody>
      </p:sp>
    </p:spTree>
    <p:extLst>
      <p:ext uri="{BB962C8B-B14F-4D97-AF65-F5344CB8AC3E}">
        <p14:creationId xmlns:p14="http://schemas.microsoft.com/office/powerpoint/2010/main" val="1681335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21F8522E-F2EF-4307-8D40-7D67F4D750E5}"/>
              </a:ext>
            </a:extLst>
          </p:cNvPr>
          <p:cNvSpPr/>
          <p:nvPr/>
        </p:nvSpPr>
        <p:spPr>
          <a:xfrm>
            <a:off x="127072" y="1190713"/>
            <a:ext cx="2520280" cy="2297928"/>
          </a:xfrm>
          <a:prstGeom prst="wedgeRoundRectCallout">
            <a:avLst>
              <a:gd name="adj1" fmla="val 68268"/>
              <a:gd name="adj2" fmla="val 62500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200" i="1"/>
              <a:t>too much info on the screen at the same time so hard to follow live</a:t>
            </a:r>
            <a:endParaRPr lang="en-GB" sz="2200"/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5405E099-6E83-410A-BD11-3282A6353357}"/>
              </a:ext>
            </a:extLst>
          </p:cNvPr>
          <p:cNvSpPr/>
          <p:nvPr/>
        </p:nvSpPr>
        <p:spPr>
          <a:xfrm>
            <a:off x="44897" y="4071034"/>
            <a:ext cx="4023620" cy="2889221"/>
          </a:xfrm>
          <a:prstGeom prst="wedgeEllipseCallout">
            <a:avLst>
              <a:gd name="adj1" fmla="val -43820"/>
              <a:gd name="adj2" fmla="val 65774"/>
            </a:avLst>
          </a:prstGeom>
          <a:solidFill>
            <a:srgbClr val="92D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200" i="1">
                <a:solidFill>
                  <a:srgbClr val="002060"/>
                </a:solidFill>
              </a:rPr>
              <a:t>I didn't find the break outs very beneficial. It was nice talking to other students but I didn't feel like I was learning anything</a:t>
            </a:r>
            <a:endParaRPr lang="en-GB" sz="2200">
              <a:solidFill>
                <a:srgbClr val="002060"/>
              </a:solidFill>
            </a:endParaRP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7259A77C-5B82-4F07-AB93-B961C7E1EE3C}"/>
              </a:ext>
            </a:extLst>
          </p:cNvPr>
          <p:cNvSpPr/>
          <p:nvPr/>
        </p:nvSpPr>
        <p:spPr>
          <a:xfrm>
            <a:off x="7575451" y="4341337"/>
            <a:ext cx="2752678" cy="2564666"/>
          </a:xfrm>
          <a:prstGeom prst="cloudCallout">
            <a:avLst>
              <a:gd name="adj1" fmla="val -31142"/>
              <a:gd name="adj2" fmla="val 65778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200" i="1">
                <a:solidFill>
                  <a:srgbClr val="0070C0"/>
                </a:solidFill>
              </a:rPr>
              <a:t>Trying to get others to join in within the breakout rooms</a:t>
            </a:r>
            <a:endParaRPr lang="en-GB" sz="2200">
              <a:solidFill>
                <a:srgbClr val="0070C0"/>
              </a:solidFill>
            </a:endParaRPr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8349D9D6-0961-477E-8F0B-7F93E86FAAE9}"/>
              </a:ext>
            </a:extLst>
          </p:cNvPr>
          <p:cNvSpPr txBox="1">
            <a:spLocks/>
          </p:cNvSpPr>
          <p:nvPr/>
        </p:nvSpPr>
        <p:spPr>
          <a:xfrm>
            <a:off x="190253" y="179437"/>
            <a:ext cx="1728192" cy="720080"/>
          </a:xfr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defTabSz="1007943">
              <a:lnSpc>
                <a:spcPct val="90000"/>
              </a:lnSpc>
              <a:spcBef>
                <a:spcPct val="0"/>
              </a:spcBef>
              <a:buNone/>
              <a:defRPr sz="3200" b="1" baseline="0">
                <a:solidFill>
                  <a:schemeClr val="bg1"/>
                </a:solidFill>
                <a:latin typeface="+mj-lt"/>
                <a:ea typeface="+mj-lt"/>
                <a:cs typeface="+mj-lt"/>
              </a:defRPr>
            </a:lvl1pPr>
          </a:lstStyle>
          <a:p>
            <a:r>
              <a:rPr lang="en-GB"/>
              <a:t>Quotes </a:t>
            </a:r>
          </a:p>
        </p:txBody>
      </p:sp>
      <p:sp>
        <p:nvSpPr>
          <p:cNvPr id="17" name="Title 2">
            <a:extLst>
              <a:ext uri="{FF2B5EF4-FFF2-40B4-BE49-F238E27FC236}">
                <a16:creationId xmlns:a16="http://schemas.microsoft.com/office/drawing/2014/main" id="{6FBE9EC3-2212-48B4-B329-DCFFCFC620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252" y="179437"/>
            <a:ext cx="6408712" cy="651235"/>
          </a:xfrm>
        </p:spPr>
        <p:txBody>
          <a:bodyPr/>
          <a:lstStyle/>
          <a:p>
            <a:r>
              <a:rPr lang="en-GB" sz="3200"/>
              <a:t>Quotes - Students did not enjoy </a:t>
            </a:r>
          </a:p>
        </p:txBody>
      </p:sp>
      <p:sp>
        <p:nvSpPr>
          <p:cNvPr id="18" name="Speech Bubble: Oval 17">
            <a:extLst>
              <a:ext uri="{FF2B5EF4-FFF2-40B4-BE49-F238E27FC236}">
                <a16:creationId xmlns:a16="http://schemas.microsoft.com/office/drawing/2014/main" id="{08D02AD6-E598-4C19-BA74-DD0F455F0D04}"/>
              </a:ext>
            </a:extLst>
          </p:cNvPr>
          <p:cNvSpPr/>
          <p:nvPr/>
        </p:nvSpPr>
        <p:spPr>
          <a:xfrm>
            <a:off x="7128222" y="1008505"/>
            <a:ext cx="3013308" cy="2657969"/>
          </a:xfrm>
          <a:prstGeom prst="wedgeEllipseCallout">
            <a:avLst>
              <a:gd name="adj1" fmla="val -8625"/>
              <a:gd name="adj2" fmla="val 7001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200" i="1"/>
              <a:t>The volume of chats in the pod while trying to concentrate on the main slides.</a:t>
            </a:r>
            <a:endParaRPr lang="en-GB" sz="2200"/>
          </a:p>
        </p:txBody>
      </p:sp>
      <p:sp>
        <p:nvSpPr>
          <p:cNvPr id="19" name="Speech Bubble: Oval 18">
            <a:extLst>
              <a:ext uri="{FF2B5EF4-FFF2-40B4-BE49-F238E27FC236}">
                <a16:creationId xmlns:a16="http://schemas.microsoft.com/office/drawing/2014/main" id="{86CEC148-5767-4E56-9CE9-E5707E704064}"/>
              </a:ext>
            </a:extLst>
          </p:cNvPr>
          <p:cNvSpPr/>
          <p:nvPr/>
        </p:nvSpPr>
        <p:spPr>
          <a:xfrm>
            <a:off x="3459374" y="1047163"/>
            <a:ext cx="2347501" cy="1796570"/>
          </a:xfrm>
          <a:prstGeom prst="wedgeEllipseCallout">
            <a:avLst>
              <a:gd name="adj1" fmla="val -84804"/>
              <a:gd name="adj2" fmla="val -18475"/>
            </a:avLst>
          </a:prstGeom>
          <a:solidFill>
            <a:schemeClr val="accent5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200" i="1">
                <a:solidFill>
                  <a:schemeClr val="accent1"/>
                </a:solidFill>
              </a:rPr>
              <a:t>The short time scale, felt a bit rushed!</a:t>
            </a:r>
            <a:endParaRPr lang="en-GB" sz="2200">
              <a:solidFill>
                <a:schemeClr val="accent1"/>
              </a:solidFill>
            </a:endParaRPr>
          </a:p>
        </p:txBody>
      </p:sp>
      <p:sp>
        <p:nvSpPr>
          <p:cNvPr id="20" name="Thought Bubble: Cloud 19">
            <a:extLst>
              <a:ext uri="{FF2B5EF4-FFF2-40B4-BE49-F238E27FC236}">
                <a16:creationId xmlns:a16="http://schemas.microsoft.com/office/drawing/2014/main" id="{AC6908F8-06AE-4C4C-B840-D8CB039BF55E}"/>
              </a:ext>
            </a:extLst>
          </p:cNvPr>
          <p:cNvSpPr/>
          <p:nvPr/>
        </p:nvSpPr>
        <p:spPr>
          <a:xfrm>
            <a:off x="4099639" y="4796706"/>
            <a:ext cx="3178519" cy="2233076"/>
          </a:xfrm>
          <a:prstGeom prst="cloudCallout">
            <a:avLst>
              <a:gd name="adj1" fmla="val 55221"/>
              <a:gd name="adj2" fmla="val 4461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200" i="1"/>
              <a:t>Very quick and brief - relation to course was not clear</a:t>
            </a:r>
            <a:endParaRPr lang="en-GB" sz="2200"/>
          </a:p>
        </p:txBody>
      </p:sp>
      <p:sp>
        <p:nvSpPr>
          <p:cNvPr id="21" name="Speech Bubble: Rectangle with Corners Rounded 20">
            <a:extLst>
              <a:ext uri="{FF2B5EF4-FFF2-40B4-BE49-F238E27FC236}">
                <a16:creationId xmlns:a16="http://schemas.microsoft.com/office/drawing/2014/main" id="{9FD13295-C5EA-4A52-BA95-498EF0083190}"/>
              </a:ext>
            </a:extLst>
          </p:cNvPr>
          <p:cNvSpPr/>
          <p:nvPr/>
        </p:nvSpPr>
        <p:spPr>
          <a:xfrm>
            <a:off x="4082500" y="2881552"/>
            <a:ext cx="3328743" cy="1796570"/>
          </a:xfrm>
          <a:prstGeom prst="wedgeRoundRectCallout">
            <a:avLst>
              <a:gd name="adj1" fmla="val 36001"/>
              <a:gd name="adj2" fmla="val -110666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200" i="1"/>
              <a:t>The pace is quite fast - lots of information to process in a short space of time</a:t>
            </a: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33719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506478A-03A5-4CAA-9729-2507A00F00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401" y="197119"/>
            <a:ext cx="7560872" cy="653931"/>
          </a:xfrm>
        </p:spPr>
        <p:txBody>
          <a:bodyPr/>
          <a:lstStyle/>
          <a:p>
            <a:r>
              <a:rPr lang="en-GB" sz="3200"/>
              <a:t>Results Phase 1: Students took away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2A317B-5F51-47B8-85B3-846D9869B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401" y="1304196"/>
            <a:ext cx="9647665" cy="15395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Confidence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Improved understanding of module content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Student community</a:t>
            </a:r>
          </a:p>
        </p:txBody>
      </p:sp>
    </p:spTree>
    <p:extLst>
      <p:ext uri="{BB962C8B-B14F-4D97-AF65-F5344CB8AC3E}">
        <p14:creationId xmlns:p14="http://schemas.microsoft.com/office/powerpoint/2010/main" val="194430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506478A-03A5-4CAA-9729-2507A00F00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401" y="197119"/>
            <a:ext cx="7560872" cy="653931"/>
          </a:xfrm>
        </p:spPr>
        <p:txBody>
          <a:bodyPr/>
          <a:lstStyle/>
          <a:p>
            <a:r>
              <a:rPr lang="en-GB" sz="3200"/>
              <a:t>Quotes: Students took away</a:t>
            </a: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EF9A758C-0568-47F9-A5EA-709544E1ADDB}"/>
              </a:ext>
            </a:extLst>
          </p:cNvPr>
          <p:cNvSpPr/>
          <p:nvPr/>
        </p:nvSpPr>
        <p:spPr>
          <a:xfrm>
            <a:off x="285364" y="1127836"/>
            <a:ext cx="2811934" cy="1992528"/>
          </a:xfrm>
          <a:prstGeom prst="cloud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i="1">
                <a:solidFill>
                  <a:srgbClr val="002060"/>
                </a:solidFill>
              </a:rPr>
              <a:t>A lot more confidence in sdk228 and finding it more enjoyable </a:t>
            </a:r>
            <a:endParaRPr lang="en-GB">
              <a:solidFill>
                <a:srgbClr val="002060"/>
              </a:solidFill>
            </a:endParaRP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E6DB334D-DDDA-491C-A60E-C54D60539403}"/>
              </a:ext>
            </a:extLst>
          </p:cNvPr>
          <p:cNvSpPr/>
          <p:nvPr/>
        </p:nvSpPr>
        <p:spPr>
          <a:xfrm>
            <a:off x="2048495" y="3179303"/>
            <a:ext cx="2149493" cy="1440160"/>
          </a:xfrm>
          <a:prstGeom prst="wedgeEllipseCallout">
            <a:avLst>
              <a:gd name="adj1" fmla="val 80872"/>
              <a:gd name="adj2" fmla="val 265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i="1">
                <a:solidFill>
                  <a:srgbClr val="002060"/>
                </a:solidFill>
              </a:rPr>
              <a:t>Biology not being too scary!</a:t>
            </a:r>
            <a:endParaRPr lang="en-GB" sz="2000">
              <a:solidFill>
                <a:srgbClr val="002060"/>
              </a:solidFill>
            </a:endParaRP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5E74A22D-E075-4EBB-BA68-1BE3505186A7}"/>
              </a:ext>
            </a:extLst>
          </p:cNvPr>
          <p:cNvSpPr/>
          <p:nvPr/>
        </p:nvSpPr>
        <p:spPr>
          <a:xfrm>
            <a:off x="8110692" y="3779837"/>
            <a:ext cx="2149493" cy="1440160"/>
          </a:xfrm>
          <a:prstGeom prst="wedgeRoundRectCallout">
            <a:avLst>
              <a:gd name="adj1" fmla="val 42244"/>
              <a:gd name="adj2" fmla="val -108274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i="1"/>
              <a:t>A better understanding of the materials</a:t>
            </a:r>
            <a:endParaRPr lang="en-GB" sz="2000"/>
          </a:p>
        </p:txBody>
      </p:sp>
      <p:sp>
        <p:nvSpPr>
          <p:cNvPr id="9" name="Thought Bubble: Cloud 8">
            <a:extLst>
              <a:ext uri="{FF2B5EF4-FFF2-40B4-BE49-F238E27FC236}">
                <a16:creationId xmlns:a16="http://schemas.microsoft.com/office/drawing/2014/main" id="{128E66D8-7C8E-4B30-9B2D-7A46D7050223}"/>
              </a:ext>
            </a:extLst>
          </p:cNvPr>
          <p:cNvSpPr/>
          <p:nvPr/>
        </p:nvSpPr>
        <p:spPr>
          <a:xfrm>
            <a:off x="5422717" y="2332669"/>
            <a:ext cx="2585342" cy="1575390"/>
          </a:xfrm>
          <a:prstGeom prst="cloudCallout">
            <a:avLst>
              <a:gd name="adj1" fmla="val 34049"/>
              <a:gd name="adj2" fmla="val 77178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>
                <a:solidFill>
                  <a:srgbClr val="002060"/>
                </a:solidFill>
              </a:rPr>
              <a:t>Made me feel less  alone with the studying</a:t>
            </a:r>
            <a:endParaRPr lang="en-GB" sz="2000">
              <a:solidFill>
                <a:srgbClr val="002060"/>
              </a:solidFill>
            </a:endParaRP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79517F7A-3377-4CDF-BE7E-B7BEB06F78ED}"/>
              </a:ext>
            </a:extLst>
          </p:cNvPr>
          <p:cNvSpPr/>
          <p:nvPr/>
        </p:nvSpPr>
        <p:spPr>
          <a:xfrm>
            <a:off x="3382988" y="1505560"/>
            <a:ext cx="2149493" cy="1440160"/>
          </a:xfrm>
          <a:prstGeom prst="wedgeRoundRectCallout">
            <a:avLst>
              <a:gd name="adj1" fmla="val 62292"/>
              <a:gd name="adj2" fmla="val -79812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i="1"/>
              <a:t>Knowledge and understanding of writing biology in own words</a:t>
            </a:r>
            <a:endParaRPr lang="en-GB"/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C2A5063E-C6A3-4EFC-A689-B8D3B7B3D26B}"/>
              </a:ext>
            </a:extLst>
          </p:cNvPr>
          <p:cNvSpPr/>
          <p:nvPr/>
        </p:nvSpPr>
        <p:spPr>
          <a:xfrm>
            <a:off x="7812272" y="1351104"/>
            <a:ext cx="2363989" cy="1440160"/>
          </a:xfrm>
          <a:prstGeom prst="wedgeEllipseCallout">
            <a:avLst>
              <a:gd name="adj1" fmla="val -38336"/>
              <a:gd name="adj2" fmla="val 79285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i="1">
                <a:solidFill>
                  <a:srgbClr val="0070C0"/>
                </a:solidFill>
              </a:rPr>
              <a:t>More confident writing assignments</a:t>
            </a:r>
            <a:endParaRPr lang="en-GB" sz="2000">
              <a:solidFill>
                <a:srgbClr val="0070C0"/>
              </a:solidFill>
            </a:endParaRPr>
          </a:p>
        </p:txBody>
      </p:sp>
      <p:sp>
        <p:nvSpPr>
          <p:cNvPr id="13" name="Thought Bubble: Cloud 12">
            <a:extLst>
              <a:ext uri="{FF2B5EF4-FFF2-40B4-BE49-F238E27FC236}">
                <a16:creationId xmlns:a16="http://schemas.microsoft.com/office/drawing/2014/main" id="{B4C9107A-DA8C-4B89-B003-F846CB1CE38C}"/>
              </a:ext>
            </a:extLst>
          </p:cNvPr>
          <p:cNvSpPr/>
          <p:nvPr/>
        </p:nvSpPr>
        <p:spPr>
          <a:xfrm>
            <a:off x="6238924" y="5454212"/>
            <a:ext cx="3354537" cy="1900006"/>
          </a:xfrm>
          <a:prstGeom prst="cloudCallout">
            <a:avLst>
              <a:gd name="adj1" fmla="val -45898"/>
              <a:gd name="adj2" fmla="val -71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i="1"/>
              <a:t>I feel I've been in touch with other students, which is motivating </a:t>
            </a:r>
            <a:endParaRPr lang="en-GB" sz="2000"/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2F6A3BF-A2D9-4300-9307-4DC90D359929}"/>
              </a:ext>
            </a:extLst>
          </p:cNvPr>
          <p:cNvSpPr/>
          <p:nvPr/>
        </p:nvSpPr>
        <p:spPr>
          <a:xfrm>
            <a:off x="330590" y="4258386"/>
            <a:ext cx="1654593" cy="2145829"/>
          </a:xfrm>
          <a:prstGeom prst="wedgeRectCallout">
            <a:avLst>
              <a:gd name="adj1" fmla="val -32267"/>
              <a:gd name="adj2" fmla="val 95317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i="1"/>
              <a:t>A better idea of how to approach essay writing critically</a:t>
            </a:r>
            <a:endParaRPr lang="en-GB" sz="2000"/>
          </a:p>
        </p:txBody>
      </p:sp>
      <p:sp>
        <p:nvSpPr>
          <p:cNvPr id="12" name="Thought Bubble: Cloud 11">
            <a:extLst>
              <a:ext uri="{FF2B5EF4-FFF2-40B4-BE49-F238E27FC236}">
                <a16:creationId xmlns:a16="http://schemas.microsoft.com/office/drawing/2014/main" id="{02233BEF-763B-4623-87FB-0694656931EE}"/>
              </a:ext>
            </a:extLst>
          </p:cNvPr>
          <p:cNvSpPr/>
          <p:nvPr/>
        </p:nvSpPr>
        <p:spPr>
          <a:xfrm>
            <a:off x="2087816" y="4651733"/>
            <a:ext cx="4151109" cy="2512479"/>
          </a:xfrm>
          <a:prstGeom prst="cloud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i="1">
                <a:solidFill>
                  <a:schemeClr val="bg1"/>
                </a:solidFill>
              </a:rPr>
              <a:t>Comments from others reflected my own thoughts, whereas before I thought I was the only one</a:t>
            </a:r>
            <a:endParaRPr lang="en-GB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70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3" grpId="0" animBg="1"/>
      <p:bldP spid="8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C1949E0-4A97-4E39-B5CF-7D1BDF0C54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252" y="155978"/>
            <a:ext cx="6768752" cy="724864"/>
          </a:xfrm>
        </p:spPr>
        <p:txBody>
          <a:bodyPr/>
          <a:lstStyle/>
          <a:p>
            <a:r>
              <a:rPr lang="en-GB" sz="3200"/>
              <a:t>Results Phase 1: What changes?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9F9A2-1463-48CE-A1F0-CBDA57AE3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57% students said they would not change anything about the workshop.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Those that suggested changes were mostly to suggest improvements to the style of the workshop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5507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21F8522E-F2EF-4307-8D40-7D67F4D750E5}"/>
              </a:ext>
            </a:extLst>
          </p:cNvPr>
          <p:cNvSpPr/>
          <p:nvPr/>
        </p:nvSpPr>
        <p:spPr>
          <a:xfrm>
            <a:off x="433295" y="1619597"/>
            <a:ext cx="2767766" cy="1826243"/>
          </a:xfrm>
          <a:prstGeom prst="wedgeRoundRectCallout">
            <a:avLst>
              <a:gd name="adj1" fmla="val 10751"/>
              <a:gd name="adj2" fmla="val -89617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/>
              <a:t>I really do get more from actual interaction in both face to face and workshops like this</a:t>
            </a:r>
          </a:p>
        </p:txBody>
      </p:sp>
      <p:sp>
        <p:nvSpPr>
          <p:cNvPr id="11" name="Thought Bubble: Cloud 10">
            <a:extLst>
              <a:ext uri="{FF2B5EF4-FFF2-40B4-BE49-F238E27FC236}">
                <a16:creationId xmlns:a16="http://schemas.microsoft.com/office/drawing/2014/main" id="{4050DF3D-5115-4334-9668-24D0B25BD5A1}"/>
              </a:ext>
            </a:extLst>
          </p:cNvPr>
          <p:cNvSpPr/>
          <p:nvPr/>
        </p:nvSpPr>
        <p:spPr>
          <a:xfrm>
            <a:off x="4438724" y="1010765"/>
            <a:ext cx="2622854" cy="1614898"/>
          </a:xfrm>
          <a:prstGeom prst="cloudCallout">
            <a:avLst>
              <a:gd name="adj1" fmla="val -78938"/>
              <a:gd name="adj2" fmla="val -909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/>
              <a:t>I would like to extend to 90 min</a:t>
            </a:r>
            <a:endParaRPr lang="en-GB" sz="2000">
              <a:solidFill>
                <a:srgbClr val="002060"/>
              </a:solidFill>
            </a:endParaRPr>
          </a:p>
        </p:txBody>
      </p:sp>
      <p:sp>
        <p:nvSpPr>
          <p:cNvPr id="12" name="Thought Bubble: Cloud 11">
            <a:extLst>
              <a:ext uri="{FF2B5EF4-FFF2-40B4-BE49-F238E27FC236}">
                <a16:creationId xmlns:a16="http://schemas.microsoft.com/office/drawing/2014/main" id="{2578EADF-A191-421C-8D0B-4679FA778BDF}"/>
              </a:ext>
            </a:extLst>
          </p:cNvPr>
          <p:cNvSpPr/>
          <p:nvPr/>
        </p:nvSpPr>
        <p:spPr>
          <a:xfrm>
            <a:off x="191029" y="5441805"/>
            <a:ext cx="2362736" cy="1658251"/>
          </a:xfrm>
          <a:prstGeom prst="cloudCallout">
            <a:avLst>
              <a:gd name="adj1" fmla="val -51972"/>
              <a:gd name="adj2" fmla="val 625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/>
              <a:t>More polls maybe, more interaction</a:t>
            </a:r>
            <a:endParaRPr lang="en-GB" sz="2000">
              <a:solidFill>
                <a:schemeClr val="tx1"/>
              </a:solidFill>
            </a:endParaRPr>
          </a:p>
        </p:txBody>
      </p:sp>
      <p:sp>
        <p:nvSpPr>
          <p:cNvPr id="13" name="Speech Bubble: Oval 12">
            <a:extLst>
              <a:ext uri="{FF2B5EF4-FFF2-40B4-BE49-F238E27FC236}">
                <a16:creationId xmlns:a16="http://schemas.microsoft.com/office/drawing/2014/main" id="{9B1B1527-50C2-442B-961B-8A3A755217A4}"/>
              </a:ext>
            </a:extLst>
          </p:cNvPr>
          <p:cNvSpPr/>
          <p:nvPr/>
        </p:nvSpPr>
        <p:spPr>
          <a:xfrm>
            <a:off x="2889729" y="2987749"/>
            <a:ext cx="2633686" cy="2272526"/>
          </a:xfrm>
          <a:prstGeom prst="wedgeEllipseCallout">
            <a:avLst>
              <a:gd name="adj1" fmla="val 91134"/>
              <a:gd name="adj2" fmla="val -57234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/>
              <a:t>Make it longer, the presenters are fabulous more interactions with them</a:t>
            </a:r>
          </a:p>
        </p:txBody>
      </p:sp>
      <p:sp>
        <p:nvSpPr>
          <p:cNvPr id="16" name="Thought Bubble: Cloud 15">
            <a:extLst>
              <a:ext uri="{FF2B5EF4-FFF2-40B4-BE49-F238E27FC236}">
                <a16:creationId xmlns:a16="http://schemas.microsoft.com/office/drawing/2014/main" id="{D6D4D9D0-98A4-41FF-963D-4C3259CFC98F}"/>
              </a:ext>
            </a:extLst>
          </p:cNvPr>
          <p:cNvSpPr/>
          <p:nvPr/>
        </p:nvSpPr>
        <p:spPr>
          <a:xfrm>
            <a:off x="3770772" y="5731829"/>
            <a:ext cx="3485529" cy="1386785"/>
          </a:xfrm>
          <a:prstGeom prst="cloudCallout">
            <a:avLst>
              <a:gd name="adj1" fmla="val -63954"/>
              <a:gd name="adj2" fmla="val -8225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/>
              <a:t>More links to SDK228 material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7259A77C-5B82-4F07-AB93-B961C7E1EE3C}"/>
              </a:ext>
            </a:extLst>
          </p:cNvPr>
          <p:cNvSpPr/>
          <p:nvPr/>
        </p:nvSpPr>
        <p:spPr>
          <a:xfrm>
            <a:off x="7670043" y="1010765"/>
            <a:ext cx="2379638" cy="1826243"/>
          </a:xfrm>
          <a:prstGeom prst="wedgeEllipseCallou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/>
              <a:t>Record them so everyone could access them</a:t>
            </a:r>
            <a:endParaRPr lang="en-GB" sz="2000">
              <a:solidFill>
                <a:schemeClr val="tx1"/>
              </a:solidFill>
            </a:endParaRPr>
          </a:p>
        </p:txBody>
      </p:sp>
      <p:sp>
        <p:nvSpPr>
          <p:cNvPr id="17" name="Title 2">
            <a:extLst>
              <a:ext uri="{FF2B5EF4-FFF2-40B4-BE49-F238E27FC236}">
                <a16:creationId xmlns:a16="http://schemas.microsoft.com/office/drawing/2014/main" id="{7C259AC5-75C9-495D-965F-18F3AAE97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9" y="184829"/>
            <a:ext cx="7079181" cy="742389"/>
          </a:xfrm>
        </p:spPr>
        <p:txBody>
          <a:bodyPr/>
          <a:lstStyle/>
          <a:p>
            <a:r>
              <a:rPr lang="en-GB" sz="3200">
                <a:ea typeface="+mj-lt"/>
                <a:cs typeface="+mj-lt"/>
              </a:rPr>
              <a:t>Quotes: What changes?</a:t>
            </a:r>
            <a:endParaRPr lang="en-GB" sz="3200"/>
          </a:p>
        </p:txBody>
      </p:sp>
      <p:sp>
        <p:nvSpPr>
          <p:cNvPr id="18" name="Speech Bubble: Oval 17">
            <a:extLst>
              <a:ext uri="{FF2B5EF4-FFF2-40B4-BE49-F238E27FC236}">
                <a16:creationId xmlns:a16="http://schemas.microsoft.com/office/drawing/2014/main" id="{853B48CB-EB08-4720-9999-D22318AA173D}"/>
              </a:ext>
            </a:extLst>
          </p:cNvPr>
          <p:cNvSpPr/>
          <p:nvPr/>
        </p:nvSpPr>
        <p:spPr>
          <a:xfrm>
            <a:off x="6965975" y="3280126"/>
            <a:ext cx="3294826" cy="2368156"/>
          </a:xfrm>
          <a:prstGeom prst="wedgeEllipseCallout">
            <a:avLst>
              <a:gd name="adj1" fmla="val 37862"/>
              <a:gd name="adj2" fmla="val 81140"/>
            </a:avLst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/>
              <a:t>Maybe make the breakouts larger than 5 to compensate for some who don't talk</a:t>
            </a:r>
          </a:p>
        </p:txBody>
      </p:sp>
    </p:spTree>
    <p:extLst>
      <p:ext uri="{BB962C8B-B14F-4D97-AF65-F5344CB8AC3E}">
        <p14:creationId xmlns:p14="http://schemas.microsoft.com/office/powerpoint/2010/main" val="326183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6" grpId="0" animBg="1"/>
      <p:bldP spid="5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A9912-780B-47AC-BBD6-E99CC12C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979" y="203715"/>
            <a:ext cx="8462217" cy="695801"/>
          </a:xfrm>
        </p:spPr>
        <p:txBody>
          <a:bodyPr/>
          <a:lstStyle/>
          <a:p>
            <a:r>
              <a:rPr lang="en-GB" sz="3200"/>
              <a:t>Results Phase 1: Intentions &amp; overall view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3D323-1E8C-4677-96DA-6DB219F5F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979" y="1259557"/>
            <a:ext cx="9674087" cy="5756639"/>
          </a:xfrm>
        </p:spPr>
        <p:txBody>
          <a:bodyPr/>
          <a:lstStyle/>
          <a:p>
            <a:r>
              <a:rPr lang="en-GB" sz="2800"/>
              <a:t>93.5% said they would attend the next workshop</a:t>
            </a:r>
          </a:p>
          <a:p>
            <a:r>
              <a:rPr lang="en-GB" sz="2800"/>
              <a:t>Those who didn’t were mainly for time issues or not appreciating the potentially busy workshop format</a:t>
            </a:r>
          </a:p>
        </p:txBody>
      </p:sp>
    </p:spTree>
    <p:extLst>
      <p:ext uri="{BB962C8B-B14F-4D97-AF65-F5344CB8AC3E}">
        <p14:creationId xmlns:p14="http://schemas.microsoft.com/office/powerpoint/2010/main" val="574121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A9912-780B-47AC-BBD6-E99CC12C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979" y="203715"/>
            <a:ext cx="6806033" cy="695801"/>
          </a:xfrm>
        </p:spPr>
        <p:txBody>
          <a:bodyPr/>
          <a:lstStyle/>
          <a:p>
            <a:r>
              <a:rPr lang="en-GB" sz="3200"/>
              <a:t>Quotes: Intentions &amp; overall view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C2E844B6-C348-4168-99D3-3932F7B16324}"/>
              </a:ext>
            </a:extLst>
          </p:cNvPr>
          <p:cNvSpPr/>
          <p:nvPr/>
        </p:nvSpPr>
        <p:spPr>
          <a:xfrm>
            <a:off x="152421" y="1259557"/>
            <a:ext cx="3020197" cy="1872788"/>
          </a:xfrm>
          <a:prstGeom prst="wedgeEllipseCallout">
            <a:avLst>
              <a:gd name="adj1" fmla="val -54400"/>
              <a:gd name="adj2" fmla="val -6288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i="1">
                <a:solidFill>
                  <a:srgbClr val="002060"/>
                </a:solidFill>
              </a:rPr>
              <a:t>Yes I like tutorials makes me feel like I am part of something bigger not a lone student, </a:t>
            </a:r>
            <a:endParaRPr lang="en-GB">
              <a:solidFill>
                <a:srgbClr val="002060"/>
              </a:solidFill>
            </a:endParaRPr>
          </a:p>
        </p:txBody>
      </p:sp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401E52AB-AC14-456B-A947-210BC4795E13}"/>
              </a:ext>
            </a:extLst>
          </p:cNvPr>
          <p:cNvSpPr/>
          <p:nvPr/>
        </p:nvSpPr>
        <p:spPr>
          <a:xfrm>
            <a:off x="6850216" y="3628693"/>
            <a:ext cx="3718644" cy="3262955"/>
          </a:xfrm>
          <a:prstGeom prst="cloudCallout">
            <a:avLst>
              <a:gd name="adj1" fmla="val 27215"/>
              <a:gd name="adj2" fmla="val 57710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>
                <a:solidFill>
                  <a:schemeClr val="bg1"/>
                </a:solidFill>
              </a:rPr>
              <a:t>I sometimes feel isolated while studying at the open university as it is an online university. It is important to have some level of contact with tutors and fellow students. 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91CF0A2D-6FB7-44CF-B65B-DDD011D59FCC}"/>
              </a:ext>
            </a:extLst>
          </p:cNvPr>
          <p:cNvSpPr/>
          <p:nvPr/>
        </p:nvSpPr>
        <p:spPr>
          <a:xfrm>
            <a:off x="5245805" y="1224629"/>
            <a:ext cx="1972374" cy="1872788"/>
          </a:xfrm>
          <a:prstGeom prst="wedgeRectCallout">
            <a:avLst>
              <a:gd name="adj1" fmla="val -12840"/>
              <a:gd name="adj2" fmla="val 7428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i="1"/>
              <a:t>I found it very useful hearing other students perspectives on the subject, </a:t>
            </a:r>
            <a:endParaRPr lang="en-GB"/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B0E533DA-65F1-4E0D-96A2-6F094319EFCB}"/>
              </a:ext>
            </a:extLst>
          </p:cNvPr>
          <p:cNvSpPr/>
          <p:nvPr/>
        </p:nvSpPr>
        <p:spPr>
          <a:xfrm>
            <a:off x="7895108" y="1835621"/>
            <a:ext cx="2198277" cy="1467959"/>
          </a:xfrm>
          <a:prstGeom prst="wedgeRoundRectCallout">
            <a:avLst>
              <a:gd name="adj1" fmla="val 60925"/>
              <a:gd name="adj2" fmla="val -993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/>
              <a:t>attend most of the workshops as they are very informative</a:t>
            </a:r>
            <a:endParaRPr lang="en-GB"/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980BDE7F-44AB-4D2C-9643-465A08648BB4}"/>
              </a:ext>
            </a:extLst>
          </p:cNvPr>
          <p:cNvSpPr/>
          <p:nvPr/>
        </p:nvSpPr>
        <p:spPr>
          <a:xfrm>
            <a:off x="365609" y="4184180"/>
            <a:ext cx="2357952" cy="2115938"/>
          </a:xfrm>
          <a:prstGeom prst="wedgeRoundRectCallout">
            <a:avLst>
              <a:gd name="adj1" fmla="val -52481"/>
              <a:gd name="adj2" fmla="val 99754"/>
              <a:gd name="adj3" fmla="val 16667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>
                <a:solidFill>
                  <a:schemeClr val="bg1"/>
                </a:solidFill>
              </a:rPr>
              <a:t>I always find that I take something away from each tutorial that I attend which hopefully improves my scores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9CC90641-ABD7-4A2A-AD99-3B6F15A04669}"/>
              </a:ext>
            </a:extLst>
          </p:cNvPr>
          <p:cNvSpPr/>
          <p:nvPr/>
        </p:nvSpPr>
        <p:spPr>
          <a:xfrm>
            <a:off x="3051815" y="5879664"/>
            <a:ext cx="3419604" cy="1467958"/>
          </a:xfrm>
          <a:prstGeom prst="wedgeEllipseCallout">
            <a:avLst>
              <a:gd name="adj1" fmla="val 24348"/>
              <a:gd name="adj2" fmla="val -9788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rgbClr val="0070C0"/>
                </a:solidFill>
              </a:rPr>
              <a:t>i</a:t>
            </a:r>
            <a:r>
              <a:rPr lang="en-GB" i="1">
                <a:solidFill>
                  <a:srgbClr val="0070C0"/>
                </a:solidFill>
              </a:rPr>
              <a:t>t was very engaging whereas some of the module tutorials are pretty dry</a:t>
            </a:r>
            <a:endParaRPr lang="en-GB">
              <a:solidFill>
                <a:srgbClr val="0070C0"/>
              </a:solidFill>
            </a:endParaRPr>
          </a:p>
        </p:txBody>
      </p:sp>
      <p:sp>
        <p:nvSpPr>
          <p:cNvPr id="12" name="Thought Bubble: Cloud 11">
            <a:extLst>
              <a:ext uri="{FF2B5EF4-FFF2-40B4-BE49-F238E27FC236}">
                <a16:creationId xmlns:a16="http://schemas.microsoft.com/office/drawing/2014/main" id="{2EC53819-1C15-4FE3-BF78-54627209A230}"/>
              </a:ext>
            </a:extLst>
          </p:cNvPr>
          <p:cNvSpPr/>
          <p:nvPr/>
        </p:nvSpPr>
        <p:spPr>
          <a:xfrm>
            <a:off x="2943919" y="3567402"/>
            <a:ext cx="2782951" cy="1692768"/>
          </a:xfrm>
          <a:prstGeom prst="cloudCallout">
            <a:avLst>
              <a:gd name="adj1" fmla="val -66531"/>
              <a:gd name="adj2" fmla="val -37464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>
                <a:solidFill>
                  <a:srgbClr val="002060"/>
                </a:solidFill>
              </a:rPr>
              <a:t>Hosts are knowledgeable and enthusiastic</a:t>
            </a:r>
            <a:endParaRPr lang="en-GB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95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>
            <a:extLst>
              <a:ext uri="{FF2B5EF4-FFF2-40B4-BE49-F238E27FC236}">
                <a16:creationId xmlns:a16="http://schemas.microsoft.com/office/drawing/2014/main" id="{995CB643-348A-4B13-930E-B2F95F3C71FA}"/>
              </a:ext>
            </a:extLst>
          </p:cNvPr>
          <p:cNvSpPr txBox="1">
            <a:spLocks/>
          </p:cNvSpPr>
          <p:nvPr/>
        </p:nvSpPr>
        <p:spPr>
          <a:xfrm>
            <a:off x="494250" y="600009"/>
            <a:ext cx="1441563" cy="233773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rmAutofit/>
          </a:bodyPr>
          <a:lstStyle>
            <a:lvl1pPr algn="ctr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1543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Background 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ACC7DD0-5F76-45C2-93A9-7CF3C5C6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129" y="209312"/>
            <a:ext cx="3080378" cy="668334"/>
          </a:xfrm>
        </p:spPr>
        <p:txBody>
          <a:bodyPr/>
          <a:lstStyle/>
          <a:p>
            <a:r>
              <a:rPr lang="en-GB" sz="3200"/>
              <a:t>Background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5F699C1-68F4-491E-8B01-9D65FA40F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129" y="1268343"/>
            <a:ext cx="9977236" cy="5747853"/>
          </a:xfrm>
        </p:spPr>
        <p:txBody>
          <a:bodyPr lIns="36000" tIns="36000" rIns="36000" bIns="36000" numCol="1" spcCol="36000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0" kern="1200" baseline="0">
                <a:latin typeface="+mn-lt"/>
                <a:ea typeface="+mn-ea"/>
                <a:cs typeface="+mn-cs"/>
              </a:rPr>
              <a:t>SDK228 Science of the mind: investigating mental health – large interdisciplinary module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0" kern="1200" baseline="0">
                <a:latin typeface="+mn-lt"/>
                <a:ea typeface="+mn-ea"/>
                <a:cs typeface="+mn-cs"/>
              </a:rPr>
              <a:t>Students from varying backgrounds including science, health, nursing and psychology backgrounds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0" kern="1200" baseline="0">
                <a:latin typeface="+mn-lt"/>
                <a:ea typeface="+mn-ea"/>
                <a:cs typeface="+mn-cs"/>
              </a:rPr>
              <a:t>Students struggle with different aspects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0" kern="1200" baseline="0">
                <a:latin typeface="+mn-lt"/>
                <a:ea typeface="+mn-ea"/>
                <a:cs typeface="+mn-cs"/>
              </a:rPr>
              <a:t>Student engagement and enjoyment can vary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0" kern="1200" baseline="0">
                <a:latin typeface="+mn-lt"/>
                <a:ea typeface="+mn-ea"/>
                <a:cs typeface="+mn-cs"/>
              </a:rPr>
              <a:t>Traditionally key science skills can be poor, even basic academic skills for science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0" kern="1200" baseline="0">
                <a:latin typeface="+mn-lt"/>
                <a:ea typeface="+mn-ea"/>
                <a:cs typeface="+mn-cs"/>
              </a:rPr>
              <a:t>Extensive tailored guidance is provided but is static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0" kern="1200" baseline="0">
                <a:latin typeface="+mn-lt"/>
                <a:ea typeface="+mn-ea"/>
                <a:cs typeface="+mn-cs"/>
              </a:rPr>
              <a:t>Tutorials are both tutor group and cluster group and tailored to content and direct skills</a:t>
            </a:r>
          </a:p>
        </p:txBody>
      </p:sp>
    </p:spTree>
    <p:extLst>
      <p:ext uri="{BB962C8B-B14F-4D97-AF65-F5344CB8AC3E}">
        <p14:creationId xmlns:p14="http://schemas.microsoft.com/office/powerpoint/2010/main" val="22620510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EFB3A-37B4-42D9-9AD1-7593091B17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252" y="209311"/>
            <a:ext cx="5832648" cy="690205"/>
          </a:xfrm>
        </p:spPr>
        <p:txBody>
          <a:bodyPr/>
          <a:lstStyle/>
          <a:p>
            <a:r>
              <a:rPr lang="en-GB" sz="3200"/>
              <a:t>Initial thoughts from Phase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9CCA3-11C8-4312-ACF3-A94BDD736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252" y="1259557"/>
            <a:ext cx="9708815" cy="575663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Workshop format does encourage interaction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Positive reception overall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Students who recognise the purpose appreciate the community</a:t>
            </a:r>
          </a:p>
          <a:p>
            <a:endParaRPr lang="en-GB" sz="2800"/>
          </a:p>
          <a:p>
            <a:endParaRPr lang="en-GB" sz="2800"/>
          </a:p>
          <a:p>
            <a:endParaRPr lang="en-GB" sz="2800"/>
          </a:p>
          <a:p>
            <a:r>
              <a:rPr lang="en-GB" sz="2800"/>
              <a:t>But more analysis needed and Phase 2 is in progress</a:t>
            </a:r>
          </a:p>
        </p:txBody>
      </p:sp>
    </p:spTree>
    <p:extLst>
      <p:ext uri="{BB962C8B-B14F-4D97-AF65-F5344CB8AC3E}">
        <p14:creationId xmlns:p14="http://schemas.microsoft.com/office/powerpoint/2010/main" val="90590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AA552-7EF7-42AA-8A16-890E34E7A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253" y="179437"/>
            <a:ext cx="5155470" cy="720080"/>
          </a:xfrm>
        </p:spPr>
        <p:txBody>
          <a:bodyPr/>
          <a:lstStyle/>
          <a:p>
            <a:r>
              <a:rPr lang="en-GB" sz="3200"/>
              <a:t>Thank you - collaborators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30C004-AB29-4517-957C-782D4B6BB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/>
              <a:t>Isabella Henman</a:t>
            </a:r>
          </a:p>
          <a:p>
            <a:r>
              <a:rPr lang="en-GB" sz="2800"/>
              <a:t>Kath Nicol</a:t>
            </a:r>
          </a:p>
          <a:p>
            <a:r>
              <a:rPr lang="en-GB" sz="2800"/>
              <a:t>Leanne Holman</a:t>
            </a:r>
          </a:p>
          <a:p>
            <a:r>
              <a:rPr lang="en-GB" sz="2800"/>
              <a:t>Karen Barnacle</a:t>
            </a:r>
          </a:p>
          <a:p>
            <a:r>
              <a:rPr lang="en-GB" sz="2800"/>
              <a:t>Sinead Eccles</a:t>
            </a:r>
          </a:p>
          <a:p>
            <a:r>
              <a:rPr lang="en-GB" sz="2800"/>
              <a:t>Claire Rostron</a:t>
            </a:r>
          </a:p>
          <a:p>
            <a:r>
              <a:rPr lang="en-GB" sz="2800"/>
              <a:t>Ras Rasul</a:t>
            </a:r>
          </a:p>
          <a:p>
            <a:endParaRPr lang="en-GB" sz="2800"/>
          </a:p>
          <a:p>
            <a:endParaRPr lang="en-GB" sz="2800"/>
          </a:p>
          <a:p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2660030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AA552-7EF7-42AA-8A16-890E34E7A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253" y="179437"/>
            <a:ext cx="4896544" cy="720080"/>
          </a:xfrm>
        </p:spPr>
        <p:txBody>
          <a:bodyPr/>
          <a:lstStyle/>
          <a:p>
            <a:r>
              <a:rPr lang="en-GB" sz="3200"/>
              <a:t>Thank you: Questions?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2B54C4A1-B757-4113-B533-EDF1AEFF50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76" r="23288"/>
          <a:stretch/>
        </p:blipFill>
        <p:spPr>
          <a:xfrm>
            <a:off x="3610632" y="1116959"/>
            <a:ext cx="3240360" cy="6263279"/>
          </a:xfrm>
        </p:spPr>
      </p:pic>
    </p:spTree>
    <p:extLst>
      <p:ext uri="{BB962C8B-B14F-4D97-AF65-F5344CB8AC3E}">
        <p14:creationId xmlns:p14="http://schemas.microsoft.com/office/powerpoint/2010/main" val="808903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9107F-930F-4FD8-BFEF-230F1C0A6B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4553" y="1331565"/>
            <a:ext cx="9954811" cy="3960440"/>
          </a:xfrm>
        </p:spPr>
        <p:txBody>
          <a:bodyPr lIns="36000" tIns="36000" rIns="36000" bIns="36000" numCol="1" spcCol="36000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0"/>
              <a:t>Pilot workshop programme for 18J cohort with 4 module wide workshops</a:t>
            </a:r>
            <a:endParaRPr lang="en-US" sz="2800" b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0"/>
              <a:t>Workshop programme for 19J cohort had 6 timetabled, advertised workshops, with repeats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0"/>
              <a:t>Linked to module content but not delivering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0"/>
              <a:t>Designed to be interactive with polls and breakout rooms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0"/>
              <a:t>Not recorded or in the LEM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0"/>
              <a:t>Varying lead speaker of 4(3)  and moderator on chat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C0B8F1-BA70-4001-BFE4-38EACBB5FD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553" y="251445"/>
            <a:ext cx="2720338" cy="659548"/>
          </a:xfrm>
        </p:spPr>
        <p:txBody>
          <a:bodyPr wrap="square" anchor="ctr">
            <a:noAutofit/>
          </a:bodyPr>
          <a:lstStyle/>
          <a:p>
            <a:r>
              <a:rPr lang="en-GB" sz="3200"/>
              <a:t>Workshops</a:t>
            </a:r>
          </a:p>
        </p:txBody>
      </p:sp>
    </p:spTree>
    <p:extLst>
      <p:ext uri="{BB962C8B-B14F-4D97-AF65-F5344CB8AC3E}">
        <p14:creationId xmlns:p14="http://schemas.microsoft.com/office/powerpoint/2010/main" val="221155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81123-A547-4E60-B0F1-2BB6AEDC83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252" y="209312"/>
            <a:ext cx="3368410" cy="668334"/>
          </a:xfrm>
        </p:spPr>
        <p:txBody>
          <a:bodyPr/>
          <a:lstStyle/>
          <a:p>
            <a:r>
              <a:rPr lang="en-GB" sz="3200"/>
              <a:t>Workshop titles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47C6B-EDD3-4D54-ABF6-32286EA48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252" y="1259557"/>
            <a:ext cx="10081119" cy="575663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Interesting extra on biology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Plagiarism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Positive psychology/How to be happy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Biology in your own words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Essay/critical writing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Dementia care in the 21</a:t>
            </a:r>
            <a:r>
              <a:rPr lang="en-GB" sz="2800" baseline="30000"/>
              <a:t>st</a:t>
            </a:r>
            <a:r>
              <a:rPr lang="en-GB" sz="2800"/>
              <a:t> century</a:t>
            </a:r>
          </a:p>
          <a:p>
            <a:endParaRPr lang="en-GB" sz="2800">
              <a:cs typeface="Arial"/>
            </a:endParaRPr>
          </a:p>
          <a:p>
            <a:r>
              <a:rPr lang="en-GB" sz="2800">
                <a:cs typeface="Arial"/>
              </a:rPr>
              <a:t>Run Tuesday evenings and Thursday day time  </a:t>
            </a:r>
          </a:p>
        </p:txBody>
      </p:sp>
    </p:spTree>
    <p:extLst>
      <p:ext uri="{BB962C8B-B14F-4D97-AF65-F5344CB8AC3E}">
        <p14:creationId xmlns:p14="http://schemas.microsoft.com/office/powerpoint/2010/main" val="2856047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81123-A547-4E60-B0F1-2BB6AEDC83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058" y="209312"/>
            <a:ext cx="2936362" cy="668334"/>
          </a:xfrm>
        </p:spPr>
        <p:txBody>
          <a:bodyPr/>
          <a:lstStyle/>
          <a:p>
            <a:r>
              <a:rPr lang="en-GB" sz="3200"/>
              <a:t>Analysis</a:t>
            </a:r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47C6B-EDD3-4D54-ABF6-32286EA48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252" y="1259557"/>
            <a:ext cx="10081119" cy="5756639"/>
          </a:xfrm>
        </p:spPr>
        <p:txBody>
          <a:bodyPr/>
          <a:lstStyle/>
          <a:p>
            <a:r>
              <a:rPr lang="en-GB" sz="2800" b="1">
                <a:cs typeface="Arial"/>
              </a:rPr>
              <a:t>Phase 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I</a:t>
            </a:r>
            <a:r>
              <a:rPr lang="en-GB" sz="2800">
                <a:ea typeface="+mn-lt"/>
                <a:cs typeface="+mn-lt"/>
              </a:rPr>
              <a:t>nteraction and attendance assessed by dedicated data collector during workshop</a:t>
            </a:r>
            <a:endParaRPr lang="en-US" sz="2800">
              <a:ea typeface="+mn-lt"/>
              <a:cs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>
                <a:ea typeface="+mn-lt"/>
                <a:cs typeface="+mn-lt"/>
              </a:rPr>
              <a:t>Targeted JISC questionnaire to evaluate impressions after each workshop</a:t>
            </a:r>
            <a:endParaRPr lang="en-US" sz="2800">
              <a:ea typeface="+mn-lt"/>
              <a:cs typeface="+mn-lt"/>
            </a:endParaRPr>
          </a:p>
          <a:p>
            <a:endParaRPr lang="en-GB" sz="2800">
              <a:cs typeface="Arial"/>
            </a:endParaRPr>
          </a:p>
          <a:p>
            <a:r>
              <a:rPr lang="en-GB" sz="2800" b="1">
                <a:cs typeface="Arial"/>
              </a:rPr>
              <a:t>Phase 2</a:t>
            </a:r>
          </a:p>
          <a:p>
            <a:pPr marL="457200" indent="-457200">
              <a:buFont typeface="Arial" panose="02020603050405020304" pitchFamily="18" charset="0"/>
              <a:buChar char="•"/>
            </a:pPr>
            <a:r>
              <a:rPr lang="en-GB" sz="2800">
                <a:cs typeface="Arial"/>
              </a:rPr>
              <a:t>Questionnaire to all SDK288 students towards the end of the module</a:t>
            </a:r>
          </a:p>
          <a:p>
            <a:pPr marL="457200" indent="-457200">
              <a:buFont typeface="Arial" panose="02020603050405020304" pitchFamily="18" charset="0"/>
              <a:buChar char="•"/>
            </a:pPr>
            <a:r>
              <a:rPr lang="en-GB" sz="2800">
                <a:cs typeface="Arial"/>
              </a:rPr>
              <a:t>Questionnaire for AL involved in workshops</a:t>
            </a:r>
          </a:p>
          <a:p>
            <a:endParaRPr lang="en-GB">
              <a:cs typeface="Arial"/>
            </a:endParaRPr>
          </a:p>
          <a:p>
            <a:r>
              <a:rPr lang="en-GB" sz="2800">
                <a:solidFill>
                  <a:srgbClr val="1E4B9B"/>
                </a:solidFill>
                <a:cs typeface="Arial"/>
              </a:rPr>
              <a:t>This presentation looks at results from Phase 1</a:t>
            </a:r>
          </a:p>
        </p:txBody>
      </p:sp>
    </p:spTree>
    <p:extLst>
      <p:ext uri="{BB962C8B-B14F-4D97-AF65-F5344CB8AC3E}">
        <p14:creationId xmlns:p14="http://schemas.microsoft.com/office/powerpoint/2010/main" val="168059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68256-A743-44F7-8A2B-45EB4406B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252" y="209628"/>
            <a:ext cx="5328592" cy="696283"/>
          </a:xfrm>
        </p:spPr>
        <p:txBody>
          <a:bodyPr/>
          <a:lstStyle/>
          <a:p>
            <a:r>
              <a:rPr lang="en-GB" sz="2800"/>
              <a:t>Results Phase 1: Attendance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004EE-B97F-4EB4-AE1A-B17C5FF48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253" y="1259557"/>
            <a:ext cx="9937102" cy="539420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231 different students attended overall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Highest attendance first (119 students) followed first in January (60 students)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Evening &gt; lunchtime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Some attended all 6 workshops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This was reflected in the responses to the JISC survey (155 respondents) 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75953BF-6D2B-4CA2-BDD0-55F516F93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612" y="4185502"/>
            <a:ext cx="6192688" cy="316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10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83C98B-0CC1-4D76-80F9-AA9A929CE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252" y="1259557"/>
            <a:ext cx="10009111" cy="5756639"/>
          </a:xfrm>
        </p:spPr>
        <p:txBody>
          <a:bodyPr/>
          <a:lstStyle/>
          <a:p>
            <a:pPr lvl="0"/>
            <a:r>
              <a:rPr lang="en-GB" sz="2800" b="1"/>
              <a:t>Breakout sessions within a workshop </a:t>
            </a:r>
          </a:p>
          <a:p>
            <a:pPr marL="846859" lvl="1" indent="-342900">
              <a:buFont typeface="Arial" panose="020B0604020202020204" pitchFamily="34" charset="0"/>
              <a:buChar char="•"/>
            </a:pPr>
            <a:r>
              <a:rPr lang="en-GB" sz="2800"/>
              <a:t>Does not result in students logging off</a:t>
            </a:r>
          </a:p>
          <a:p>
            <a:pPr marL="846859" lvl="1" indent="-342900">
              <a:buFont typeface="Arial" panose="020B0604020202020204" pitchFamily="34" charset="0"/>
              <a:buChar char="•"/>
            </a:pPr>
            <a:r>
              <a:rPr lang="en-GB" sz="2800"/>
              <a:t>Longer duration in breakout sessions appears to give students more time to engage</a:t>
            </a:r>
          </a:p>
          <a:p>
            <a:pPr marL="846859" lvl="1" indent="-342900">
              <a:buFont typeface="Arial" panose="020B0604020202020204" pitchFamily="34" charset="0"/>
              <a:buChar char="•"/>
            </a:pPr>
            <a:r>
              <a:rPr lang="en-GB" sz="2800"/>
              <a:t>Chat main communication in breakouts</a:t>
            </a:r>
          </a:p>
          <a:p>
            <a:pPr marL="846859" lvl="1" indent="-342900">
              <a:buFont typeface="Arial" panose="020B0604020202020204" pitchFamily="34" charset="0"/>
              <a:buChar char="•"/>
            </a:pPr>
            <a:r>
              <a:rPr lang="en-GB" sz="2800"/>
              <a:t>Minimal microphone use even in breakout rooms</a:t>
            </a:r>
            <a:r>
              <a:rPr lang="en-US" sz="2800"/>
              <a:t>​</a:t>
            </a:r>
          </a:p>
          <a:p>
            <a:pPr marL="0" lvl="1"/>
            <a:endParaRPr lang="en-GB" sz="2800"/>
          </a:p>
          <a:p>
            <a:pPr marL="0" lvl="1"/>
            <a:r>
              <a:rPr lang="en-GB" sz="2800" b="1"/>
              <a:t>Polls</a:t>
            </a:r>
            <a:r>
              <a:rPr lang="en-GB" sz="2800"/>
              <a:t> </a:t>
            </a:r>
          </a:p>
          <a:p>
            <a:pPr marL="846859" lvl="1" indent="-342900">
              <a:buFont typeface="Arial" panose="020B0604020202020204" pitchFamily="34" charset="0"/>
              <a:buChar char="•"/>
            </a:pPr>
            <a:r>
              <a:rPr lang="en-GB" sz="2800"/>
              <a:t>Polls popular</a:t>
            </a:r>
            <a:r>
              <a:rPr lang="en-US" sz="2800"/>
              <a:t>​</a:t>
            </a:r>
          </a:p>
          <a:p>
            <a:pPr marL="846859" lvl="1" indent="-342900">
              <a:buFont typeface="Arial" panose="020B0604020202020204" pitchFamily="34" charset="0"/>
              <a:buChar char="•"/>
            </a:pPr>
            <a:r>
              <a:rPr lang="en-GB" sz="2800"/>
              <a:t>Tick polls versus shorter answers results in more participation but </a:t>
            </a:r>
          </a:p>
          <a:p>
            <a:pPr marL="846859" lvl="1" indent="-342900">
              <a:buFont typeface="Arial" panose="020B0604020202020204" pitchFamily="34" charset="0"/>
              <a:buChar char="•"/>
            </a:pPr>
            <a:r>
              <a:rPr lang="en-GB" sz="2800"/>
              <a:t>Overuse of tick Polls results in reduced participation over the duration of the session.</a:t>
            </a:r>
          </a:p>
          <a:p>
            <a:pPr marL="846859" lvl="1" indent="-342900">
              <a:buFont typeface="Arial" panose="020B0604020202020204" pitchFamily="34" charset="0"/>
              <a:buChar char="•"/>
            </a:pPr>
            <a:r>
              <a:rPr lang="en-GB" sz="2800"/>
              <a:t>Activities linked to a poll seem to increase engagement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9B02F3E-78C5-47CE-8A31-DAEE58BB9E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252" y="179437"/>
            <a:ext cx="8064896" cy="720080"/>
          </a:xfrm>
        </p:spPr>
        <p:txBody>
          <a:bodyPr/>
          <a:lstStyle/>
          <a:p>
            <a:r>
              <a:rPr lang="en-GB" sz="2800"/>
              <a:t>Results Phase 1: Interaction (data collection)</a:t>
            </a:r>
          </a:p>
        </p:txBody>
      </p:sp>
    </p:spTree>
    <p:extLst>
      <p:ext uri="{BB962C8B-B14F-4D97-AF65-F5344CB8AC3E}">
        <p14:creationId xmlns:p14="http://schemas.microsoft.com/office/powerpoint/2010/main" val="2397750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A9912-780B-47AC-BBD6-E99CC12C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252" y="201164"/>
            <a:ext cx="5904656" cy="698353"/>
          </a:xfrm>
        </p:spPr>
        <p:txBody>
          <a:bodyPr/>
          <a:lstStyle/>
          <a:p>
            <a:r>
              <a:rPr lang="en-GB" sz="3200">
                <a:ea typeface="+mj-lt"/>
                <a:cs typeface="+mj-lt"/>
              </a:rPr>
              <a:t>Results Phase 1: Enjoyment </a:t>
            </a:r>
            <a:endParaRPr lang="en-GB" sz="3200">
              <a:cs typeface="Arial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D3FF09A-5BCE-4D6F-BDA1-8ACE7114D99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386" y="3540907"/>
            <a:ext cx="9582113" cy="38176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0CDD8C2-C479-454C-B237-2E81CC49EF5D}"/>
              </a:ext>
            </a:extLst>
          </p:cNvPr>
          <p:cNvSpPr txBox="1"/>
          <p:nvPr/>
        </p:nvSpPr>
        <p:spPr>
          <a:xfrm>
            <a:off x="190252" y="1259557"/>
            <a:ext cx="9992060" cy="18158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/>
                <a:ea typeface="MS Gothic"/>
                <a:cs typeface="Calibri"/>
              </a:rPr>
              <a:t>83.9% of those surveyed found the events very enjoyable or enjoyable. </a:t>
            </a:r>
            <a:endParaRPr lang="en-US" sz="2800">
              <a:solidFill>
                <a:schemeClr val="tx1"/>
              </a:solidFill>
              <a:latin typeface="Arial"/>
              <a:cs typeface="Calibri"/>
            </a:endParaRPr>
          </a:p>
          <a:p>
            <a:r>
              <a:rPr lang="en-US" sz="2800">
                <a:solidFill>
                  <a:schemeClr val="tx1"/>
                </a:solidFill>
                <a:latin typeface="Arial"/>
                <a:ea typeface="MS Gothic"/>
                <a:cs typeface="Calibri"/>
              </a:rPr>
              <a:t>None of those surveyed said they the events were ‘not enjoyable at all’. </a:t>
            </a:r>
            <a:endParaRPr lang="en-US" sz="2800">
              <a:solidFill>
                <a:schemeClr val="tx1"/>
              </a:solidFill>
              <a:latin typeface="Arial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53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F20D3-D6C5-41FC-944E-16338BD8D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252" y="179437"/>
            <a:ext cx="8568952" cy="720080"/>
          </a:xfrm>
        </p:spPr>
        <p:txBody>
          <a:bodyPr/>
          <a:lstStyle/>
          <a:p>
            <a:r>
              <a:rPr lang="en-GB" sz="3200">
                <a:ea typeface="+mj-lt"/>
                <a:cs typeface="+mj-lt"/>
              </a:rPr>
              <a:t>Results Phase 1: What did students enjoy?</a:t>
            </a:r>
            <a:endParaRPr lang="en-GB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25FC9-1815-44F2-8E1D-60545890A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252" y="1259557"/>
            <a:ext cx="10009112" cy="602339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Interaction with fellow students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Community building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Building relationships with 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Interactive style of workshop including polls and breakout rooms (matches data collection)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Content- improved understanding of module material </a:t>
            </a:r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4690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C27C9B55-6DC2-4265-9F90-200FFCB66479}" vid="{4242D02A-0711-47B2-B377-17FD3234E84D}"/>
    </a:ext>
  </a:ext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U Section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FAE18331-D8CD-423A-9602-E45A08067BF7}"/>
    </a:ext>
  </a:extLst>
</a:theme>
</file>

<file path=ppt/theme/theme3.xml><?xml version="1.0" encoding="utf-8"?>
<a:theme xmlns:a="http://schemas.openxmlformats.org/drawingml/2006/main" name="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E71F6A81-7D12-4207-BA77-D48B227BF69D}"/>
    </a:ext>
  </a:extLst>
</a:theme>
</file>

<file path=ppt/theme/theme4.xml><?xml version="1.0" encoding="utf-8"?>
<a:theme xmlns:a="http://schemas.openxmlformats.org/drawingml/2006/main" name="Theme2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CB9CDAAE-B4A0-4634-A783-62BB5D58C058}" vid="{26C9008B-BA18-4C5D-B8F0-8955C57FA795}"/>
    </a:ext>
  </a:extLst>
</a:theme>
</file>

<file path=ppt/theme/theme5.xml><?xml version="1.0" encoding="utf-8"?>
<a:theme xmlns:a="http://schemas.openxmlformats.org/drawingml/2006/main" name="1_OU Section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FAE18331-D8CD-423A-9602-E45A08067BF7}"/>
    </a:ext>
  </a:extLst>
</a:theme>
</file>

<file path=ppt/theme/theme6.xml><?xml version="1.0" encoding="utf-8"?>
<a:theme xmlns:a="http://schemas.openxmlformats.org/drawingml/2006/main" name="1_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E71F6A81-7D12-4207-BA77-D48B227BF69D}"/>
    </a:ext>
  </a:extLst>
</a:theme>
</file>

<file path=ppt/theme/theme7.xml><?xml version="1.0" encoding="utf-8"?>
<a:theme xmlns:a="http://schemas.openxmlformats.org/drawingml/2006/main" name="ThemeOU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OU" id="{A73B4AC8-78C3-4E92-A66D-6754F1F945B6}" vid="{AFF1410A-DFC2-4096-A3E6-13AC9B89B426}"/>
    </a:ext>
  </a:extLst>
</a:theme>
</file>

<file path=ppt/theme/theme8.xml><?xml version="1.0" encoding="utf-8"?>
<a:theme xmlns:a="http://schemas.openxmlformats.org/drawingml/2006/main" name="2_OU Section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FAE18331-D8CD-423A-9602-E45A08067BF7}"/>
    </a:ext>
  </a:extLst>
</a:theme>
</file>

<file path=ppt/theme/theme9.xml><?xml version="1.0" encoding="utf-8"?>
<a:theme xmlns:a="http://schemas.openxmlformats.org/drawingml/2006/main" name="2_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E71F6A81-7D12-4207-BA77-D48B227BF69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391F6FEE1CB942B8A58A3253F6AC5D" ma:contentTypeVersion="13" ma:contentTypeDescription="Create a new document." ma:contentTypeScope="" ma:versionID="9a8818f7a3eb99587f85aebfd4c61e87">
  <xsd:schema xmlns:xsd="http://www.w3.org/2001/XMLSchema" xmlns:xs="http://www.w3.org/2001/XMLSchema" xmlns:p="http://schemas.microsoft.com/office/2006/metadata/properties" xmlns:ns3="6c443646-a045-4e94-ad05-006397caba3c" xmlns:ns4="af9334ab-0db7-40d3-b61e-7867a896d1b3" targetNamespace="http://schemas.microsoft.com/office/2006/metadata/properties" ma:root="true" ma:fieldsID="d50d5258e2e73ac4e7af1c89ceeef963" ns3:_="" ns4:_="">
    <xsd:import namespace="6c443646-a045-4e94-ad05-006397caba3c"/>
    <xsd:import namespace="af9334ab-0db7-40d3-b61e-7867a896d1b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443646-a045-4e94-ad05-006397caba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9334ab-0db7-40d3-b61e-7867a896d1b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16FAB4-4519-44D9-88CA-886543CE95B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F44BE7-7083-43F8-B449-724A278A77B4}">
  <ds:schemaRefs>
    <ds:schemaRef ds:uri="6c443646-a045-4e94-ad05-006397caba3c"/>
    <ds:schemaRef ds:uri="af9334ab-0db7-40d3-b61e-7867a896d1b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2B4E76F-039E-444D-AFA1-474F8E0E387D}">
  <ds:schemaRefs>
    <ds:schemaRef ds:uri="http://schemas.microsoft.com/office/2006/documentManagement/types"/>
    <ds:schemaRef ds:uri="6c443646-a045-4e94-ad05-006397caba3c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af9334ab-0db7-40d3-b61e-7867a896d1b3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</TotalTime>
  <Words>2036</Words>
  <Application>Microsoft Office PowerPoint</Application>
  <PresentationFormat>Custom</PresentationFormat>
  <Paragraphs>298</Paragraphs>
  <Slides>22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22</vt:i4>
      </vt:variant>
    </vt:vector>
  </HeadingPairs>
  <TitlesOfParts>
    <vt:vector size="34" baseType="lpstr">
      <vt:lpstr>Arial</vt:lpstr>
      <vt:lpstr>Calibri</vt:lpstr>
      <vt:lpstr>Times New Roman</vt:lpstr>
      <vt:lpstr>Theme1</vt:lpstr>
      <vt:lpstr>OU Section</vt:lpstr>
      <vt:lpstr>OU Layouts</vt:lpstr>
      <vt:lpstr>Theme2</vt:lpstr>
      <vt:lpstr>1_OU Section</vt:lpstr>
      <vt:lpstr>1_OU Layouts</vt:lpstr>
      <vt:lpstr>ThemeOU</vt:lpstr>
      <vt:lpstr>2_OU Section</vt:lpstr>
      <vt:lpstr>2_OU Layouts</vt:lpstr>
      <vt:lpstr>The role of large informal online workshops to engage and enthuse students studying SDK228 an interdisciplinary level 2 module</vt:lpstr>
      <vt:lpstr>Background</vt:lpstr>
      <vt:lpstr>Workshops</vt:lpstr>
      <vt:lpstr>Workshop titles</vt:lpstr>
      <vt:lpstr>Analysis</vt:lpstr>
      <vt:lpstr>Results Phase 1: Attendance</vt:lpstr>
      <vt:lpstr>Results Phase 1: Interaction (data collection)</vt:lpstr>
      <vt:lpstr>Results Phase 1: Enjoyment </vt:lpstr>
      <vt:lpstr>Results Phase 1: What did students enjoy?</vt:lpstr>
      <vt:lpstr>Quotes: What did students enjoy? </vt:lpstr>
      <vt:lpstr>Quotes: What did students enjoy? </vt:lpstr>
      <vt:lpstr>Results Phase 1: Students did not enjoy</vt:lpstr>
      <vt:lpstr>Quotes - Students did not enjoy </vt:lpstr>
      <vt:lpstr>Results Phase 1: Students took away</vt:lpstr>
      <vt:lpstr>Quotes: Students took away</vt:lpstr>
      <vt:lpstr>Results Phase 1: What changes?</vt:lpstr>
      <vt:lpstr>Quotes: What changes?</vt:lpstr>
      <vt:lpstr>Results Phase 1: Intentions &amp; overall view </vt:lpstr>
      <vt:lpstr>Quotes: Intentions &amp; overall view</vt:lpstr>
      <vt:lpstr>Initial thoughts from Phase 1</vt:lpstr>
      <vt:lpstr>Thank you - collaborators</vt:lpstr>
      <vt:lpstr>Thank you: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large informal online workshops to engage and enthuse students studying SDK228 an interdisciplinary level 2 module</dc:title>
  <dc:creator>Isabella Henman</dc:creator>
  <cp:lastModifiedBy>Diane.Ford</cp:lastModifiedBy>
  <cp:revision>1</cp:revision>
  <cp:lastPrinted>1601-01-01T00:00:00Z</cp:lastPrinted>
  <dcterms:created xsi:type="dcterms:W3CDTF">2011-06-15T16:53:43Z</dcterms:created>
  <dcterms:modified xsi:type="dcterms:W3CDTF">2020-04-24T11:13:53Z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0x0101000C391F6FEE1CB942B8A58A3253F6AC5D</vt:lpwstr>
  </property>
</Properties>
</file>