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  <p:sldMasterId id="2147483651" r:id="rId5"/>
    <p:sldMasterId id="2147483834" r:id="rId6"/>
  </p:sldMasterIdLst>
  <p:notesMasterIdLst>
    <p:notesMasterId r:id="rId32"/>
  </p:notesMasterIdLst>
  <p:sldIdLst>
    <p:sldId id="285" r:id="rId7"/>
    <p:sldId id="260" r:id="rId8"/>
    <p:sldId id="261" r:id="rId9"/>
    <p:sldId id="263" r:id="rId10"/>
    <p:sldId id="264" r:id="rId11"/>
    <p:sldId id="265" r:id="rId12"/>
    <p:sldId id="266" r:id="rId13"/>
    <p:sldId id="262" r:id="rId14"/>
    <p:sldId id="267" r:id="rId15"/>
    <p:sldId id="268" r:id="rId16"/>
    <p:sldId id="269" r:id="rId17"/>
    <p:sldId id="270" r:id="rId18"/>
    <p:sldId id="271" r:id="rId19"/>
    <p:sldId id="272" r:id="rId20"/>
    <p:sldId id="282" r:id="rId21"/>
    <p:sldId id="276" r:id="rId22"/>
    <p:sldId id="274" r:id="rId23"/>
    <p:sldId id="273" r:id="rId24"/>
    <p:sldId id="277" r:id="rId25"/>
    <p:sldId id="279" r:id="rId26"/>
    <p:sldId id="280" r:id="rId27"/>
    <p:sldId id="284" r:id="rId28"/>
    <p:sldId id="286" r:id="rId29"/>
    <p:sldId id="281" r:id="rId30"/>
    <p:sldId id="283" r:id="rId31"/>
  </p:sldIdLst>
  <p:sldSz cx="10460038" cy="7561263"/>
  <p:notesSz cx="6865938" cy="95408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3000" kern="1200">
        <a:solidFill>
          <a:srgbClr val="E3284A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E3284A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E3284A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E3284A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E3284A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000" kern="1200">
        <a:solidFill>
          <a:srgbClr val="E3284A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000" kern="1200">
        <a:solidFill>
          <a:srgbClr val="E3284A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000" kern="1200">
        <a:solidFill>
          <a:srgbClr val="E3284A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000" kern="1200">
        <a:solidFill>
          <a:srgbClr val="E3284A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65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hew.Nelso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284A"/>
    <a:srgbClr val="EF6820"/>
    <a:srgbClr val="9FAA00"/>
    <a:srgbClr val="5C705E"/>
    <a:srgbClr val="00AFAD"/>
    <a:srgbClr val="00B1EA"/>
    <a:srgbClr val="856FB3"/>
    <a:srgbClr val="D600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E10624-DCC1-44B1-A7C0-4CA9F94F9087}" v="7" dt="2020-04-24T11:01:14.8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52364" autoAdjust="0"/>
  </p:normalViewPr>
  <p:slideViewPr>
    <p:cSldViewPr>
      <p:cViewPr varScale="1">
        <p:scale>
          <a:sx n="34" d="100"/>
          <a:sy n="34" d="100"/>
        </p:scale>
        <p:origin x="1524" y="54"/>
      </p:cViewPr>
      <p:guideLst>
        <p:guide orient="horz"/>
        <p:guide pos="65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216" y="8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commentAuthors" Target="commentAuthor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2B35647B-D6B1-4ACD-9426-FFABE25FE6D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701" cy="47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7BC0E8DE-A9E5-47AA-8563-957E0E84A47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9618" y="0"/>
            <a:ext cx="2974701" cy="47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F4F324FF-D464-42EB-8046-2F624307974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7263" y="715963"/>
            <a:ext cx="4951412" cy="3578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8853" name="Rectangle 5">
            <a:extLst>
              <a:ext uri="{FF2B5EF4-FFF2-40B4-BE49-F238E27FC236}">
                <a16:creationId xmlns:a16="http://schemas.microsoft.com/office/drawing/2014/main" id="{CC462A7D-C767-453A-8C80-38D5EC57757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594" y="4532224"/>
            <a:ext cx="5492750" cy="4292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8854" name="Rectangle 6">
            <a:extLst>
              <a:ext uri="{FF2B5EF4-FFF2-40B4-BE49-F238E27FC236}">
                <a16:creationId xmlns:a16="http://schemas.microsoft.com/office/drawing/2014/main" id="{E400C1BE-D92E-4FA8-8B6D-DFAF53F3A30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062910"/>
            <a:ext cx="2974701" cy="47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8855" name="Rectangle 7">
            <a:extLst>
              <a:ext uri="{FF2B5EF4-FFF2-40B4-BE49-F238E27FC236}">
                <a16:creationId xmlns:a16="http://schemas.microsoft.com/office/drawing/2014/main" id="{6893585D-D144-4DDF-A7AC-C827FA0CF2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618" y="9062910"/>
            <a:ext cx="2974701" cy="47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82FBE08-8017-4E2D-8DD5-91EDB1C1B9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1200" baseline="0" dirty="0">
                <a:latin typeface="Arial" panose="020B0604020202020204" pitchFamily="34" charset="0"/>
              </a:rPr>
              <a:t>An email-exchange based team interaction activity built on a state machine model, devised by David Bowers.</a:t>
            </a:r>
          </a:p>
          <a:p>
            <a:pPr eaLnBrk="1" hangingPunct="1"/>
            <a:endParaRPr lang="en-US" altLang="en-US" sz="1200" baseline="0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1200" baseline="0" dirty="0">
                <a:latin typeface="Arial" panose="020B0604020202020204" pitchFamily="34" charset="0"/>
              </a:rPr>
              <a:t>Reminiscent of business simulation games. </a:t>
            </a:r>
          </a:p>
          <a:p>
            <a:pPr eaLnBrk="1" hangingPunct="1"/>
            <a:endParaRPr lang="en-US" altLang="en-US" sz="1200" baseline="0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1200" baseline="0" dirty="0">
                <a:latin typeface="Arial" panose="020B0604020202020204" pitchFamily="34" charset="0"/>
              </a:rPr>
              <a:t>Also “choose your own adventure” stories.</a:t>
            </a:r>
          </a:p>
          <a:p>
            <a:pPr eaLnBrk="1" hangingPunct="1"/>
            <a:endParaRPr lang="en-US" altLang="en-US" sz="1200" baseline="0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1200" baseline="0" dirty="0">
                <a:latin typeface="Arial" panose="020B0604020202020204" pitchFamily="34" charset="0"/>
              </a:rPr>
              <a:t>Game of “Consequences”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2FBE08-8017-4E2D-8DD5-91EDB1C1B9A4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3226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FCB09289-689C-40C8-AF02-C2D356F0C3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563BBB-A013-4049-A332-A2C11719E292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B8897F2B-F008-4387-B77B-63A525EAFF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F24FE39B-9BC3-40AF-9D22-98210FBF3D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E9F04A9E-6394-4801-AC03-F3E2037BE0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7958977-953C-4E30-B7FE-A634935CEE04}" type="slidenum">
              <a:rPr lang="en-GB" altLang="en-US" smtClean="0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63537318-248C-43FD-9EE4-27EAF1A98D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31CC9C3C-7387-4656-9FCD-45EECE480C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DCF2491B-7F1D-4CD5-A72D-0F8C640418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994A55-E78F-4BB9-B9AD-E0B812A5D8B9}" type="slidenum">
              <a:rPr lang="en-GB" altLang="en-US" smtClean="0"/>
              <a:pPr>
                <a:spcBef>
                  <a:spcPct val="0"/>
                </a:spcBef>
              </a:pPr>
              <a:t>12</a:t>
            </a:fld>
            <a:endParaRPr lang="en-GB" altLang="en-US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FA5233BE-E434-4523-952F-7ADA1547A8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91CA3D1B-96EC-464D-A179-5442B3EC0E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5AD8DDB3-01DD-4A3B-9D9E-D3217856BA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5277F3-C2C5-4B11-A596-9C42480C5704}" type="slidenum">
              <a:rPr lang="en-GB" altLang="en-US" smtClean="0"/>
              <a:pPr>
                <a:spcBef>
                  <a:spcPct val="0"/>
                </a:spcBef>
              </a:pPr>
              <a:t>13</a:t>
            </a:fld>
            <a:endParaRPr lang="en-GB" altLang="en-US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BDBFA6F7-DFEB-4952-9F00-89033454F6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05B22148-0280-4315-9F51-16EA21F3E1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  <a:p>
            <a:r>
              <a:rPr lang="en-GB" altLang="en-US" dirty="0">
                <a:latin typeface="Arial" panose="020B0604020202020204" pitchFamily="34" charset="0"/>
              </a:rPr>
              <a:t>Students not domain experts: so the appropriate response is often quite obvious. 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 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If no response is selected before 0300 the next morning, a default of “no action taken” is recorded.</a:t>
            </a:r>
          </a:p>
          <a:p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8AA44378-ED4A-470C-8B8C-99DE018E60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DE7CDF-3993-40DB-8B83-5034D9BF7262}" type="slidenum">
              <a:rPr lang="en-GB" altLang="en-US" smtClean="0"/>
              <a:pPr>
                <a:spcBef>
                  <a:spcPct val="0"/>
                </a:spcBef>
              </a:pPr>
              <a:t>14</a:t>
            </a:fld>
            <a:endParaRPr lang="en-GB" altLang="en-US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DC938836-535F-4683-AB39-ADABF08B3E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6AA12A55-C341-4972-B572-1404EBD588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>
                <a:latin typeface="Arial" panose="020B0604020202020204" pitchFamily="34" charset="0"/>
              </a:rPr>
              <a:t>The message on the remaining three days is a weather warning. The aim of the activity becomes clear over time.</a:t>
            </a:r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8AA44378-ED4A-470C-8B8C-99DE018E60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DE7CDF-3993-40DB-8B83-5034D9BF7262}" type="slidenum">
              <a:rPr lang="en-GB" altLang="en-US" smtClean="0"/>
              <a:pPr>
                <a:spcBef>
                  <a:spcPct val="0"/>
                </a:spcBef>
              </a:pPr>
              <a:t>15</a:t>
            </a:fld>
            <a:endParaRPr lang="en-GB" altLang="en-US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DC938836-535F-4683-AB39-ADABF08B3E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6AA12A55-C341-4972-B572-1404EBD588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1756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B4D1E146-4930-4B26-9752-8D60D5D0BB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A431BD-4646-4546-8595-0CED74D693BA}" type="slidenum">
              <a:rPr lang="en-GB" altLang="en-US" smtClean="0"/>
              <a:pPr>
                <a:spcBef>
                  <a:spcPct val="0"/>
                </a:spcBef>
              </a:pPr>
              <a:t>16</a:t>
            </a:fld>
            <a:endParaRPr lang="en-GB" altLang="en-US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88903CBE-1D50-4B4E-8BCF-DDA02477E4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E3A6B5B4-FEAA-4B74-98AC-7602BF1026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Explanation of managerial roles is also shown on this page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4A72EF80-D254-4410-8D8F-138E39D685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2154C0E-DC6A-4315-811C-D70F7DBFAA0C}" type="slidenum">
              <a:rPr lang="en-GB" altLang="en-US" smtClean="0"/>
              <a:pPr>
                <a:spcBef>
                  <a:spcPct val="0"/>
                </a:spcBef>
              </a:pPr>
              <a:t>17</a:t>
            </a:fld>
            <a:endParaRPr lang="en-GB" altLang="en-US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ACCD426A-79E6-46FF-AC6A-4B9AAE067D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08A07B7A-233F-4334-AA87-D3AC814F03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40C0C8AB-A213-400B-B7DC-158C323490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A217890-0E52-477A-938C-B70AE813E0A0}" type="slidenum">
              <a:rPr lang="en-GB" altLang="en-US" smtClean="0"/>
              <a:pPr>
                <a:spcBef>
                  <a:spcPct val="0"/>
                </a:spcBef>
              </a:pPr>
              <a:t>18</a:t>
            </a:fld>
            <a:endParaRPr lang="en-GB" altLang="en-US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8BCAE7AA-18E6-409B-B720-EB9CE3D8DE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3AA895F0-DBEF-4819-A395-BDCC4F0A69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C9D732B3-8F29-4B51-9B02-7A04521CDB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46C83E-9937-4170-A6F7-C8D94EBB0E28}" type="slidenum">
              <a:rPr lang="en-GB" altLang="en-US" smtClean="0"/>
              <a:pPr>
                <a:spcBef>
                  <a:spcPct val="0"/>
                </a:spcBef>
              </a:pPr>
              <a:t>19</a:t>
            </a:fld>
            <a:endParaRPr lang="en-GB" altLang="en-US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4A7C6281-A654-440B-8432-63ED9B22D5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BAF07EBD-FADD-46FF-B77C-85254028FC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n-US" dirty="0">
                <a:latin typeface="Arial" panose="020B0604020202020204" pitchFamily="34" charset="0"/>
              </a:rPr>
              <a:t>Which is a main goal of IT Service Management</a:t>
            </a:r>
          </a:p>
          <a:p>
            <a:pPr eaLnBrk="1" hangingPunct="1"/>
            <a:endParaRPr lang="en-GB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The Activity shows students through one path</a:t>
            </a:r>
            <a:r>
              <a:rPr lang="en-GB" altLang="en-US" dirty="0">
                <a:latin typeface="Arial" panose="020B0604020202020204" pitchFamily="34" charset="0"/>
              </a:rPr>
              <a:t> through the state model, only from the perspective of one actor</a:t>
            </a:r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GB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60A013B5-7CB9-47C1-BFD8-F2BD63225E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0B7BEA-CCAB-4387-818A-93BD686EF9D0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96FDE3E2-616A-4AB2-8BB8-A219934109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DEC7663-3DF0-4E57-BB75-52AD364166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First run in 2018 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~740 students studying the module: 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~390 participated in Activity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Successful, so repeated this year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Two of the main topics of module:</a:t>
            </a:r>
          </a:p>
          <a:p>
            <a:pPr marL="396875" lvl="1" indent="0" eaLnBrk="1" hangingPunct="1">
              <a:buFontTx/>
              <a:buNone/>
            </a:pPr>
            <a:r>
              <a:rPr lang="en-US" altLang="en-US" dirty="0"/>
              <a:t>		IT service management</a:t>
            </a:r>
          </a:p>
          <a:p>
            <a:pPr marL="396875" lvl="1" indent="0" eaLnBrk="1" hangingPunct="1">
              <a:buFontTx/>
              <a:buNone/>
            </a:pPr>
            <a:r>
              <a:rPr lang="en-US" altLang="en-US" dirty="0"/>
              <a:t>		Team working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65B51A01-0F37-44D5-BE1F-69A9FF1C9D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B6F8C9-B3C0-4804-AB1E-7C390A67D4DA}" type="slidenum">
              <a:rPr lang="en-GB" altLang="en-US" smtClean="0"/>
              <a:pPr>
                <a:spcBef>
                  <a:spcPct val="0"/>
                </a:spcBef>
              </a:pPr>
              <a:t>20</a:t>
            </a:fld>
            <a:endParaRPr lang="en-GB" altLang="en-US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D1D96980-E480-495E-9DD9-EE571ABD0D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951A61D2-252D-4370-BAF4-9C0F5CCB0A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</a:rPr>
              <a:t>a simulation using the same state model allows </a:t>
            </a:r>
            <a:r>
              <a:rPr lang="en-GB" altLang="en-US" dirty="0">
                <a:latin typeface="Arial" panose="020B0604020202020204" pitchFamily="34" charset="0"/>
              </a:rPr>
              <a:t>multiple executions of the activity, with varying outcomes</a:t>
            </a:r>
            <a:endParaRPr lang="en-US" altLang="en-US" dirty="0">
              <a:latin typeface="Arial" panose="020B0604020202020204" pitchFamily="34" charset="0"/>
            </a:endParaRPr>
          </a:p>
          <a:p>
            <a:r>
              <a:rPr lang="en-US" altLang="en-US" dirty="0"/>
              <a:t>multiple executions allows:</a:t>
            </a:r>
          </a:p>
          <a:p>
            <a:r>
              <a:rPr lang="en-US" altLang="en-US" dirty="0"/>
              <a:t>		overview of role behavior</a:t>
            </a:r>
          </a:p>
          <a:p>
            <a:r>
              <a:rPr lang="en-US" altLang="en-US" dirty="0"/>
              <a:t>		varying outcomes</a:t>
            </a:r>
          </a:p>
          <a:p>
            <a:r>
              <a:rPr lang="en-US" altLang="en-US" dirty="0"/>
              <a:t>		</a:t>
            </a:r>
            <a:r>
              <a:rPr lang="en-GB" altLang="en-US" dirty="0"/>
              <a:t>better understanding of the issues of communication and perspective</a:t>
            </a:r>
            <a:r>
              <a:rPr lang="en-US" altLang="en-US" dirty="0"/>
              <a:t>  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weighted random selections, to nudge things away from the machine room flooding:</a:t>
            </a:r>
          </a:p>
          <a:p>
            <a:endParaRPr lang="en-GB" alt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GB" alt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better reflect sensible choices that students would have made</a:t>
            </a:r>
          </a:p>
          <a:p>
            <a:endParaRPr lang="en-GB" alt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GB" alt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adds to realism 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E76F70C1-DAD1-4EA2-8965-89A7002BA7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0EAB38-D63D-4A80-8BF0-CF1E329EB2C9}" type="slidenum">
              <a:rPr lang="en-GB" altLang="en-US" smtClean="0"/>
              <a:pPr>
                <a:spcBef>
                  <a:spcPct val="0"/>
                </a:spcBef>
              </a:pPr>
              <a:t>21</a:t>
            </a:fld>
            <a:endParaRPr lang="en-GB" altLang="en-US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AE717CAF-CCF0-4614-9C2A-978F7017CC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2A19C112-BE40-436B-9149-30FEBB4E33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/>
              <a:t>The simulation a basis for an assignment question</a:t>
            </a:r>
            <a:endParaRPr lang="en-US" altLang="en-US">
              <a:latin typeface="Arial" panose="020B0604020202020204" pitchFamily="34" charset="0"/>
            </a:endParaRPr>
          </a:p>
          <a:p>
            <a:endParaRPr lang="en-GB" altLang="en-US" dirty="0">
              <a:latin typeface="Arial" panose="020B0604020202020204" pitchFamily="34" charset="0"/>
            </a:endParaRPr>
          </a:p>
          <a:p>
            <a:endParaRPr lang="en-GB" altLang="en-US" dirty="0">
              <a:latin typeface="Arial" panose="020B0604020202020204" pitchFamily="34" charset="0"/>
            </a:endParaRPr>
          </a:p>
          <a:p>
            <a:r>
              <a:rPr lang="en-GB" altLang="en-US" dirty="0">
                <a:latin typeface="Arial" panose="020B0604020202020204" pitchFamily="34" charset="0"/>
              </a:rPr>
              <a:t>the assignment question scores compared well with other parts of the module,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 including subsequent assessment of both team working theory and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reflection on practical team working activities.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 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The mean score for the question relating to the activity was 61%, and that for the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remaining questions on the same assignment was 68%. </a:t>
            </a:r>
          </a:p>
          <a:p>
            <a:endParaRPr lang="en-GB" altLang="en-US" dirty="0">
              <a:latin typeface="Arial" panose="020B0604020202020204" pitchFamily="34" charset="0"/>
            </a:endParaRPr>
          </a:p>
          <a:p>
            <a:r>
              <a:rPr lang="en-GB" altLang="en-US" dirty="0">
                <a:latin typeface="Arial" panose="020B0604020202020204" pitchFamily="34" charset="0"/>
              </a:rPr>
              <a:t>Very few students scored less than a pass-mark on the one question.</a:t>
            </a:r>
          </a:p>
          <a:p>
            <a:endParaRPr lang="en-GB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E76F70C1-DAD1-4EA2-8965-89A7002BA7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0EAB38-D63D-4A80-8BF0-CF1E329EB2C9}" type="slidenum">
              <a:rPr lang="en-GB" altLang="en-US" smtClean="0"/>
              <a:pPr>
                <a:spcBef>
                  <a:spcPct val="0"/>
                </a:spcBef>
              </a:pPr>
              <a:t>22</a:t>
            </a:fld>
            <a:endParaRPr lang="en-GB" altLang="en-US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AE717CAF-CCF0-4614-9C2A-978F7017CC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2A19C112-BE40-436B-9149-30FEBB4E33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GB" altLang="en-US" dirty="0">
                <a:latin typeface="Arial" panose="020B0604020202020204" pitchFamily="34" charset="0"/>
              </a:rPr>
              <a:t>We could have told them this. Instead, they experienced it for themselves.</a:t>
            </a:r>
          </a:p>
        </p:txBody>
      </p:sp>
    </p:spTree>
    <p:extLst>
      <p:ext uri="{BB962C8B-B14F-4D97-AF65-F5344CB8AC3E}">
        <p14:creationId xmlns:p14="http://schemas.microsoft.com/office/powerpoint/2010/main" val="18484160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E76F70C1-DAD1-4EA2-8965-89A7002BA7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0EAB38-D63D-4A80-8BF0-CF1E329EB2C9}" type="slidenum">
              <a:rPr lang="en-GB" altLang="en-US" smtClean="0"/>
              <a:pPr>
                <a:spcBef>
                  <a:spcPct val="0"/>
                </a:spcBef>
              </a:pPr>
              <a:t>23</a:t>
            </a:fld>
            <a:endParaRPr lang="en-GB" altLang="en-US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AE717CAF-CCF0-4614-9C2A-978F7017CC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2A19C112-BE40-436B-9149-30FEBB4E33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GB" altLang="en-US" dirty="0">
                <a:latin typeface="Arial" panose="020B0604020202020204" pitchFamily="34" charset="0"/>
              </a:rPr>
              <a:t>An extract from the state machine model that underlies </a:t>
            </a:r>
            <a:r>
              <a:rPr lang="en-GB" altLang="en-US">
                <a:latin typeface="Arial" panose="020B0604020202020204" pitchFamily="34" charset="0"/>
              </a:rPr>
              <a:t>the activity.</a:t>
            </a:r>
            <a:endParaRPr lang="en-GB" altLang="en-US" dirty="0">
              <a:latin typeface="Arial" panose="020B0604020202020204" pitchFamily="34" charset="0"/>
            </a:endParaRPr>
          </a:p>
          <a:p>
            <a:r>
              <a:rPr lang="en-GB" altLang="en-US" dirty="0">
                <a:latin typeface="Arial" panose="020B0604020202020204" pitchFamily="34" charset="0"/>
              </a:rPr>
              <a:t>This shows paths through different states.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Each state transition is determined by the current state and the input provided by email responses.</a:t>
            </a:r>
          </a:p>
        </p:txBody>
      </p:sp>
    </p:spTree>
    <p:extLst>
      <p:ext uri="{BB962C8B-B14F-4D97-AF65-F5344CB8AC3E}">
        <p14:creationId xmlns:p14="http://schemas.microsoft.com/office/powerpoint/2010/main" val="28315700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2202186D-DC8F-4FDF-B4CB-893373B55A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55D62D-7A60-4B68-8E01-3A1CCE82AF62}" type="slidenum">
              <a:rPr lang="en-GB" altLang="en-US" smtClean="0"/>
              <a:pPr>
                <a:spcBef>
                  <a:spcPct val="0"/>
                </a:spcBef>
              </a:pPr>
              <a:t>24</a:t>
            </a:fld>
            <a:endParaRPr lang="en-GB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58ED2411-24D8-47C3-80B7-D06807B8B4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3652FEF2-891F-424A-B809-63FBC17DD8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Study of effect of addition of gameplay elements: competition, leader board, prizes, badges etc.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is moving up a spectrum of gamification intensity a recipe for greater engagement, enjoyment, appreciation, understanding?  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2202186D-DC8F-4FDF-B4CB-893373B55A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55D62D-7A60-4B68-8E01-3A1CCE82AF62}" type="slidenum">
              <a:rPr lang="en-GB" altLang="en-US" smtClean="0"/>
              <a:pPr>
                <a:spcBef>
                  <a:spcPct val="0"/>
                </a:spcBef>
              </a:pPr>
              <a:t>25</a:t>
            </a:fld>
            <a:endParaRPr lang="en-GB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58ED2411-24D8-47C3-80B7-D06807B8B4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3652FEF2-891F-424A-B809-63FBC17DD8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754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A52F5FF8-3276-4B7F-A5AF-F8894875D5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01C39E-46F8-4C74-8177-027D8550157B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71900487-F292-4B0F-9B03-4B9381FF00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1FAB2BE-DF26-481A-8E73-8F16CDAA88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secondary aim: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relates to the IT service management aspect of the module: 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a service and customer-value focus – not just a technical focus.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3AEDDB77-07D9-409A-AE4D-E323448557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D3F26C-BBE8-4D45-856C-D5D108F9279B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2A71051F-D83D-44E8-A932-4B2A653C6E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9520CAEB-9657-4E04-820F-C8BFB773E0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502BD887-0AB4-4B89-892B-4B0E863CD0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F78B16-3EEE-4241-A4D4-30EF7FA075CA}" type="slidenum">
              <a:rPr lang="en-GB" altLang="en-US" smtClean="0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62D04FB-7C3B-4C3E-B91C-6DC2217FA9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5327B3A3-FB8A-4995-BE27-67C56BE75C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F0975F56-5208-4681-8235-A0364B4A22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C3B82D-84D1-4089-8AA4-479809354D40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6AEB9D99-7FEA-48DF-BAF0-C68C93D886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882AEC0-1C99-457C-B20F-9DBABC5A79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But the actors don’t know this yet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DF4A093B-1B30-4DB6-9A20-4815C95E49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4C5567-E85C-4056-AD34-DDD5580F1147}" type="slidenum">
              <a:rPr lang="en-GB" altLang="en-US" smtClean="0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42E97F6C-C2D6-4191-A8A6-A71E039EE7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01AF262-5140-42A9-9F5D-2AB6F6F418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CE8A7817-4033-4A09-91C9-DF41729CCE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543924-48DE-46B9-A5EC-9FA07B66F33E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AD367C25-1B8C-4890-A481-AB310DEAA6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008AD714-D4AB-4652-82C8-CDC5938F83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0C4B6EF-B967-4684-B431-0577832B86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7B4CED-30F6-4225-992D-6BD8C5FA0FB1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62279A52-5FB3-4FEF-B26E-539D956E47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3CADF859-167F-4270-926F-6BF6F04C57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latin typeface="Arial" panose="020B0604020202020204" pitchFamily="34" charset="0"/>
              </a:rPr>
              <a:t>Visiting the Activity now:</a:t>
            </a:r>
          </a:p>
          <a:p>
            <a:pPr eaLnBrk="1" hangingPunct="1">
              <a:defRPr/>
            </a:pPr>
            <a:endParaRPr lang="en-US" altLang="en-US" dirty="0">
              <a:latin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altLang="en-US" dirty="0">
                <a:latin typeface="Arial" panose="020B0604020202020204" pitchFamily="34" charset="0"/>
              </a:rPr>
              <a:t>see the contextual background of the scenario and describes the roles of the actors.</a:t>
            </a:r>
          </a:p>
          <a:p>
            <a:pPr eaLnBrk="1" hangingPunct="1">
              <a:defRPr/>
            </a:pPr>
            <a:endParaRPr lang="en-US" altLang="en-US" dirty="0">
              <a:latin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altLang="en-US" dirty="0">
                <a:latin typeface="Arial" panose="020B0604020202020204" pitchFamily="34" charset="0"/>
              </a:rPr>
              <a:t>see the starting state of the system.</a:t>
            </a:r>
          </a:p>
          <a:p>
            <a:pPr>
              <a:defRPr/>
            </a:pPr>
            <a:endParaRPr lang="en-GB" dirty="0"/>
          </a:p>
          <a:p>
            <a:pPr>
              <a:defRPr/>
            </a:pPr>
            <a:r>
              <a:rPr lang="en-GB" dirty="0"/>
              <a:t>four key observable states</a:t>
            </a:r>
          </a:p>
          <a:p>
            <a:pPr>
              <a:defRPr/>
            </a:pPr>
            <a:r>
              <a:rPr lang="en-GB" dirty="0"/>
              <a:t> – of the users</a:t>
            </a:r>
          </a:p>
          <a:p>
            <a:pPr>
              <a:defRPr/>
            </a:pPr>
            <a:r>
              <a:rPr lang="en-GB" dirty="0"/>
              <a:t>{grumbling, happy, service-less}; </a:t>
            </a:r>
          </a:p>
          <a:p>
            <a:pPr>
              <a:defRPr/>
            </a:pPr>
            <a:endParaRPr lang="en-GB" dirty="0"/>
          </a:p>
          <a:p>
            <a:pPr>
              <a:defRPr/>
            </a:pPr>
            <a:r>
              <a:rPr lang="en-GB" dirty="0"/>
              <a:t>-   of the building {vulnerable, fixed, failed}; </a:t>
            </a:r>
          </a:p>
          <a:p>
            <a:pPr>
              <a:defRPr/>
            </a:pPr>
            <a:endParaRPr lang="en-GB" dirty="0"/>
          </a:p>
          <a:p>
            <a:pPr marL="171450" indent="-171450">
              <a:buFontTx/>
              <a:buChar char="-"/>
              <a:defRPr/>
            </a:pPr>
            <a:r>
              <a:rPr lang="en-GB" dirty="0"/>
              <a:t>of the file system {failing, secure, dead}; </a:t>
            </a:r>
          </a:p>
          <a:p>
            <a:pPr marL="171450" indent="-171450">
              <a:buFontTx/>
              <a:buChar char="-"/>
              <a:defRPr/>
            </a:pPr>
            <a:endParaRPr lang="en-GB" dirty="0"/>
          </a:p>
          <a:p>
            <a:pPr marL="171450" indent="-171450">
              <a:buFontTx/>
              <a:buChar char="-"/>
              <a:defRPr/>
            </a:pPr>
            <a:r>
              <a:rPr lang="en-GB" dirty="0"/>
              <a:t>and of the ATL (automated tape library) {out of use, in use, safe, drowned}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95288" y="3619500"/>
            <a:ext cx="6923087" cy="688975"/>
          </a:xfrm>
        </p:spPr>
        <p:txBody>
          <a:bodyPr anchor="t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Title in Black - Arial 40pt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95288" y="5724525"/>
            <a:ext cx="8362950" cy="536575"/>
          </a:xfrm>
        </p:spPr>
        <p:txBody>
          <a:bodyPr/>
          <a:lstStyle>
            <a:lvl1pPr marL="0" indent="0">
              <a:buFontTx/>
              <a:buNone/>
              <a:defRPr sz="30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noProof="0"/>
              <a:t>Subheading and date in grey - Arial 30pt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74A4525-0BFE-4AF4-8490-9AC3ADEF259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95C3703-9B45-44B8-BCD9-EA9353B27E3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83A69-361F-426E-92DD-1492C30702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3757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580D4AF-CCB4-4912-A43A-D03DFAD3B89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B7E82F9-DF36-44A7-BCAB-87E55B7CE76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A8830-CE34-4B39-A595-20F0C1373D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99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3313" y="1763713"/>
            <a:ext cx="2352675" cy="33797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763713"/>
            <a:ext cx="6905625" cy="33797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6F253B-54E4-40A7-BF4D-63120F3E69F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9B6F41C-C2FB-4D18-9B4D-050200E1576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D4DEA-285E-4B3B-B1A8-669DE3D474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9187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4225" y="2349500"/>
            <a:ext cx="8891588" cy="16208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8450" y="4284663"/>
            <a:ext cx="7323138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B05826-184B-4827-A938-F66CF663159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2DD51F-3C40-4C2B-96DC-B00443D7FCB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513D0-768A-4A3C-A6AF-4CE486CEB3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8207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0CFB95-3011-497B-9F10-FA6907F9C44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68A85D-3EEA-4B3B-99FD-5A47B357C42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D3AEB-FE31-4532-82AF-7211B0082D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1895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500" y="4859338"/>
            <a:ext cx="889158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5500" y="3205163"/>
            <a:ext cx="889158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EEAD88-994D-4876-B9A6-1495CC59F1D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2A9187-6942-48EF-91AF-A8B430D02D0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FEFD6-41AE-43F2-973A-1B247121EC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638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4068763"/>
            <a:ext cx="4629150" cy="38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6838" y="4068763"/>
            <a:ext cx="4629150" cy="38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FF8379-0308-4FDF-8C64-DEA8365F591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DDF76F-8605-4E2A-807C-42BCE5EABD8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28458-56CE-4C4D-9CD6-F3D58F9DCF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9814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288" y="303213"/>
            <a:ext cx="9415462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288" y="1692275"/>
            <a:ext cx="46228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8" y="2397125"/>
            <a:ext cx="46228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13363" y="1692275"/>
            <a:ext cx="4624387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13363" y="2397125"/>
            <a:ext cx="4624387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521EC1-3716-4814-BFE4-158A5BA69CC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671F186-EDBE-47E0-A266-7C4CC3DE71D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21999-BD33-47A8-A3CA-7C755C54E8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6611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59986B9-73BF-4557-B3B9-A75E59F385D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49CBDA9-F20D-4A22-AE1A-AC89EA1031A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D1F81-5164-4751-8F73-66F0BF31ED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9412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2592359-AD90-4900-93F4-6A0E7C8C248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F02DCC1-A2C9-40D3-93AD-A04BF78AF8B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2470B-4B9E-46BD-A84E-57408EF346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0165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288" y="301625"/>
            <a:ext cx="34417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9400" y="301625"/>
            <a:ext cx="5848350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288" y="1582738"/>
            <a:ext cx="34417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6B49B7-FAFB-4DD8-8EB4-646CD25D928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8FE8F7-4A52-4FD6-A0CD-1291ED5B4CF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3955C-780B-4137-89A8-7328379B65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202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D8FD21D-4B3D-4505-915C-2D88AC86120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896F813-B7B9-496C-BF77-91223DD88D8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41316-89F3-4CB2-AB44-8AB6925FBF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74313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9463" y="5292725"/>
            <a:ext cx="62769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49463" y="676275"/>
            <a:ext cx="62769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49463" y="5918200"/>
            <a:ext cx="62769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BF754F-4CA8-4311-956B-70DB6F0100C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027FC7-88D4-4EBB-84A1-F63170CA833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0056D-10BE-4BDF-A3AE-A21A6526EF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3867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EE0AF7-3A25-4C45-892B-FBAD7348105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AAB6E1-B5A2-4C68-A162-BD8DE4F405A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4E7DA-C8AD-4F49-AA26-5103A76750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07431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3313" y="2719388"/>
            <a:ext cx="2352675" cy="1733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2719388"/>
            <a:ext cx="6905625" cy="1733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C8C09A-17D1-4A1D-91B9-7DD6E7CD2E7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8B13BB-D34D-4A2E-85FD-82A720577B5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302D2-41C4-4D1A-AB3A-736D63CE8F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13333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68418F8-B52F-4661-8ABA-69BB3ADD66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0106" y="2381501"/>
            <a:ext cx="9060760" cy="109945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969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2444CB2-243C-41A0-8F6C-F772E768A3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90106" y="3491756"/>
            <a:ext cx="9060761" cy="2748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985">
                <a:solidFill>
                  <a:schemeClr val="bg1"/>
                </a:solidFill>
              </a:defRPr>
            </a:lvl1pPr>
            <a:lvl2pPr marL="378037" indent="0" algn="ctr">
              <a:buNone/>
              <a:defRPr sz="1654"/>
            </a:lvl2pPr>
            <a:lvl3pPr marL="756076" indent="0" algn="ctr">
              <a:buNone/>
              <a:defRPr sz="1489"/>
            </a:lvl3pPr>
            <a:lvl4pPr marL="1134113" indent="0" algn="ctr">
              <a:buNone/>
              <a:defRPr sz="1323"/>
            </a:lvl4pPr>
            <a:lvl5pPr marL="1512152" indent="0" algn="ctr">
              <a:buNone/>
              <a:defRPr sz="1323"/>
            </a:lvl5pPr>
            <a:lvl6pPr marL="1890189" indent="0" algn="ctr">
              <a:buNone/>
              <a:defRPr sz="1323"/>
            </a:lvl6pPr>
            <a:lvl7pPr marL="2268227" indent="0" algn="ctr">
              <a:buNone/>
              <a:defRPr sz="1323"/>
            </a:lvl7pPr>
            <a:lvl8pPr marL="2646265" indent="0" algn="ctr">
              <a:buNone/>
              <a:defRPr sz="1323"/>
            </a:lvl8pPr>
            <a:lvl9pPr marL="3024302" indent="0" algn="ctr">
              <a:buNone/>
              <a:defRPr sz="1323"/>
            </a:lvl9pPr>
          </a:lstStyle>
          <a:p>
            <a:r>
              <a:rPr lang="en-US" dirty="0"/>
              <a:t>SUB TITLE IN HERE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24475ED-B6F3-4114-A316-943C1E2B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3800" y="7091536"/>
            <a:ext cx="2353509" cy="152702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1103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C1F67E-6248-496F-8483-98A65C33F8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279" y="6106076"/>
            <a:ext cx="1726085" cy="1138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391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500" y="4859338"/>
            <a:ext cx="889158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5500" y="3205163"/>
            <a:ext cx="889158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7554311-3238-4991-A287-A32B917A502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B5BB899-074B-4BF1-BD87-3A50D01824D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C3B91-D9EA-4210-9DC2-C6A93A9284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697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2733675"/>
            <a:ext cx="4629150" cy="240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6838" y="2733675"/>
            <a:ext cx="4629150" cy="240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5404C8-C0EC-4662-AB78-5E6EE96BBBB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56F6A6-809C-45E7-A808-50708B3F606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8DFF6-A7AD-4314-8EBA-070D9F28AB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2460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288" y="303213"/>
            <a:ext cx="9415462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288" y="1692275"/>
            <a:ext cx="46228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8" y="2397125"/>
            <a:ext cx="46228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13363" y="1692275"/>
            <a:ext cx="4624387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13363" y="2397125"/>
            <a:ext cx="4624387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8A8C714E-3D43-4DD6-8E7C-0DC3C5BDD34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8A56E9B-1FED-472C-AEF2-7B9A16F2224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ED9B9-F29B-445F-B31E-D99E4F9B4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0543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2A19D37-73E5-4F7A-BFFF-94F6F583C92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BD74E24-2812-41B2-9BC3-0174E6DA393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9AF64-7EB9-4EF1-BD11-9153D41FD0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2208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559EE6CC-0FD3-400A-96D8-33BB20E43A2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1089EA79-F471-4CCE-A9C3-6BD301481CB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50CA6-853A-472D-919E-0720F79AAA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9984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288" y="301625"/>
            <a:ext cx="34417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9400" y="301625"/>
            <a:ext cx="5848350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288" y="1582738"/>
            <a:ext cx="34417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C42501-C9E0-476A-A794-11E8D7F80FD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91994E-D27F-44D6-AB6B-6B4427501F4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86959-1D9B-4492-8F84-8E9685CBC8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6465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9463" y="5292725"/>
            <a:ext cx="62769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49463" y="676275"/>
            <a:ext cx="62769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49463" y="5918200"/>
            <a:ext cx="62769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B1FCF5-E551-48A2-9737-F8021868531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D07832-37B0-4C96-93C6-59662C1B769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1790B-47B0-4075-9377-5992F51F23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982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EB7E09F-079E-4EB3-B364-8DD9F922E8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763713"/>
            <a:ext cx="9410700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/>
              <a:t>Title in colour - Arial 48pt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C608B7E-624A-41B4-94CF-970B30D683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2733675"/>
            <a:ext cx="9410700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/>
              <a:t>Tabbed text information in black with bullet - Arial 28pt</a:t>
            </a:r>
          </a:p>
          <a:p>
            <a:pPr lvl="1"/>
            <a:r>
              <a:rPr lang="en-GB" altLang="en-US"/>
              <a:t>Bullet point should be in the same colour as heading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E11B3F73-0EDD-4D4B-81A3-3A9851241B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5038" y="6877050"/>
            <a:ext cx="525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</a:bodyPr>
          <a:lstStyle>
            <a:lvl1pPr algn="ctr" defTabSz="796925" eaLnBrk="1" hangingPunct="1">
              <a:defRPr sz="11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549CD09-B6B6-4BEB-9E99-9D0D8E92906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94588" y="6884988"/>
            <a:ext cx="2443162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</a:bodyPr>
          <a:lstStyle>
            <a:lvl1pPr algn="r" defTabSz="796925" eaLnBrk="1" hangingPunct="1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0AEB684-2A58-40BA-8AAB-E7DFFA5C94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6661619-D890-4ADF-9FF1-B1FE9FCAE7B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118451" y="396255"/>
            <a:ext cx="1009650" cy="8096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hf hdr="0" dt="0"/>
  <p:txStyles>
    <p:titleStyle>
      <a:lvl1pPr algn="l" defTabSz="796925" rtl="0" eaLnBrk="0" fontAlgn="base" hangingPunct="0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+mj-lt"/>
          <a:ea typeface="+mj-ea"/>
          <a:cs typeface="+mj-cs"/>
        </a:defRPr>
      </a:lvl1pPr>
      <a:lvl2pPr algn="l" defTabSz="796925" rtl="0" eaLnBrk="0" fontAlgn="base" hangingPunct="0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</a:defRPr>
      </a:lvl2pPr>
      <a:lvl3pPr algn="l" defTabSz="796925" rtl="0" eaLnBrk="0" fontAlgn="base" hangingPunct="0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</a:defRPr>
      </a:lvl3pPr>
      <a:lvl4pPr algn="l" defTabSz="796925" rtl="0" eaLnBrk="0" fontAlgn="base" hangingPunct="0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</a:defRPr>
      </a:lvl4pPr>
      <a:lvl5pPr algn="l" defTabSz="796925" rtl="0" eaLnBrk="0" fontAlgn="base" hangingPunct="0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</a:defRPr>
      </a:lvl5pPr>
      <a:lvl6pPr marL="457200" algn="l" defTabSz="796925" rtl="0" fontAlgn="base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</a:defRPr>
      </a:lvl6pPr>
      <a:lvl7pPr marL="914400" algn="l" defTabSz="796925" rtl="0" fontAlgn="base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</a:defRPr>
      </a:lvl7pPr>
      <a:lvl8pPr marL="1371600" algn="l" defTabSz="796925" rtl="0" fontAlgn="base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</a:defRPr>
      </a:lvl8pPr>
      <a:lvl9pPr marL="1828800" algn="l" defTabSz="796925" rtl="0" fontAlgn="base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</a:defRPr>
      </a:lvl9pPr>
    </p:titleStyle>
    <p:bodyStyle>
      <a:lvl1pPr marL="298450" indent="-298450" algn="l" defTabSz="796925" rtl="0" eaLnBrk="0" fontAlgn="base" hangingPunct="0">
        <a:spcBef>
          <a:spcPct val="20000"/>
        </a:spcBef>
        <a:spcAft>
          <a:spcPct val="0"/>
        </a:spcAft>
        <a:buClr>
          <a:srgbClr val="9FAA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47700" indent="-249238" algn="l" defTabSz="796925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993775" indent="-196850" algn="l" defTabSz="796925" rtl="0" eaLnBrk="0" fontAlgn="base" hangingPunct="0">
        <a:spcBef>
          <a:spcPct val="20000"/>
        </a:spcBef>
        <a:spcAft>
          <a:spcPct val="0"/>
        </a:spcAft>
        <a:buClr>
          <a:srgbClr val="9FAA00"/>
        </a:buClr>
        <a:buChar char="•"/>
        <a:defRPr sz="2800">
          <a:solidFill>
            <a:schemeClr val="tx1"/>
          </a:solidFill>
          <a:latin typeface="+mn-lt"/>
        </a:defRPr>
      </a:lvl3pPr>
      <a:lvl4pPr marL="1392238" indent="-198438" algn="l" defTabSz="796925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1787525" indent="-198438" algn="l" defTabSz="796925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244725" indent="-198438" algn="l" defTabSz="796925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701925" indent="-198438" algn="l" defTabSz="796925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159125" indent="-198438" algn="l" defTabSz="796925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616325" indent="-198438" algn="l" defTabSz="796925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D0ED7DF-FF8E-4532-8373-F99184F90F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719388"/>
            <a:ext cx="9410700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/>
              <a:t>Divider title in black - Arial 50pt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2D9D4B1-BCF4-4C4A-9DDE-59C019934B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4068763"/>
            <a:ext cx="94107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/>
              <a:t>Subheading in black - Arial 20pt</a:t>
            </a:r>
          </a:p>
        </p:txBody>
      </p:sp>
      <p:sp>
        <p:nvSpPr>
          <p:cNvPr id="51204" name="Rectangle 4">
            <a:extLst>
              <a:ext uri="{FF2B5EF4-FFF2-40B4-BE49-F238E27FC236}">
                <a16:creationId xmlns:a16="http://schemas.microsoft.com/office/drawing/2014/main" id="{7A8D4C03-A492-4E61-803A-674B09D0A84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5038" y="6877050"/>
            <a:ext cx="525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</a:bodyPr>
          <a:lstStyle>
            <a:lvl1pPr algn="ctr" defTabSz="796925" eaLnBrk="1" hangingPunct="1">
              <a:defRPr sz="11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5" name="Rectangle 5">
            <a:extLst>
              <a:ext uri="{FF2B5EF4-FFF2-40B4-BE49-F238E27FC236}">
                <a16:creationId xmlns:a16="http://schemas.microsoft.com/office/drawing/2014/main" id="{51CF2D23-5FF6-4D37-9D2E-6B4ED25ACC4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94588" y="6884988"/>
            <a:ext cx="2443162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</a:bodyPr>
          <a:lstStyle>
            <a:lvl1pPr algn="r" defTabSz="796925" eaLnBrk="1" hangingPunct="1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33EE7EE-19B0-4EBA-8A38-2F2EBFF971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2054" name="Picture 6" descr="OUPowerPoint18mmShield">
            <a:extLst>
              <a:ext uri="{FF2B5EF4-FFF2-40B4-BE49-F238E27FC236}">
                <a16:creationId xmlns:a16="http://schemas.microsoft.com/office/drawing/2014/main" id="{7DAAAF7F-70DF-4CF9-A1D7-69EF1CDD37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8163" y="395288"/>
            <a:ext cx="744537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hf hdr="0" dt="0"/>
  <p:txStyles>
    <p:titleStyle>
      <a:lvl1pPr algn="l" defTabSz="79692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+mj-lt"/>
          <a:ea typeface="+mj-ea"/>
          <a:cs typeface="+mj-cs"/>
        </a:defRPr>
      </a:lvl1pPr>
      <a:lvl2pPr algn="l" defTabSz="79692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2pPr>
      <a:lvl3pPr algn="l" defTabSz="79692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3pPr>
      <a:lvl4pPr algn="l" defTabSz="79692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4pPr>
      <a:lvl5pPr algn="l" defTabSz="79692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5pPr>
      <a:lvl6pPr marL="457200" algn="l" defTabSz="796925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6pPr>
      <a:lvl7pPr marL="914400" algn="l" defTabSz="796925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7pPr>
      <a:lvl8pPr marL="1371600" algn="l" defTabSz="796925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8pPr>
      <a:lvl9pPr marL="1828800" algn="l" defTabSz="796925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9pPr>
    </p:titleStyle>
    <p:bodyStyle>
      <a:lvl1pPr marL="298450" indent="-298450" algn="l" defTabSz="796925" rtl="0" eaLnBrk="0" fontAlgn="base" hangingPunct="0">
        <a:spcBef>
          <a:spcPct val="20000"/>
        </a:spcBef>
        <a:spcAft>
          <a:spcPct val="0"/>
        </a:spcAft>
        <a:buClr>
          <a:srgbClr val="9FAA00"/>
        </a:buClr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47700" indent="-249238" algn="l" defTabSz="796925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993775" indent="-196850" algn="l" defTabSz="796925" rtl="0" eaLnBrk="0" fontAlgn="base" hangingPunct="0">
        <a:spcBef>
          <a:spcPct val="20000"/>
        </a:spcBef>
        <a:spcAft>
          <a:spcPct val="0"/>
        </a:spcAft>
        <a:buClr>
          <a:srgbClr val="9FAA00"/>
        </a:buClr>
        <a:buChar char="•"/>
        <a:defRPr sz="2800">
          <a:solidFill>
            <a:schemeClr val="tx1"/>
          </a:solidFill>
          <a:latin typeface="+mn-lt"/>
        </a:defRPr>
      </a:lvl3pPr>
      <a:lvl4pPr marL="1392238" indent="-198438" algn="l" defTabSz="796925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1787525" indent="-198438" algn="l" defTabSz="796925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244725" indent="-198438" algn="l" defTabSz="796925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701925" indent="-198438" algn="l" defTabSz="796925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159125" indent="-198438" algn="l" defTabSz="796925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616325" indent="-198438" algn="l" defTabSz="796925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39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</p:sldLayoutIdLst>
  <p:hf hdr="0" dt="0"/>
  <p:txStyles>
    <p:titleStyle>
      <a:lvl1pPr algn="l" defTabSz="1008126" rtl="0" eaLnBrk="1" latinLnBrk="0" hangingPunct="1">
        <a:lnSpc>
          <a:spcPct val="90000"/>
        </a:lnSpc>
        <a:spcBef>
          <a:spcPct val="0"/>
        </a:spcBef>
        <a:buNone/>
        <a:defRPr sz="48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32" indent="-252032" algn="l" defTabSz="1008126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087" kern="1200">
          <a:solidFill>
            <a:schemeClr val="tx1"/>
          </a:solidFill>
          <a:latin typeface="+mn-lt"/>
          <a:ea typeface="+mn-ea"/>
          <a:cs typeface="+mn-cs"/>
        </a:defRPr>
      </a:lvl1pPr>
      <a:lvl2pPr marL="756095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60158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4221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268284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772347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276410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780473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284536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126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252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378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441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504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tudents.open.ac.uk/mct/tm254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s.open.ac.uk/mct/tm254/nosams/index.php?d=Vi9SeTVpZkxTRDIza2tUZnJWRktJMGYva25YbW9RVzgzRWJYQ1M2SlA2cz0=" TargetMode="External"/><Relationship Id="rId7" Type="http://schemas.openxmlformats.org/officeDocument/2006/relationships/hyperlink" Target="http://students.open.ac.uk/mct/tm254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udents.open.ac.uk/mct/tm254/nosams/index.php?d=ck85cUNIbWpXYzcyNm13cTJQMXNrMnVjMUgxRDRBZWZ0V0VwWVBGZlRpST0=" TargetMode="External"/><Relationship Id="rId5" Type="http://schemas.openxmlformats.org/officeDocument/2006/relationships/hyperlink" Target="https://students.open.ac.uk/mct/tm254/nosams/index.php?d=UUdreGJ0Rktnb29VKzJwVEJWRXNIS0w3MTVBNm1qajZSREd3aDN5TzdzTT0=" TargetMode="External"/><Relationship Id="rId4" Type="http://schemas.openxmlformats.org/officeDocument/2006/relationships/hyperlink" Target="https://students.open.ac.uk/mct/tm254/nosams/index.php?d=eXJkQ2Iwa2t6RDFINzlCU3FTcVNGaXZMaHpGUmg4TUxOVklTMlF4QmY2ND0=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students.open.ac.uk/mct/tm254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students.open.ac.uk/mct/tm254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tudents.open.ac.uk/mct/tm254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61889C2E-81DB-4499-931C-C96104149AD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57939" y="2130378"/>
            <a:ext cx="8732207" cy="2198910"/>
          </a:xfrm>
        </p:spPr>
        <p:txBody>
          <a:bodyPr/>
          <a:lstStyle/>
          <a:p>
            <a:r>
              <a:rPr lang="en-GB" b="1" dirty="0"/>
              <a:t>Large-scale game-based activity for delivering experience of communication within teams</a:t>
            </a:r>
            <a:br>
              <a:rPr lang="en-GB" dirty="0"/>
            </a:b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EF3252-366B-4002-A4A1-4E8411520B6A}"/>
              </a:ext>
            </a:extLst>
          </p:cNvPr>
          <p:cNvSpPr txBox="1">
            <a:spLocks noChangeArrowheads="1"/>
          </p:cNvSpPr>
          <p:nvPr/>
        </p:nvSpPr>
        <p:spPr>
          <a:xfrm>
            <a:off x="757938" y="4431184"/>
            <a:ext cx="9220540" cy="274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89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4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08126" fontAlgn="auto">
              <a:spcBef>
                <a:spcPts val="1103"/>
              </a:spcBef>
              <a:spcAft>
                <a:spcPts val="0"/>
              </a:spcAft>
            </a:pPr>
            <a:r>
              <a:rPr lang="en-GB" altLang="en-US" sz="1985" dirty="0">
                <a:solidFill>
                  <a:prstClr val="white"/>
                </a:solidFill>
                <a:latin typeface="Arial" panose="020B0604020202020204"/>
              </a:rPr>
              <a:t>Matthew Nelson and David Bowers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BF0428-3EEF-4E51-AF47-3C42459CC7AF}"/>
              </a:ext>
            </a:extLst>
          </p:cNvPr>
          <p:cNvSpPr/>
          <p:nvPr/>
        </p:nvSpPr>
        <p:spPr>
          <a:xfrm>
            <a:off x="631912" y="5714704"/>
            <a:ext cx="5765463" cy="397801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504063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985" dirty="0">
                <a:solidFill>
                  <a:prstClr val="white"/>
                </a:solidFill>
                <a:latin typeface="Arial" panose="020B0604020202020204"/>
              </a:rPr>
              <a:t>9th </a:t>
            </a:r>
            <a:r>
              <a:rPr lang="en-GB" sz="1985" dirty="0" err="1">
                <a:solidFill>
                  <a:prstClr val="white"/>
                </a:solidFill>
                <a:latin typeface="Arial" panose="020B0604020202020204"/>
              </a:rPr>
              <a:t>eSTEeM</a:t>
            </a:r>
            <a:r>
              <a:rPr lang="en-GB" sz="1985" dirty="0">
                <a:solidFill>
                  <a:prstClr val="white"/>
                </a:solidFill>
                <a:latin typeface="Arial" panose="020B0604020202020204"/>
              </a:rPr>
              <a:t> Annual Conference April 2020</a:t>
            </a:r>
          </a:p>
        </p:txBody>
      </p:sp>
    </p:spTree>
    <p:extLst>
      <p:ext uri="{BB962C8B-B14F-4D97-AF65-F5344CB8AC3E}">
        <p14:creationId xmlns:p14="http://schemas.microsoft.com/office/powerpoint/2010/main" val="2656156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55F90C52-6931-4CA5-A72F-1F180F6310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733675"/>
            <a:ext cx="9410700" cy="1028700"/>
          </a:xfrm>
        </p:spPr>
        <p:txBody>
          <a:bodyPr/>
          <a:lstStyle/>
          <a:p>
            <a:pPr>
              <a:defRPr/>
            </a:pPr>
            <a:r>
              <a:rPr lang="en-GB" dirty="0"/>
              <a:t>most of the emails are “noise”; irrelevant</a:t>
            </a:r>
          </a:p>
          <a:p>
            <a:pPr marL="0" indent="0">
              <a:buFontTx/>
              <a:buNone/>
              <a:defRPr/>
            </a:pPr>
            <a:r>
              <a:rPr lang="en-GB" dirty="0"/>
              <a:t>   office “chat”…</a:t>
            </a:r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C88B8ED-E113-4D95-B27F-87234C20E5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949F2F-9549-4C16-A903-7A8BDFB242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944BB28C-B414-485B-BA10-C4B3841856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7360479"/>
              </p:ext>
            </p:extLst>
          </p:nvPr>
        </p:nvGraphicFramePr>
        <p:xfrm>
          <a:off x="395288" y="2052439"/>
          <a:ext cx="9410700" cy="4349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10700">
                  <a:extLst>
                    <a:ext uri="{9D8B030D-6E8A-4147-A177-3AD203B41FA5}">
                      <a16:colId xmlns:a16="http://schemas.microsoft.com/office/drawing/2014/main" val="1975028205"/>
                    </a:ext>
                  </a:extLst>
                </a:gridCol>
              </a:tblGrid>
              <a:tr h="3017982">
                <a:tc>
                  <a:txBody>
                    <a:bodyPr/>
                    <a:lstStyle/>
                    <a:p>
                      <a:pPr>
                        <a:spcAft>
                          <a:spcPts val="225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Warning</a:t>
                      </a:r>
                    </a:p>
                    <a:p>
                      <a:pPr>
                        <a:spcAft>
                          <a:spcPts val="1125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After yesterday's incident I feel we need a new policy with regards to what food we bring into the office. You'll be pleased to know that Brian is doing fine, but will be off work for a few days. I will be speaking to the directors to decide a policy. </a:t>
                      </a:r>
                      <a:b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Jennifer </a:t>
                      </a:r>
                      <a:b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Human Resources </a:t>
                      </a:r>
                      <a:endParaRPr lang="en-GB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19926467"/>
                  </a:ext>
                </a:extLst>
              </a:tr>
              <a:tr h="686194">
                <a:tc>
                  <a:txBody>
                    <a:bodyPr/>
                    <a:lstStyle/>
                    <a:p>
                      <a:endParaRPr lang="en-GB" sz="48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5556358"/>
                  </a:ext>
                </a:extLst>
              </a:tr>
              <a:tr h="4002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u="sng" dirty="0">
                          <a:effectLst/>
                          <a:hlinkClick r:id="rId3"/>
                        </a:rPr>
                        <a:t>Click here to visit the Activity</a:t>
                      </a:r>
                      <a:r>
                        <a:rPr lang="en-GB" sz="2400" dirty="0">
                          <a:effectLst/>
                        </a:rPr>
                        <a:t> 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41424617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43E0E9A-0862-42F7-9641-136606EC38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A89D32-B47F-4931-8F93-695943C010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700C1E66-0947-4F81-A968-B97F22F50E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733675"/>
            <a:ext cx="9410700" cy="941388"/>
          </a:xfrm>
        </p:spPr>
        <p:txBody>
          <a:bodyPr/>
          <a:lstStyle/>
          <a:p>
            <a:r>
              <a:rPr lang="en-GB" altLang="en-US"/>
              <a:t>on all but three days, one member of each team receives a message requiring a response…</a:t>
            </a:r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7F2AB4-F13C-4A2C-A8B6-652FA6937D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E6EF3C-6613-41B0-915B-C53BC565FB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CC34C42-9CC2-4E13-98AD-8C61A69A8F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5168186"/>
              </p:ext>
            </p:extLst>
          </p:nvPr>
        </p:nvGraphicFramePr>
        <p:xfrm>
          <a:off x="525463" y="1620838"/>
          <a:ext cx="9410700" cy="57054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10700">
                  <a:extLst>
                    <a:ext uri="{9D8B030D-6E8A-4147-A177-3AD203B41FA5}">
                      <a16:colId xmlns:a16="http://schemas.microsoft.com/office/drawing/2014/main" val="4071775929"/>
                    </a:ext>
                  </a:extLst>
                </a:gridCol>
              </a:tblGrid>
              <a:tr h="1803634">
                <a:tc>
                  <a:txBody>
                    <a:bodyPr/>
                    <a:lstStyle/>
                    <a:p>
                      <a:pPr>
                        <a:spcAft>
                          <a:spcPts val="225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F AO : Estates Manager</a:t>
                      </a:r>
                    </a:p>
                    <a:p>
                      <a:pPr>
                        <a:spcAft>
                          <a:spcPts val="1125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 Hi</a:t>
                      </a:r>
                      <a:b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There is a potential risk from a leak on the floor above the server room</a:t>
                      </a:r>
                      <a:b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Building manager</a:t>
                      </a:r>
                    </a:p>
                    <a:p>
                      <a:pPr>
                        <a:spcAft>
                          <a:spcPts val="225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Please choose what you want to do.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36102175"/>
                  </a:ext>
                </a:extLst>
              </a:tr>
              <a:tr h="457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u="sng" dirty="0">
                          <a:effectLst/>
                          <a:hlinkClick r:id="rId3"/>
                        </a:rPr>
                        <a:t>Organise immediate temporary repair (mastic and sticky tape!)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6200" marR="76200" marT="76197" marB="76197"/>
                </a:tc>
                <a:extLst>
                  <a:ext uri="{0D108BD9-81ED-4DB2-BD59-A6C34878D82A}">
                    <a16:rowId xmlns:a16="http://schemas.microsoft.com/office/drawing/2014/main" val="3657019321"/>
                  </a:ext>
                </a:extLst>
              </a:tr>
              <a:tr h="7620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u="sng" dirty="0">
                          <a:effectLst/>
                          <a:hlinkClick r:id="rId4"/>
                        </a:rPr>
                        <a:t>Close ticket, on the grounds that it's stopped raining, so the leak has stopped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6200" marR="76200" marT="76197" marB="76197"/>
                </a:tc>
                <a:extLst>
                  <a:ext uri="{0D108BD9-81ED-4DB2-BD59-A6C34878D82A}">
                    <a16:rowId xmlns:a16="http://schemas.microsoft.com/office/drawing/2014/main" val="1157851425"/>
                  </a:ext>
                </a:extLst>
              </a:tr>
              <a:tr h="7620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u="sng" dirty="0">
                          <a:effectLst/>
                          <a:hlinkClick r:id="rId5"/>
                        </a:rPr>
                        <a:t>Set up project to write business cases for permanent repair for consideration for next year's budget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6200" marR="76200" marT="76197" marB="76197"/>
                </a:tc>
                <a:extLst>
                  <a:ext uri="{0D108BD9-81ED-4DB2-BD59-A6C34878D82A}">
                    <a16:rowId xmlns:a16="http://schemas.microsoft.com/office/drawing/2014/main" val="4159572733"/>
                  </a:ext>
                </a:extLst>
              </a:tr>
              <a:tr h="457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u="sng" dirty="0">
                          <a:effectLst/>
                          <a:hlinkClick r:id="rId6"/>
                        </a:rPr>
                        <a:t>Draw on contingency funds to effect immediate permanent repair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6200" marR="76200" marT="76197" marB="76197"/>
                </a:tc>
                <a:extLst>
                  <a:ext uri="{0D108BD9-81ED-4DB2-BD59-A6C34878D82A}">
                    <a16:rowId xmlns:a16="http://schemas.microsoft.com/office/drawing/2014/main" val="1424991639"/>
                  </a:ext>
                </a:extLst>
              </a:tr>
              <a:tr h="1219358">
                <a:tc>
                  <a:txBody>
                    <a:bodyPr/>
                    <a:lstStyle/>
                    <a:p>
                      <a:endParaRPr lang="en-GB" sz="4000" dirty="0"/>
                    </a:p>
                    <a:p>
                      <a:endParaRPr lang="en-GB" sz="40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42745452"/>
                  </a:ext>
                </a:extLst>
              </a:tr>
              <a:tr h="2438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u="sng" dirty="0">
                          <a:effectLst/>
                          <a:hlinkClick r:id="rId7"/>
                        </a:rPr>
                        <a:t>Click here to visit the Activity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84462293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534712E-71CD-42D3-81EE-F4A1800470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7E0E53-3C7C-48BF-9060-08F94EA261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0003DCF9-BD2C-46DF-806C-CFAC30F297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733675"/>
            <a:ext cx="9410700" cy="3351212"/>
          </a:xfrm>
        </p:spPr>
        <p:txBody>
          <a:bodyPr/>
          <a:lstStyle/>
          <a:p>
            <a:endParaRPr lang="en-US" alt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CA4BBBE-76C5-4274-8091-7A2862EE71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48244"/>
              </p:ext>
            </p:extLst>
          </p:nvPr>
        </p:nvGraphicFramePr>
        <p:xfrm>
          <a:off x="395288" y="2733675"/>
          <a:ext cx="9410700" cy="32071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10700">
                  <a:extLst>
                    <a:ext uri="{9D8B030D-6E8A-4147-A177-3AD203B41FA5}">
                      <a16:colId xmlns:a16="http://schemas.microsoft.com/office/drawing/2014/main" val="2290694063"/>
                    </a:ext>
                  </a:extLst>
                </a:gridCol>
              </a:tblGrid>
              <a:tr h="1856381">
                <a:tc>
                  <a:txBody>
                    <a:bodyPr/>
                    <a:lstStyle/>
                    <a:p>
                      <a:pPr>
                        <a:spcAft>
                          <a:spcPts val="225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FAO : All</a:t>
                      </a:r>
                    </a:p>
                    <a:p>
                      <a:pPr>
                        <a:spcAft>
                          <a:spcPts val="1125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Weather Warning : Autumnal storm with heavy rain and gale-force winds expected today!</a:t>
                      </a:r>
                      <a:endParaRPr lang="en-GB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01901449"/>
                  </a:ext>
                </a:extLst>
              </a:tr>
              <a:tr h="853145">
                <a:tc>
                  <a:txBody>
                    <a:bodyPr/>
                    <a:lstStyle/>
                    <a:p>
                      <a:endParaRPr lang="en-GB" sz="48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99804255"/>
                  </a:ext>
                </a:extLst>
              </a:tr>
              <a:tr h="4976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800" u="sng" dirty="0">
                          <a:effectLst/>
                          <a:hlinkClick r:id="rId3"/>
                        </a:rPr>
                        <a:t>Click here to visit the Activity</a:t>
                      </a:r>
                      <a:r>
                        <a:rPr lang="en-GB" sz="2800" dirty="0">
                          <a:effectLst/>
                        </a:rPr>
                        <a:t> 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5905810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D662C2E-EA54-45EF-8F08-561FDB15DF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C85606-F179-472B-99A3-4C01F8826E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0003DCF9-BD2C-46DF-806C-CFAC30F297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733675"/>
            <a:ext cx="9410700" cy="941388"/>
          </a:xfrm>
        </p:spPr>
        <p:txBody>
          <a:bodyPr/>
          <a:lstStyle/>
          <a:p>
            <a:r>
              <a:rPr lang="en-GB" altLang="en-US"/>
              <a:t>clicking to visit the Activity shows the overall state of the system and the responses so far…</a:t>
            </a:r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4E38FBB-7B3C-4F6A-A9C4-BB08E05362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BDC17B-F297-42D5-B9F6-3B71D3C0B4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3161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Content Placeholder 4">
            <a:extLst>
              <a:ext uri="{FF2B5EF4-FFF2-40B4-BE49-F238E27FC236}">
                <a16:creationId xmlns:a16="http://schemas.microsoft.com/office/drawing/2014/main" id="{9682B071-5ED7-4BF0-9BBE-7091A168D74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3475" y="269875"/>
            <a:ext cx="8640763" cy="7140575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F10329F-DDDB-44B5-80B2-045B4A1080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14CDB9-1282-4620-B08D-C3075C1B37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>
            <a:extLst>
              <a:ext uri="{FF2B5EF4-FFF2-40B4-BE49-F238E27FC236}">
                <a16:creationId xmlns:a16="http://schemas.microsoft.com/office/drawing/2014/main" id="{077F484C-2240-48D3-A4A9-6ED6597358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733675"/>
            <a:ext cx="9410700" cy="511175"/>
          </a:xfrm>
        </p:spPr>
        <p:txBody>
          <a:bodyPr/>
          <a:lstStyle/>
          <a:p>
            <a:r>
              <a:rPr lang="en-GB" altLang="en-US"/>
              <a:t>experience has shown that the most usual outcome is…</a:t>
            </a:r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488EEA6-AC7D-4527-8B58-0466C63D42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1369CB4-5C7F-4203-A6C7-3178816E58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B2388BAE-0820-46E9-B22A-5FEB5747072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95288" y="1908175"/>
          <a:ext cx="9410700" cy="40322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10700">
                  <a:extLst>
                    <a:ext uri="{9D8B030D-6E8A-4147-A177-3AD203B41FA5}">
                      <a16:colId xmlns:a16="http://schemas.microsoft.com/office/drawing/2014/main" val="3944045894"/>
                    </a:ext>
                  </a:extLst>
                </a:gridCol>
              </a:tblGrid>
              <a:tr h="2552606">
                <a:tc>
                  <a:txBody>
                    <a:bodyPr/>
                    <a:lstStyle/>
                    <a:p>
                      <a:pPr>
                        <a:spcAft>
                          <a:spcPts val="225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FAO : All</a:t>
                      </a:r>
                    </a:p>
                    <a:p>
                      <a:pPr>
                        <a:spcAft>
                          <a:spcPts val="1125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Hello</a:t>
                      </a:r>
                      <a:b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Unfortunately the Server room ceiling has collapsed, releasing large quantity of trapped rain water - all (remaining) equipment has been wrecked.</a:t>
                      </a:r>
                      <a:endParaRPr lang="en-GB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48473908"/>
                  </a:ext>
                </a:extLst>
              </a:tr>
              <a:tr h="934512">
                <a:tc>
                  <a:txBody>
                    <a:bodyPr/>
                    <a:lstStyle/>
                    <a:p>
                      <a:endParaRPr lang="en-GB" sz="48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94595634"/>
                  </a:ext>
                </a:extLst>
              </a:tr>
              <a:tr h="545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u="sng" dirty="0">
                          <a:effectLst/>
                          <a:hlinkClick r:id="rId3"/>
                        </a:rPr>
                        <a:t>Click here to visit the Activity</a:t>
                      </a:r>
                      <a:r>
                        <a:rPr lang="en-GB" sz="2000" dirty="0">
                          <a:effectLst/>
                        </a:rPr>
                        <a:t>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68836617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0448DE0-5E54-46EE-82ED-A615736CCA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69241D-2F27-4B9F-9C1E-BED2B00611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55F90C52-6931-4CA5-A72F-1F180F6310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620838"/>
            <a:ext cx="9410700" cy="6197600"/>
          </a:xfrm>
        </p:spPr>
        <p:txBody>
          <a:bodyPr/>
          <a:lstStyle/>
          <a:p>
            <a:pPr>
              <a:defRPr/>
            </a:pPr>
            <a:r>
              <a:rPr lang="en-GB" dirty="0"/>
              <a:t>But if everyone responds in a sensible, timely way: </a:t>
            </a:r>
          </a:p>
          <a:p>
            <a:pPr>
              <a:defRPr/>
            </a:pPr>
            <a:endParaRPr lang="en-GB" kern="1200" dirty="0"/>
          </a:p>
          <a:p>
            <a:pPr>
              <a:defRPr/>
            </a:pPr>
            <a:r>
              <a:rPr lang="en-GB" kern="1200" dirty="0"/>
              <a:t>the building is fixed</a:t>
            </a:r>
          </a:p>
          <a:p>
            <a:pPr>
              <a:defRPr/>
            </a:pPr>
            <a:endParaRPr lang="en-GB" kern="1200" dirty="0"/>
          </a:p>
          <a:p>
            <a:pPr>
              <a:defRPr/>
            </a:pPr>
            <a:r>
              <a:rPr lang="en-GB" kern="1200" dirty="0"/>
              <a:t>the file system is secure</a:t>
            </a:r>
          </a:p>
          <a:p>
            <a:pPr>
              <a:defRPr/>
            </a:pPr>
            <a:endParaRPr lang="en-GB" kern="1200" dirty="0"/>
          </a:p>
          <a:p>
            <a:pPr>
              <a:defRPr/>
            </a:pPr>
            <a:r>
              <a:rPr lang="en-GB" kern="1200" dirty="0"/>
              <a:t>the ATL is safe</a:t>
            </a:r>
          </a:p>
          <a:p>
            <a:pPr>
              <a:defRPr/>
            </a:pPr>
            <a:endParaRPr lang="en-GB" kern="1200" dirty="0"/>
          </a:p>
          <a:p>
            <a:pPr>
              <a:defRPr/>
            </a:pPr>
            <a:r>
              <a:rPr lang="en-GB" kern="1200" dirty="0"/>
              <a:t>and the users are left happy. </a:t>
            </a:r>
          </a:p>
          <a:p>
            <a:pPr>
              <a:defRPr/>
            </a:pPr>
            <a:endParaRPr lang="en-GB" kern="1200" dirty="0"/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D7BEE04-C5F8-4694-99D8-29908A80AA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D028DF-3797-4217-9EEB-EFDF3A3D00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FC12A69-4216-413B-B292-52F04B35D3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context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F77A4AD-5537-480C-9DD5-EB309AFD74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733675"/>
            <a:ext cx="9410700" cy="511099"/>
          </a:xfrm>
        </p:spPr>
        <p:txBody>
          <a:bodyPr/>
          <a:lstStyle/>
          <a:p>
            <a:pPr eaLnBrk="1" hangingPunct="1"/>
            <a:r>
              <a:rPr lang="en-US" altLang="en-US" dirty="0"/>
              <a:t>Team interaction within an online OU level 2 module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FC6E805-55A9-4CC5-8A0C-286501DB0A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65D606-2EF9-4AAE-91E6-9D75C9CCFC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6B8C5315-9E9B-4E00-B98D-56F3FE4198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simulation of the Activity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D1FE8CD2-D0F6-46C1-98B8-BB6255D7F0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733675"/>
            <a:ext cx="9410700" cy="1459051"/>
          </a:xfrm>
        </p:spPr>
        <p:txBody>
          <a:bodyPr/>
          <a:lstStyle/>
          <a:p>
            <a:r>
              <a:rPr lang="en-US" altLang="en-US" dirty="0"/>
              <a:t>runs an entire Activity instantaneously at the click of a button </a:t>
            </a:r>
          </a:p>
          <a:p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C241E0A-48EE-46E6-9C41-0E1990939F1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067F91-E301-4146-B674-48A32AA9C4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02BCC5CD-CC4A-4745-AE7F-6CCA0F7A6E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evidence of success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5F90C52-6931-4CA5-A72F-1F180F6310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733675"/>
            <a:ext cx="9410700" cy="3268663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assignment question called for reflection on the characters’ perspective: service-focused or technical; and effectiveness of communication</a:t>
            </a:r>
          </a:p>
          <a:p>
            <a:pPr marL="0" indent="0">
              <a:buFontTx/>
              <a:buNone/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assignment question well answered; many students </a:t>
            </a:r>
            <a:r>
              <a:rPr lang="en-GB" kern="1200" dirty="0"/>
              <a:t>demonstrated that they had gained the insights intended:</a:t>
            </a:r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8F3A95E-96E4-4911-A986-9E16C6772A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88CDAA-C5D6-4444-BEE7-B8F186830E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21</a:t>
            </a:fld>
            <a:endParaRPr lang="en-GB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55F90C52-6931-4CA5-A72F-1F180F6310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733675"/>
            <a:ext cx="9410700" cy="2924067"/>
          </a:xfrm>
        </p:spPr>
        <p:txBody>
          <a:bodyPr/>
          <a:lstStyle/>
          <a:p>
            <a:r>
              <a:rPr lang="en-GB" altLang="en-US" dirty="0">
                <a:latin typeface="Arial" panose="020B0604020202020204" pitchFamily="34" charset="0"/>
              </a:rPr>
              <a:t>“For organization[s] to work efficiently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 each of the areas of responsibility need to communicate,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 safe in the knowledge that their communication will not be ignored,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 and any appropriate actions will be taken.”</a:t>
            </a:r>
            <a:endParaRPr lang="en-US" alt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4E8C57-7D84-4A77-BB99-6175E77BA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99FCC0-8AD8-46B3-97B5-9E67083205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EAE5F6-F68F-4FC7-9C0F-0245216CF3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22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016025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EAE5F6-F68F-4FC7-9C0F-0245216CF3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23</a:t>
            </a:fld>
            <a:endParaRPr lang="en-GB" altLang="en-US"/>
          </a:p>
        </p:txBody>
      </p:sp>
      <p:pic>
        <p:nvPicPr>
          <p:cNvPr id="7" name="Picture 6" descr="A close up of a map&#10;&#10;Description automatically generated">
            <a:extLst>
              <a:ext uri="{FF2B5EF4-FFF2-40B4-BE49-F238E27FC236}">
                <a16:creationId xmlns:a16="http://schemas.microsoft.com/office/drawing/2014/main" id="{5B24A5FE-7BA2-42A1-B66E-3C98195EAC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667" y="984297"/>
            <a:ext cx="5858986" cy="559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135949"/>
      </p:ext>
    </p:extLst>
  </p:cSld>
  <p:clrMapOvr>
    <a:masterClrMapping/>
  </p:clrMapOvr>
  <p:transition spd="med">
    <p:pull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F6B60B84-C458-4F4B-9A1F-B007B24D7F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900311"/>
            <a:ext cx="9410700" cy="811212"/>
          </a:xfrm>
        </p:spPr>
        <p:txBody>
          <a:bodyPr/>
          <a:lstStyle/>
          <a:p>
            <a:pPr eaLnBrk="1" hangingPunct="1"/>
            <a:r>
              <a:rPr lang="en-US" altLang="en-US" dirty="0"/>
              <a:t>further work 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7B12FD5E-BBFC-4B91-9B1A-C68C6D9872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815931"/>
            <a:ext cx="9410700" cy="4992326"/>
          </a:xfrm>
        </p:spPr>
        <p:txBody>
          <a:bodyPr/>
          <a:lstStyle/>
          <a:p>
            <a:r>
              <a:rPr lang="en-US" altLang="en-US" dirty="0"/>
              <a:t>exploration of application of Activity in other contexts</a:t>
            </a:r>
          </a:p>
          <a:p>
            <a:endParaRPr lang="en-US" altLang="en-US" dirty="0"/>
          </a:p>
          <a:p>
            <a:r>
              <a:rPr lang="en-US" altLang="en-US" dirty="0"/>
              <a:t>survey of student reaction to the Activity, simulation and assignment question </a:t>
            </a:r>
          </a:p>
          <a:p>
            <a:r>
              <a:rPr lang="en-US" altLang="en-US" dirty="0"/>
              <a:t>is the Activity an example of gamification? </a:t>
            </a:r>
          </a:p>
          <a:p>
            <a:r>
              <a:rPr lang="en-US" altLang="en-US" dirty="0"/>
              <a:t>Is the Activity a game? If so, is this game-based learning? </a:t>
            </a:r>
          </a:p>
          <a:p>
            <a:endParaRPr lang="en-US" altLang="en-US" dirty="0"/>
          </a:p>
          <a:p>
            <a:r>
              <a:rPr lang="en-US" altLang="en-US" dirty="0"/>
              <a:t>exploration of gamification effects</a:t>
            </a:r>
          </a:p>
          <a:p>
            <a:pPr marL="396875" lvl="1" indent="0">
              <a:buFontTx/>
              <a:buNone/>
            </a:pPr>
            <a:r>
              <a:rPr lang="en-US" altLang="en-US" dirty="0"/>
              <a:t>	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AC57120-96ED-4750-86F0-ACC1C8479E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D90EE77-8140-4253-9E4C-82433ABE57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24</a:t>
            </a:fld>
            <a:endParaRPr lang="en-GB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F6B60B84-C458-4F4B-9A1F-B007B24D7F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thank you!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728EB96-7D6F-45E7-94FE-7C1EB5AF63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139FE6B-614C-4817-968C-4057662073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25</a:t>
            </a:fld>
            <a:endParaRPr lang="en-GB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A91A08-A156-4341-AFC6-50E4824B0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454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EC0AC8C-49C1-4F3E-8BFC-B393DB662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aims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FF752AD-0C47-4F60-99F6-6F4EC915A0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733675"/>
            <a:ext cx="9410700" cy="4906148"/>
          </a:xfrm>
        </p:spPr>
        <p:txBody>
          <a:bodyPr/>
          <a:lstStyle/>
          <a:p>
            <a:r>
              <a:rPr lang="en-GB" altLang="en-US" dirty="0"/>
              <a:t>for students to grasp the importance of prompt and effective communication within a functional team</a:t>
            </a:r>
          </a:p>
          <a:p>
            <a:endParaRPr lang="en-GB" altLang="en-US" dirty="0"/>
          </a:p>
          <a:p>
            <a:r>
              <a:rPr lang="en-GB" altLang="en-US" dirty="0"/>
              <a:t>to adopt a game-based approach to lighten the theoretical and practical burden and to promote engagement</a:t>
            </a:r>
          </a:p>
          <a:p>
            <a:endParaRPr lang="en-GB" altLang="en-US" dirty="0"/>
          </a:p>
          <a:p>
            <a:r>
              <a:rPr lang="en-GB" altLang="en-US" dirty="0"/>
              <a:t>learning from experience   </a:t>
            </a:r>
          </a:p>
          <a:p>
            <a:endParaRPr lang="en-GB" altLang="en-US" dirty="0"/>
          </a:p>
          <a:p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DE01B85-58E6-4D86-A1A1-BBC38C57EC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37E227-8E99-4EE6-90B2-A7D5482961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0A76CD4-9104-4792-943D-B89D00841F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scenario: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C2D1089-81CB-4647-9638-79808DDC78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733675"/>
            <a:ext cx="9410700" cy="2406650"/>
          </a:xfrm>
        </p:spPr>
        <p:txBody>
          <a:bodyPr/>
          <a:lstStyle/>
          <a:p>
            <a:r>
              <a:rPr lang="en-GB" altLang="en-US"/>
              <a:t>company with IT department and server room in a building with glass walls. The walls spring a leak and the weather is bad …</a:t>
            </a:r>
          </a:p>
          <a:p>
            <a:endParaRPr lang="en-GB" altLang="en-US"/>
          </a:p>
          <a:p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8B7929-C75D-4456-B8F6-64FF71320A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E1CF7C-5DFF-4F77-A43E-8260B48EE0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23610B98-4E05-4A0B-ACA7-E2FD15B6E6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733675"/>
            <a:ext cx="9410700" cy="1028700"/>
          </a:xfrm>
        </p:spPr>
        <p:txBody>
          <a:bodyPr/>
          <a:lstStyle/>
          <a:p>
            <a:endParaRPr lang="en-GB" altLang="en-US"/>
          </a:p>
          <a:p>
            <a:endParaRPr lang="en-US" altLang="en-US"/>
          </a:p>
        </p:txBody>
      </p:sp>
      <p:sp>
        <p:nvSpPr>
          <p:cNvPr id="13315" name="Title 1">
            <a:extLst>
              <a:ext uri="{FF2B5EF4-FFF2-40B4-BE49-F238E27FC236}">
                <a16:creationId xmlns:a16="http://schemas.microsoft.com/office/drawing/2014/main" id="{FA62D062-7505-45ED-B449-9C2DD2E218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8463" y="1384300"/>
            <a:ext cx="9410700" cy="811213"/>
          </a:xfrm>
        </p:spPr>
        <p:txBody>
          <a:bodyPr/>
          <a:lstStyle/>
          <a:p>
            <a:pPr algn="ctr"/>
            <a:r>
              <a:rPr lang="en-GB" altLang="en-US"/>
              <a:t>the cooling they wanted</a:t>
            </a:r>
          </a:p>
        </p:txBody>
      </p:sp>
      <p:pic>
        <p:nvPicPr>
          <p:cNvPr id="13316" name="Picture 2" descr="https://miro.medium.com/max/2400/1*x366iqGqp3WT2a3gptWphA.jpeg">
            <a:extLst>
              <a:ext uri="{FF2B5EF4-FFF2-40B4-BE49-F238E27FC236}">
                <a16:creationId xmlns:a16="http://schemas.microsoft.com/office/drawing/2014/main" id="{E0A1718E-F8D0-4F92-823D-BF73803977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038" y="2413000"/>
            <a:ext cx="5421312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00614BD-E3A5-49B9-992E-5CB6A50282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AC08E8-5A82-4495-8E8E-4F345F8548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D6B7AD15-4B7F-4FBE-A700-E44854873B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733675"/>
            <a:ext cx="9410700" cy="1028700"/>
          </a:xfrm>
        </p:spPr>
        <p:txBody>
          <a:bodyPr/>
          <a:lstStyle/>
          <a:p>
            <a:endParaRPr lang="en-GB" altLang="en-US"/>
          </a:p>
          <a:p>
            <a:endParaRPr lang="en-US" altLang="en-US"/>
          </a:p>
        </p:txBody>
      </p:sp>
      <p:sp>
        <p:nvSpPr>
          <p:cNvPr id="15363" name="Title 1">
            <a:extLst>
              <a:ext uri="{FF2B5EF4-FFF2-40B4-BE49-F238E27FC236}">
                <a16:creationId xmlns:a16="http://schemas.microsoft.com/office/drawing/2014/main" id="{5F01DF2C-9AA4-4209-ADF8-82F3BF696D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8463" y="1379538"/>
            <a:ext cx="9410700" cy="819150"/>
          </a:xfrm>
        </p:spPr>
        <p:txBody>
          <a:bodyPr/>
          <a:lstStyle/>
          <a:p>
            <a:pPr algn="ctr"/>
            <a:r>
              <a:rPr lang="en-GB" altLang="en-US"/>
              <a:t>the cooling they want to avoid</a:t>
            </a:r>
          </a:p>
        </p:txBody>
      </p:sp>
      <p:pic>
        <p:nvPicPr>
          <p:cNvPr id="15364" name="Picture 2" descr="Image result for server room flooding">
            <a:extLst>
              <a:ext uri="{FF2B5EF4-FFF2-40B4-BE49-F238E27FC236}">
                <a16:creationId xmlns:a16="http://schemas.microsoft.com/office/drawing/2014/main" id="{6126B7C8-DD15-47CD-9A9B-22DBA15F44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338" y="2187575"/>
            <a:ext cx="74168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8C374BB-BF3E-42AB-BF08-1022F3D9B4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A178A6D-EBDC-4D85-BEF8-8D5A8C4DF6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86C6B06C-4564-4147-A63F-04F98AF262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actors: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4B268ED-325F-440B-A4A1-99F158D42D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733675"/>
            <a:ext cx="9410700" cy="3097213"/>
          </a:xfrm>
        </p:spPr>
        <p:txBody>
          <a:bodyPr/>
          <a:lstStyle/>
          <a:p>
            <a:r>
              <a:rPr lang="en-GB" altLang="en-US"/>
              <a:t>IT manager</a:t>
            </a:r>
          </a:p>
          <a:p>
            <a:r>
              <a:rPr lang="en-GB" altLang="en-US"/>
              <a:t>building manager</a:t>
            </a:r>
          </a:p>
          <a:p>
            <a:r>
              <a:rPr lang="en-GB" altLang="en-US"/>
              <a:t>estates manager</a:t>
            </a:r>
          </a:p>
          <a:p>
            <a:r>
              <a:rPr lang="en-GB" altLang="en-US"/>
              <a:t>server room manager</a:t>
            </a:r>
          </a:p>
          <a:p>
            <a:r>
              <a:rPr lang="en-GB" altLang="en-US"/>
              <a:t>the service desk</a:t>
            </a:r>
          </a:p>
          <a:p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8BD86D6-1B3A-4D3B-9A86-52FEB56774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F4A8A0-E446-4360-9A76-ACABFE20CD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66BF3E6-B849-47FE-BDC6-323ED797D8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activity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F533108-CF60-4C39-AF16-59A0D252B6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733675"/>
            <a:ext cx="9410700" cy="2062163"/>
          </a:xfrm>
        </p:spPr>
        <p:txBody>
          <a:bodyPr/>
          <a:lstStyle/>
          <a:p>
            <a:r>
              <a:rPr lang="en-US" altLang="en-US"/>
              <a:t>students sign up to take part</a:t>
            </a:r>
          </a:p>
          <a:p>
            <a:r>
              <a:rPr lang="en-US" altLang="en-US"/>
              <a:t>they are each assigned one of the five roles</a:t>
            </a:r>
          </a:p>
          <a:p>
            <a:r>
              <a:rPr lang="en-US" altLang="en-US"/>
              <a:t>in teams of five</a:t>
            </a:r>
          </a:p>
          <a:p>
            <a:r>
              <a:rPr lang="en-US" altLang="en-US"/>
              <a:t>they receive a message …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FD9AC5B-2D13-40FD-99CB-AE0C532A50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BAA932-DFD6-4E6E-9A01-9DC3F4332C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C11377F7-BD19-4DC8-9160-C6C83774F4D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62025" y="1836738"/>
          <a:ext cx="8535988" cy="5564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35988">
                  <a:extLst>
                    <a:ext uri="{9D8B030D-6E8A-4147-A177-3AD203B41FA5}">
                      <a16:colId xmlns:a16="http://schemas.microsoft.com/office/drawing/2014/main" val="1498366974"/>
                    </a:ext>
                  </a:extLst>
                </a:gridCol>
              </a:tblGrid>
              <a:tr h="4472835">
                <a:tc>
                  <a:txBody>
                    <a:bodyPr/>
                    <a:lstStyle/>
                    <a:p>
                      <a:pPr algn="l">
                        <a:spcAft>
                          <a:spcPts val="2250"/>
                        </a:spcAft>
                      </a:pPr>
                      <a:endParaRPr lang="en-GB" sz="2400" dirty="0">
                        <a:effectLst/>
                      </a:endParaRPr>
                    </a:p>
                    <a:p>
                      <a:pPr algn="l">
                        <a:spcAft>
                          <a:spcPts val="225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Welcome</a:t>
                      </a:r>
                    </a:p>
                    <a:p>
                      <a:pPr algn="l">
                        <a:spcAft>
                          <a:spcPts val="1125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The activity is now running. From tomorrow you will get emails sent every day until the activity ends.</a:t>
                      </a:r>
                      <a:b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When you receive the emails, even if there is no action for you, you can use the link to see actions taken by others and the status of the system.</a:t>
                      </a:r>
                      <a:br>
                        <a:rPr lang="en-GB" sz="1800" dirty="0">
                          <a:effectLst/>
                        </a:rPr>
                      </a:br>
                      <a:br>
                        <a:rPr lang="en-GB" sz="1800" dirty="0">
                          <a:effectLst/>
                        </a:rPr>
                      </a:b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>
                        <a:spcAft>
                          <a:spcPts val="2250"/>
                        </a:spcAft>
                      </a:pPr>
                      <a:endParaRPr lang="en-GB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9541374"/>
                  </a:ext>
                </a:extLst>
              </a:tr>
              <a:tr h="725600">
                <a:tc>
                  <a:txBody>
                    <a:bodyPr/>
                    <a:lstStyle/>
                    <a:p>
                      <a:endParaRPr lang="en-GB" sz="40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57469980"/>
                  </a:ext>
                </a:extLst>
              </a:tr>
              <a:tr h="3657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u="sng" dirty="0">
                          <a:effectLst/>
                          <a:hlinkClick r:id="rId3"/>
                        </a:rPr>
                        <a:t>Click here to visit the Activity</a:t>
                      </a:r>
                      <a:r>
                        <a:rPr lang="en-GB" sz="2400" dirty="0">
                          <a:effectLst/>
                        </a:rPr>
                        <a:t> 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96441714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38B8A2E-6AD3-4662-8203-0EC09F0311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23962A-7279-4102-8681-7AA6A317C5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U PowerPoint">
  <a:themeElements>
    <a:clrScheme name="OU PowerPoi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U 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000" b="0" i="0" u="none" strike="noStrike" cap="none" normalizeH="0" baseline="0" smtClean="0">
            <a:ln>
              <a:noFill/>
            </a:ln>
            <a:solidFill>
              <a:srgbClr val="E3284A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000" b="0" i="0" u="none" strike="noStrike" cap="none" normalizeH="0" baseline="0" smtClean="0">
            <a:ln>
              <a:noFill/>
            </a:ln>
            <a:solidFill>
              <a:srgbClr val="E3284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U 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2">
        <a:dk1>
          <a:srgbClr val="000000"/>
        </a:dk1>
        <a:lt1>
          <a:srgbClr val="D60077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8AABD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3">
        <a:dk1>
          <a:srgbClr val="000000"/>
        </a:dk1>
        <a:lt1>
          <a:srgbClr val="FFD1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E5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4">
        <a:dk1>
          <a:srgbClr val="000000"/>
        </a:dk1>
        <a:lt1>
          <a:srgbClr val="9FAA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DD2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5">
        <a:dk1>
          <a:srgbClr val="000000"/>
        </a:dk1>
        <a:lt1>
          <a:srgbClr val="00AFAD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D4D3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6">
        <a:dk1>
          <a:srgbClr val="000000"/>
        </a:dk1>
        <a:lt1>
          <a:srgbClr val="5C705E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B5BBB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7">
        <a:dk1>
          <a:srgbClr val="000000"/>
        </a:dk1>
        <a:lt1>
          <a:srgbClr val="EF682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6B9AB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8">
        <a:dk1>
          <a:srgbClr val="000000"/>
        </a:dk1>
        <a:lt1>
          <a:srgbClr val="E3284A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FACB1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9">
        <a:dk1>
          <a:srgbClr val="000000"/>
        </a:dk1>
        <a:lt1>
          <a:srgbClr val="856FB3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2BBD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vider">
  <a:themeElements>
    <a:clrScheme name="Divid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vid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000" b="0" i="0" u="none" strike="noStrike" cap="none" normalizeH="0" baseline="0" smtClean="0">
            <a:ln>
              <a:noFill/>
            </a:ln>
            <a:solidFill>
              <a:srgbClr val="E3284A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000" b="0" i="0" u="none" strike="noStrike" cap="none" normalizeH="0" baseline="0" smtClean="0">
            <a:ln>
              <a:noFill/>
            </a:ln>
            <a:solidFill>
              <a:srgbClr val="E3284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vid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2">
        <a:dk1>
          <a:srgbClr val="000000"/>
        </a:dk1>
        <a:lt1>
          <a:srgbClr val="D60077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8AABD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3">
        <a:dk1>
          <a:srgbClr val="000000"/>
        </a:dk1>
        <a:lt1>
          <a:srgbClr val="92C9EB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7E1F3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4">
        <a:dk1>
          <a:srgbClr val="000000"/>
        </a:dk1>
        <a:lt1>
          <a:srgbClr val="FFD1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E5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5">
        <a:dk1>
          <a:srgbClr val="000000"/>
        </a:dk1>
        <a:lt1>
          <a:srgbClr val="9FAA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DD2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6">
        <a:dk1>
          <a:srgbClr val="000000"/>
        </a:dk1>
        <a:lt1>
          <a:srgbClr val="00AFAD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D4D3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7">
        <a:dk1>
          <a:srgbClr val="000000"/>
        </a:dk1>
        <a:lt1>
          <a:srgbClr val="5C705E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B5BBB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8">
        <a:dk1>
          <a:srgbClr val="000000"/>
        </a:dk1>
        <a:lt1>
          <a:srgbClr val="780032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BEAAAD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9">
        <a:dk1>
          <a:srgbClr val="000000"/>
        </a:dk1>
        <a:lt1>
          <a:srgbClr val="002E63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ADB7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0">
        <a:dk1>
          <a:srgbClr val="000000"/>
        </a:dk1>
        <a:lt1>
          <a:srgbClr val="EF682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6B9AB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1">
        <a:dk1>
          <a:srgbClr val="000000"/>
        </a:dk1>
        <a:lt1>
          <a:srgbClr val="E3284A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FACB1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2">
        <a:dk1>
          <a:srgbClr val="000000"/>
        </a:dk1>
        <a:lt1>
          <a:srgbClr val="856FB3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2BBD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3">
        <a:dk1>
          <a:srgbClr val="000000"/>
        </a:dk1>
        <a:lt1>
          <a:srgbClr val="CFC285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4DDC2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4">
        <a:dk1>
          <a:srgbClr val="000000"/>
        </a:dk1>
        <a:lt1>
          <a:srgbClr val="0000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AA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5">
        <a:dk1>
          <a:srgbClr val="000000"/>
        </a:dk1>
        <a:lt1>
          <a:srgbClr val="8C8C8C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5C5C5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U Title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76723E47-52BB-4FAA-A05C-2DF49523D5BE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382C34952B0A469E404A83EE320EBD" ma:contentTypeVersion="12" ma:contentTypeDescription="Create a new document." ma:contentTypeScope="" ma:versionID="c9b038f8a27a2fc0d5fb4a4da7c9f2be">
  <xsd:schema xmlns:xsd="http://www.w3.org/2001/XMLSchema" xmlns:xs="http://www.w3.org/2001/XMLSchema" xmlns:p="http://schemas.microsoft.com/office/2006/metadata/properties" xmlns:ns3="9f19dc1c-cbb3-43ee-a19f-f072b593fa14" xmlns:ns4="0d6a01ca-17f1-4f49-8520-97041d7ca6b4" targetNamespace="http://schemas.microsoft.com/office/2006/metadata/properties" ma:root="true" ma:fieldsID="250d6de7d33c08fa7106fa459a8caf45" ns3:_="" ns4:_="">
    <xsd:import namespace="9f19dc1c-cbb3-43ee-a19f-f072b593fa14"/>
    <xsd:import namespace="0d6a01ca-17f1-4f49-8520-97041d7ca6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19dc1c-cbb3-43ee-a19f-f072b593fa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6a01ca-17f1-4f49-8520-97041d7ca6b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E7E2CF-0DD6-4B99-8AA0-76035142E4CB}">
  <ds:schemaRefs>
    <ds:schemaRef ds:uri="http://purl.org/dc/terms/"/>
    <ds:schemaRef ds:uri="http://schemas.openxmlformats.org/package/2006/metadata/core-properties"/>
    <ds:schemaRef ds:uri="http://purl.org/dc/dcmitype/"/>
    <ds:schemaRef ds:uri="9f19dc1c-cbb3-43ee-a19f-f072b593fa14"/>
    <ds:schemaRef ds:uri="http://purl.org/dc/elements/1.1/"/>
    <ds:schemaRef ds:uri="http://schemas.microsoft.com/office/2006/metadata/properties"/>
    <ds:schemaRef ds:uri="http://schemas.microsoft.com/office/2006/documentManagement/types"/>
    <ds:schemaRef ds:uri="0d6a01ca-17f1-4f49-8520-97041d7ca6b4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A64B45D-F9BD-4109-A63E-C8B44318A3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CB1D6A-FD25-44A4-AC21-FFC9CAF3FF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19dc1c-cbb3-43ee-a19f-f072b593fa14"/>
    <ds:schemaRef ds:uri="0d6a01ca-17f1-4f49-8520-97041d7ca6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OU PowerPoint</Template>
  <TotalTime>18474</TotalTime>
  <Words>1090</Words>
  <Application>Microsoft Office PowerPoint</Application>
  <PresentationFormat>Custom</PresentationFormat>
  <Paragraphs>217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Times New Roman</vt:lpstr>
      <vt:lpstr>OU PowerPoint</vt:lpstr>
      <vt:lpstr>Divider</vt:lpstr>
      <vt:lpstr>OU Title</vt:lpstr>
      <vt:lpstr>Large-scale game-based activity for delivering experience of communication within teams </vt:lpstr>
      <vt:lpstr>context</vt:lpstr>
      <vt:lpstr>aims</vt:lpstr>
      <vt:lpstr>scenario:</vt:lpstr>
      <vt:lpstr>the cooling they wanted</vt:lpstr>
      <vt:lpstr>the cooling they want to avoid</vt:lpstr>
      <vt:lpstr>the actors:</vt:lpstr>
      <vt:lpstr>the activity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 simulation of the Activity</vt:lpstr>
      <vt:lpstr>evidence of success</vt:lpstr>
      <vt:lpstr>PowerPoint Presentation</vt:lpstr>
      <vt:lpstr>PowerPoint Presentation</vt:lpstr>
      <vt:lpstr>further work </vt:lpstr>
      <vt:lpstr>thank you!</vt:lpstr>
    </vt:vector>
  </TitlesOfParts>
  <Company>Open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wisw2</dc:creator>
  <cp:lastModifiedBy>Diane.Ford</cp:lastModifiedBy>
  <cp:revision>47</cp:revision>
  <cp:lastPrinted>2019-12-23T10:51:37Z</cp:lastPrinted>
  <dcterms:created xsi:type="dcterms:W3CDTF">2006-04-26T14:15:26Z</dcterms:created>
  <dcterms:modified xsi:type="dcterms:W3CDTF">2020-04-24T14:33:25Z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0x010100A3382C34952B0A469E404A83EE320EBD</vt:lpwstr>
  </property>
</Properties>
</file>