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sldIdLst>
    <p:sldId id="272" r:id="rId4"/>
    <p:sldId id="260" r:id="rId5"/>
    <p:sldId id="284" r:id="rId6"/>
    <p:sldId id="274" r:id="rId7"/>
    <p:sldId id="275" r:id="rId8"/>
    <p:sldId id="277" r:id="rId9"/>
    <p:sldId id="278" r:id="rId10"/>
    <p:sldId id="279" r:id="rId11"/>
    <p:sldId id="280" r:id="rId12"/>
    <p:sldId id="283" r:id="rId13"/>
    <p:sldId id="281" r:id="rId14"/>
    <p:sldId id="282"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660"/>
  </p:normalViewPr>
  <p:slideViewPr>
    <p:cSldViewPr snapToGrid="0">
      <p:cViewPr varScale="1">
        <p:scale>
          <a:sx n="72" d="100"/>
          <a:sy n="72" d="100"/>
        </p:scale>
        <p:origin x="13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n%20Admin\Documents\OU%20work\Esteem\Full%20checklist%20data%20100%20samp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en%20Admin\Documents\OU%20work\Esteem\Full%20checklist%20data%20100%20sampl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Poster</a:t>
            </a:r>
            <a:r>
              <a:rPr lang="en-GB" baseline="0"/>
              <a:t> topics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76-4DA0-A47B-9AEDD77063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76-4DA0-A47B-9AEDD77063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476-4DA0-A47B-9AEDD77063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476-4DA0-A47B-9AEDD77063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476-4DA0-A47B-9AEDD770633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Graphs!$A$1:$A$5</c:f>
              <c:strCache>
                <c:ptCount val="5"/>
                <c:pt idx="0">
                  <c:v>Antibiotics</c:v>
                </c:pt>
                <c:pt idx="1">
                  <c:v>Diesel</c:v>
                </c:pt>
                <c:pt idx="2">
                  <c:v>Nuclear</c:v>
                </c:pt>
                <c:pt idx="3">
                  <c:v>REE</c:v>
                </c:pt>
                <c:pt idx="4">
                  <c:v>Moons</c:v>
                </c:pt>
              </c:strCache>
            </c:strRef>
          </c:cat>
          <c:val>
            <c:numRef>
              <c:f>Graphs!$B$1:$B$5</c:f>
              <c:numCache>
                <c:formatCode>0%</c:formatCode>
                <c:ptCount val="5"/>
                <c:pt idx="0">
                  <c:v>0.5</c:v>
                </c:pt>
                <c:pt idx="1">
                  <c:v>0.25</c:v>
                </c:pt>
                <c:pt idx="2">
                  <c:v>0.11</c:v>
                </c:pt>
                <c:pt idx="3">
                  <c:v>0.08</c:v>
                </c:pt>
                <c:pt idx="4">
                  <c:v>0.06</c:v>
                </c:pt>
              </c:numCache>
            </c:numRef>
          </c:val>
          <c:extLst>
            <c:ext xmlns:c16="http://schemas.microsoft.com/office/drawing/2014/chart" uri="{C3380CC4-5D6E-409C-BE32-E72D297353CC}">
              <c16:uniqueId val="{0000000A-2476-4DA0-A47B-9AEDD770633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Poster</a:t>
            </a:r>
            <a:r>
              <a:rPr lang="en-GB" baseline="0"/>
              <a:t> disciplines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95-497D-A470-467B525D551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95-497D-A470-467B525D551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F95-497D-A470-467B525D551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F95-497D-A470-467B525D551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F95-497D-A470-467B525D551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F95-497D-A470-467B525D551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F95-497D-A470-467B525D551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Graphs!$A$8:$A$14</c:f>
              <c:strCache>
                <c:ptCount val="7"/>
                <c:pt idx="0">
                  <c:v>Health</c:v>
                </c:pt>
                <c:pt idx="1">
                  <c:v>Biology/life</c:v>
                </c:pt>
                <c:pt idx="2">
                  <c:v>Environment</c:v>
                </c:pt>
                <c:pt idx="3">
                  <c:v>Chemistry</c:v>
                </c:pt>
                <c:pt idx="4">
                  <c:v>Physics</c:v>
                </c:pt>
                <c:pt idx="5">
                  <c:v>Earth</c:v>
                </c:pt>
                <c:pt idx="6">
                  <c:v>Not sure</c:v>
                </c:pt>
              </c:strCache>
            </c:strRef>
          </c:cat>
          <c:val>
            <c:numRef>
              <c:f>Graphs!$B$8:$B$14</c:f>
              <c:numCache>
                <c:formatCode>0%</c:formatCode>
                <c:ptCount val="7"/>
                <c:pt idx="0">
                  <c:v>0.27</c:v>
                </c:pt>
                <c:pt idx="1">
                  <c:v>0.25</c:v>
                </c:pt>
                <c:pt idx="2">
                  <c:v>0.23</c:v>
                </c:pt>
                <c:pt idx="3">
                  <c:v>0.15</c:v>
                </c:pt>
                <c:pt idx="4">
                  <c:v>0.02</c:v>
                </c:pt>
                <c:pt idx="5">
                  <c:v>0.02</c:v>
                </c:pt>
                <c:pt idx="6">
                  <c:v>0.06</c:v>
                </c:pt>
              </c:numCache>
            </c:numRef>
          </c:val>
          <c:extLst>
            <c:ext xmlns:c16="http://schemas.microsoft.com/office/drawing/2014/chart" uri="{C3380CC4-5D6E-409C-BE32-E72D297353CC}">
              <c16:uniqueId val="{0000000E-8F95-497D-A470-467B525D551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375D1-62DE-4776-944C-0BF41D5B5B47}"/>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98129D-CFC8-4A6E-9534-5B2BBD0BD22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33890FD-F590-4342-A77F-4F283460F07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49AAE5-EFEC-401A-B133-FBAAA05B5E8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5C697-B6F5-4684-BD93-2EB9D192349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B8F9E4-03F5-4B3B-9DC2-518932769859}"/>
              </a:ext>
            </a:extLst>
          </p:cNvPr>
          <p:cNvSpPr>
            <a:spLocks noGrp="1"/>
          </p:cNvSpPr>
          <p:nvPr>
            <p:ph type="dt" sz="half" idx="10"/>
          </p:nvPr>
        </p:nvSpPr>
        <p:spPr/>
        <p:txBody>
          <a:bodyPr/>
          <a:lstStyle/>
          <a:p>
            <a:fld id="{BCBEF19F-82F8-4F2D-8B1B-339E9002D50E}" type="datetimeFigureOut">
              <a:rPr lang="en-GB" smtClean="0"/>
              <a:t>24/04/2020</a:t>
            </a:fld>
            <a:endParaRPr lang="en-GB"/>
          </a:p>
        </p:txBody>
      </p:sp>
      <p:sp>
        <p:nvSpPr>
          <p:cNvPr id="8" name="Footer Placeholder 7">
            <a:extLst>
              <a:ext uri="{FF2B5EF4-FFF2-40B4-BE49-F238E27FC236}">
                <a16:creationId xmlns:a16="http://schemas.microsoft.com/office/drawing/2014/main" id="{8A7EBB24-0086-4A55-B7A8-69CE0A1837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2F1B6B-702D-4B7C-B1A4-5AAFF781FD4C}"/>
              </a:ext>
            </a:extLst>
          </p:cNvPr>
          <p:cNvSpPr>
            <a:spLocks noGrp="1"/>
          </p:cNvSpPr>
          <p:nvPr>
            <p:ph type="sldNum" sz="quarter" idx="12"/>
          </p:nvPr>
        </p:nvSpPr>
        <p:spPr/>
        <p:txBody>
          <a:bodyPr/>
          <a:lstStyle/>
          <a:p>
            <a:fld id="{E06D618C-31B1-4EBD-8400-99F922D5B32C}" type="slidenum">
              <a:rPr lang="en-GB" smtClean="0"/>
              <a:t>‹#›</a:t>
            </a:fld>
            <a:endParaRPr lang="en-GB"/>
          </a:p>
        </p:txBody>
      </p:sp>
    </p:spTree>
    <p:extLst>
      <p:ext uri="{BB962C8B-B14F-4D97-AF65-F5344CB8AC3E}">
        <p14:creationId xmlns:p14="http://schemas.microsoft.com/office/powerpoint/2010/main" val="356953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3.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 id="214748367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open.eblib.com/patron/FullRecord.aspx?p=177053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417007" y="2106618"/>
            <a:ext cx="7920773" cy="997196"/>
          </a:xfrm>
        </p:spPr>
        <p:txBody>
          <a:bodyPr/>
          <a:lstStyle/>
          <a:p>
            <a:r>
              <a:rPr lang="en-GB" sz="2400" dirty="0"/>
              <a:t>CAN AN ASYNCHRONOUS STUDENT CONFERENCE IN OPEN STUDIO DEVELOP STUDENTS’ CRITICAL EVALUATION SKILLS?</a:t>
            </a: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417007" y="3945631"/>
            <a:ext cx="7920774" cy="249299"/>
          </a:xfrm>
        </p:spPr>
        <p:txBody>
          <a:bodyPr/>
          <a:lstStyle/>
          <a:p>
            <a:r>
              <a:rPr lang="en-GB" dirty="0"/>
              <a:t>CATHERINE HALLIWELL &amp; JENNY DUCKWORTH</a:t>
            </a:r>
          </a:p>
        </p:txBody>
      </p:sp>
      <p:pic>
        <p:nvPicPr>
          <p:cNvPr id="1026" name="Picture 2" descr="Image preview">
            <a:extLst>
              <a:ext uri="{FF2B5EF4-FFF2-40B4-BE49-F238E27FC236}">
                <a16:creationId xmlns:a16="http://schemas.microsoft.com/office/drawing/2014/main" id="{4F8FA5D6-45AE-4F9F-8C87-5AC92CED9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81" y="205946"/>
            <a:ext cx="2187959" cy="6187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430F10A-D138-4959-93A1-F2562161DA99}"/>
              </a:ext>
            </a:extLst>
          </p:cNvPr>
          <p:cNvPicPr/>
          <p:nvPr/>
        </p:nvPicPr>
        <p:blipFill rotWithShape="1">
          <a:blip r:embed="rId3"/>
          <a:srcRect l="54634" t="47673" r="30838" b="28538"/>
          <a:stretch/>
        </p:blipFill>
        <p:spPr bwMode="auto">
          <a:xfrm>
            <a:off x="502414" y="4557105"/>
            <a:ext cx="2054355" cy="1877744"/>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F3682DC8-315E-4D80-89C1-4604CB8555B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714" y="4557105"/>
            <a:ext cx="1877744" cy="1877744"/>
          </a:xfrm>
          <a:prstGeom prst="rect">
            <a:avLst/>
          </a:prstGeom>
        </p:spPr>
      </p:pic>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951532" y="1048752"/>
            <a:ext cx="6528424" cy="775597"/>
          </a:xfrm>
        </p:spPr>
        <p:txBody>
          <a:bodyPr/>
          <a:lstStyle/>
          <a:p>
            <a:r>
              <a:rPr lang="en-GB" sz="2800" dirty="0"/>
              <a:t>COMMON FEATURES OF THE ‘BEST’ POSTERS</a:t>
            </a:r>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951532" y="2180035"/>
            <a:ext cx="7072121" cy="3379387"/>
          </a:xfrm>
        </p:spPr>
        <p:txBody>
          <a:bodyPr/>
          <a:lstStyle/>
          <a:p>
            <a:pPr marL="342900" indent="-342900">
              <a:buFont typeface="Arial" panose="020B0604020202020204" pitchFamily="34" charset="0"/>
              <a:buChar char="•"/>
            </a:pPr>
            <a:r>
              <a:rPr lang="en-GB" sz="2000" dirty="0"/>
              <a:t>‘Sensible’ choice of studies that did not differ too much (e.g. same organism with different experimental variables)</a:t>
            </a:r>
          </a:p>
          <a:p>
            <a:pPr marL="342900" indent="-342900">
              <a:buFont typeface="Arial" panose="020B0604020202020204" pitchFamily="34" charset="0"/>
              <a:buChar char="•"/>
            </a:pPr>
            <a:r>
              <a:rPr lang="en-GB" sz="2000" dirty="0"/>
              <a:t>Focus on comparison of the two studies</a:t>
            </a:r>
          </a:p>
          <a:p>
            <a:pPr marL="342900" indent="-342900">
              <a:buFont typeface="Arial" panose="020B0604020202020204" pitchFamily="34" charset="0"/>
              <a:buChar char="•"/>
            </a:pPr>
            <a:r>
              <a:rPr lang="en-GB" sz="2000" dirty="0"/>
              <a:t>Did their own presentation of results</a:t>
            </a:r>
          </a:p>
          <a:p>
            <a:pPr marL="342900" indent="-342900">
              <a:buFont typeface="Arial" panose="020B0604020202020204" pitchFamily="34" charset="0"/>
              <a:buChar char="•"/>
            </a:pPr>
            <a:r>
              <a:rPr lang="en-GB" sz="2000" dirty="0"/>
              <a:t>Clear consideration of study limitations</a:t>
            </a:r>
          </a:p>
          <a:p>
            <a:pPr marL="342900" indent="-342900">
              <a:buFont typeface="Arial" panose="020B0604020202020204" pitchFamily="34" charset="0"/>
              <a:buChar char="•"/>
            </a:pPr>
            <a:r>
              <a:rPr lang="en-GB" sz="2000" dirty="0"/>
              <a:t>Proposed ‘sensible’ and specific future research</a:t>
            </a:r>
          </a:p>
          <a:p>
            <a:endParaRPr lang="en-GB" sz="2000" dirty="0"/>
          </a:p>
          <a:p>
            <a:endParaRPr lang="en-GB" sz="2000" dirty="0"/>
          </a:p>
          <a:p>
            <a:pPr marL="285750" lvl="0" indent="-285750">
              <a:buFont typeface="Arial" panose="020B0604020202020204" pitchFamily="34" charset="0"/>
              <a:buChar char="•"/>
            </a:pPr>
            <a:r>
              <a:rPr lang="en-GB" sz="2400" dirty="0"/>
              <a:t>‘Top tips for S350 posters’ shared with 19J students before 2020 conference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00440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951532" y="1048752"/>
            <a:ext cx="6528424" cy="775597"/>
          </a:xfrm>
        </p:spPr>
        <p:txBody>
          <a:bodyPr/>
          <a:lstStyle/>
          <a:p>
            <a:r>
              <a:rPr lang="en-GB" sz="2800" dirty="0"/>
              <a:t>IMPLICATIONS OF FINDINGS SO FAR IN TERMS OF ‘DEEPER’ LEARNING</a:t>
            </a:r>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951532" y="2180035"/>
            <a:ext cx="7072121" cy="3600986"/>
          </a:xfrm>
        </p:spPr>
        <p:txBody>
          <a:bodyPr/>
          <a:lstStyle/>
          <a:p>
            <a:pPr marL="285750" indent="-285750">
              <a:buFont typeface="Arial" panose="020B0604020202020204" pitchFamily="34" charset="0"/>
              <a:buChar char="•"/>
            </a:pPr>
            <a:r>
              <a:rPr lang="en-GB" sz="2800" dirty="0"/>
              <a:t>Some evidence of deeper learning shown but a reluctance to critique</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‘You know it when you see it…’</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But difficult to assess objectively</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Implications for assessment?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2" name="TextBox 1">
            <a:extLst>
              <a:ext uri="{FF2B5EF4-FFF2-40B4-BE49-F238E27FC236}">
                <a16:creationId xmlns:a16="http://schemas.microsoft.com/office/drawing/2014/main" id="{5213CD7C-574F-4154-B41C-22A976E94732}"/>
              </a:ext>
            </a:extLst>
          </p:cNvPr>
          <p:cNvSpPr txBox="1"/>
          <p:nvPr/>
        </p:nvSpPr>
        <p:spPr>
          <a:xfrm>
            <a:off x="951532" y="6029597"/>
            <a:ext cx="7571031" cy="646331"/>
          </a:xfrm>
          <a:prstGeom prst="rect">
            <a:avLst/>
          </a:prstGeom>
          <a:noFill/>
        </p:spPr>
        <p:txBody>
          <a:bodyPr wrap="square" rtlCol="0">
            <a:spAutoFit/>
          </a:bodyPr>
          <a:lstStyle/>
          <a:p>
            <a:r>
              <a:rPr lang="en-GB" sz="1200" dirty="0">
                <a:solidFill>
                  <a:schemeClr val="bg1"/>
                </a:solidFill>
              </a:rPr>
              <a:t>Mathieson, S.(2014) 'Student Learning' in Fry, H., </a:t>
            </a:r>
            <a:r>
              <a:rPr lang="en-GB" sz="1200" dirty="0" err="1">
                <a:solidFill>
                  <a:schemeClr val="bg1"/>
                </a:solidFill>
              </a:rPr>
              <a:t>Ketteridge</a:t>
            </a:r>
            <a:r>
              <a:rPr lang="en-GB" sz="1200" dirty="0">
                <a:solidFill>
                  <a:schemeClr val="bg1"/>
                </a:solidFill>
              </a:rPr>
              <a:t>, S. and Marshall, S., </a:t>
            </a:r>
            <a:r>
              <a:rPr lang="en-GB" sz="1200" i="1" dirty="0">
                <a:solidFill>
                  <a:schemeClr val="bg1"/>
                </a:solidFill>
              </a:rPr>
              <a:t>A Handbook for Teaching and Learning in Higher Education : Enhancing academic practice, Chapter 5 </a:t>
            </a:r>
            <a:r>
              <a:rPr lang="en-GB" sz="1200" dirty="0">
                <a:solidFill>
                  <a:schemeClr val="bg1"/>
                </a:solidFill>
              </a:rPr>
              <a:t>[Online]. Available at: </a:t>
            </a:r>
            <a:r>
              <a:rPr lang="en-GB" sz="1200" u="sng" dirty="0">
                <a:solidFill>
                  <a:schemeClr val="bg1"/>
                </a:solidFill>
                <a:hlinkClick r:id="rId2">
                  <a:extLst>
                    <a:ext uri="{A12FA001-AC4F-418D-AE19-62706E023703}">
                      <ahyp:hlinkClr xmlns:ahyp="http://schemas.microsoft.com/office/drawing/2018/hyperlinkcolor" val="tx"/>
                    </a:ext>
                  </a:extLst>
                </a:hlinkClick>
              </a:rPr>
              <a:t>http://open.eblib.com/patron/FullRecord.aspx?p=1770537</a:t>
            </a:r>
            <a:r>
              <a:rPr lang="en-GB" sz="1200" dirty="0">
                <a:solidFill>
                  <a:schemeClr val="bg1"/>
                </a:solidFill>
              </a:rPr>
              <a:t> (Accessed 24 April 2020)</a:t>
            </a:r>
          </a:p>
        </p:txBody>
      </p:sp>
    </p:spTree>
    <p:extLst>
      <p:ext uri="{BB962C8B-B14F-4D97-AF65-F5344CB8AC3E}">
        <p14:creationId xmlns:p14="http://schemas.microsoft.com/office/powerpoint/2010/main" val="203656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951532" y="1328838"/>
            <a:ext cx="6528424" cy="443198"/>
          </a:xfrm>
        </p:spPr>
        <p:txBody>
          <a:bodyPr/>
          <a:lstStyle/>
          <a:p>
            <a:r>
              <a:rPr lang="en-GB" sz="3200" dirty="0"/>
              <a:t>NEXT STEPS</a:t>
            </a:r>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951532" y="2180035"/>
            <a:ext cx="7072121" cy="2825389"/>
          </a:xfrm>
        </p:spPr>
        <p:txBody>
          <a:bodyPr/>
          <a:lstStyle/>
          <a:p>
            <a:pPr marL="285750" lvl="0" indent="-285750">
              <a:buFont typeface="Arial" panose="020B0604020202020204" pitchFamily="34" charset="0"/>
              <a:buChar char="•"/>
            </a:pPr>
            <a:r>
              <a:rPr lang="en-GB" sz="2400" dirty="0"/>
              <a:t>Focus group with 19J students (June-July 20)</a:t>
            </a:r>
          </a:p>
          <a:p>
            <a:pPr marL="285750" lvl="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Analysis of 19J posters and comparison with 18J (July-Sept 20)</a:t>
            </a:r>
          </a:p>
          <a:p>
            <a:pPr marL="285750" lvl="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Further analysis in terms of topic, discipline and module outcome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76799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458196" y="2681103"/>
            <a:ext cx="7920773" cy="1495794"/>
          </a:xfrm>
        </p:spPr>
        <p:txBody>
          <a:bodyPr/>
          <a:lstStyle/>
          <a:p>
            <a:pPr algn="ctr"/>
            <a:r>
              <a:rPr lang="en-GB" dirty="0"/>
              <a:t>THANK YOU</a:t>
            </a:r>
            <a:br>
              <a:rPr lang="en-GB" dirty="0"/>
            </a:br>
            <a:br>
              <a:rPr lang="en-GB" dirty="0"/>
            </a:br>
            <a:r>
              <a:rPr lang="en-GB" dirty="0"/>
              <a:t>Any questions?</a:t>
            </a:r>
          </a:p>
        </p:txBody>
      </p:sp>
      <p:pic>
        <p:nvPicPr>
          <p:cNvPr id="3" name="Picture 2" descr="Image preview">
            <a:extLst>
              <a:ext uri="{FF2B5EF4-FFF2-40B4-BE49-F238E27FC236}">
                <a16:creationId xmlns:a16="http://schemas.microsoft.com/office/drawing/2014/main" id="{D0F9B681-D765-486B-A0DA-026AF32FD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81" y="205946"/>
            <a:ext cx="2187959" cy="61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951532" y="982609"/>
            <a:ext cx="6528424" cy="571111"/>
          </a:xfrm>
        </p:spPr>
        <p:txBody>
          <a:bodyPr/>
          <a:lstStyle/>
          <a:p>
            <a:r>
              <a:rPr lang="en-GB" sz="3200" dirty="0"/>
              <a:t>S350 STUDENT CONFERENCE</a:t>
            </a:r>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951532" y="1650421"/>
            <a:ext cx="7072121" cy="5207579"/>
          </a:xfrm>
        </p:spPr>
        <p:txBody>
          <a:bodyPr/>
          <a:lstStyle/>
          <a:p>
            <a:pPr marL="285750" indent="-285750">
              <a:buFont typeface="Arial" panose="020B0604020202020204" pitchFamily="34" charset="0"/>
              <a:buChar char="•"/>
            </a:pPr>
            <a:r>
              <a:rPr lang="en-GB" sz="2000" dirty="0"/>
              <a:t>S350 – ‘Evaluating Contemporary Science’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Approximately 250 students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Takes place over a 2 week period in </a:t>
            </a:r>
            <a:r>
              <a:rPr lang="en-GB" sz="2000" dirty="0" err="1"/>
              <a:t>OpenStudio</a:t>
            </a: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Choice of 5 topics: antibiotic resistance, diesel vehicles, nuclear legacy, moons and asteroids, rare earth elements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Comparison of two recent scientific papers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Students upload poster, elevator pitch and key image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Peer feedback given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Major component of TMA03, work developed further for EMA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38343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D7AE70E3-994C-4645-8913-ADC03E7BE1CF}"/>
              </a:ext>
            </a:extLst>
          </p:cNvPr>
          <p:cNvSpPr>
            <a:spLocks noGrp="1"/>
          </p:cNvSpPr>
          <p:nvPr>
            <p:ph type="ctrTitle"/>
          </p:nvPr>
        </p:nvSpPr>
        <p:spPr/>
        <p:txBody>
          <a:bodyPr/>
          <a:lstStyle/>
          <a:p>
            <a:endParaRPr lang="en-GB"/>
          </a:p>
        </p:txBody>
      </p:sp>
      <p:sp>
        <p:nvSpPr>
          <p:cNvPr id="20" name="Subtitle 19">
            <a:extLst>
              <a:ext uri="{FF2B5EF4-FFF2-40B4-BE49-F238E27FC236}">
                <a16:creationId xmlns:a16="http://schemas.microsoft.com/office/drawing/2014/main" id="{04C5DFDC-3810-4525-AA29-B7BE6AF77AB9}"/>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9146B35A-59EA-4F17-A367-1B1334951F6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6" name="TextBox 5">
            <a:extLst>
              <a:ext uri="{FF2B5EF4-FFF2-40B4-BE49-F238E27FC236}">
                <a16:creationId xmlns:a16="http://schemas.microsoft.com/office/drawing/2014/main" id="{A3FC6441-D3A2-42D1-B6E8-53CE2EB70791}"/>
              </a:ext>
            </a:extLst>
          </p:cNvPr>
          <p:cNvSpPr txBox="1"/>
          <p:nvPr/>
        </p:nvSpPr>
        <p:spPr>
          <a:xfrm>
            <a:off x="5410324" y="1535837"/>
            <a:ext cx="3103361" cy="1384995"/>
          </a:xfrm>
          <a:prstGeom prst="rect">
            <a:avLst/>
          </a:prstGeom>
          <a:noFill/>
        </p:spPr>
        <p:txBody>
          <a:bodyPr wrap="square" rtlCol="0">
            <a:spAutoFit/>
          </a:bodyPr>
          <a:lstStyle/>
          <a:p>
            <a:r>
              <a:rPr lang="en-GB" sz="2800" dirty="0">
                <a:solidFill>
                  <a:schemeClr val="bg1"/>
                </a:solidFill>
              </a:rPr>
              <a:t>Example poster from the S350 18J Conference</a:t>
            </a:r>
          </a:p>
        </p:txBody>
      </p:sp>
    </p:spTree>
    <p:extLst>
      <p:ext uri="{BB962C8B-B14F-4D97-AF65-F5344CB8AC3E}">
        <p14:creationId xmlns:p14="http://schemas.microsoft.com/office/powerpoint/2010/main" val="196901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951532" y="1328838"/>
            <a:ext cx="6528424" cy="443198"/>
          </a:xfrm>
        </p:spPr>
        <p:txBody>
          <a:bodyPr/>
          <a:lstStyle/>
          <a:p>
            <a:r>
              <a:rPr lang="en-GB" sz="3200" dirty="0"/>
              <a:t>RESEARCH QUESTIONS</a:t>
            </a:r>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951532" y="2180035"/>
            <a:ext cx="7072121" cy="3157788"/>
          </a:xfrm>
        </p:spPr>
        <p:txBody>
          <a:bodyPr/>
          <a:lstStyle/>
          <a:p>
            <a:pPr marL="285750" lvl="0" indent="-285750">
              <a:buFont typeface="Arial" panose="020B0604020202020204" pitchFamily="34" charset="0"/>
              <a:buChar char="•"/>
            </a:pPr>
            <a:r>
              <a:rPr lang="en-GB" sz="2400" dirty="0"/>
              <a:t>Can a student conference using OS lead to a positive impact on module success through supporting a deeper engagement with critical evaluation of contemporary science?</a:t>
            </a:r>
          </a:p>
          <a:p>
            <a:pPr marL="285750" lvl="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What ‘quick fixes’ can we put in place to help promote student engagement in deeper learning and reflection?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172506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951532" y="1328838"/>
            <a:ext cx="6528424" cy="443198"/>
          </a:xfrm>
        </p:spPr>
        <p:txBody>
          <a:bodyPr/>
          <a:lstStyle/>
          <a:p>
            <a:r>
              <a:rPr lang="en-GB" sz="3200" dirty="0"/>
              <a:t>METHODS</a:t>
            </a:r>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951532" y="1899949"/>
            <a:ext cx="7072121" cy="5955476"/>
          </a:xfrm>
        </p:spPr>
        <p:txBody>
          <a:bodyPr/>
          <a:lstStyle/>
          <a:p>
            <a:r>
              <a:rPr lang="en-GB" sz="2000" dirty="0"/>
              <a:t>100 randomly selected posters from 18J</a:t>
            </a:r>
          </a:p>
          <a:p>
            <a:endParaRPr lang="en-GB" sz="2000" dirty="0"/>
          </a:p>
          <a:p>
            <a:pPr marL="285750" indent="-285750">
              <a:buFont typeface="Arial" panose="020B0604020202020204" pitchFamily="34" charset="0"/>
              <a:buChar char="•"/>
            </a:pPr>
            <a:r>
              <a:rPr lang="en-GB" sz="2000" dirty="0"/>
              <a:t>Checklist of questions including content, ‘quality’ and feedback received</a:t>
            </a:r>
          </a:p>
          <a:p>
            <a:pPr marL="285750" indent="-285750">
              <a:buFont typeface="Arial" panose="020B0604020202020204" pitchFamily="34" charset="0"/>
              <a:buChar char="•"/>
            </a:pPr>
            <a:r>
              <a:rPr lang="en-GB" sz="2000" dirty="0"/>
              <a:t>Three measures of scientific ‘quality’:</a:t>
            </a:r>
          </a:p>
          <a:p>
            <a:r>
              <a:rPr lang="en-GB" sz="2000" dirty="0"/>
              <a:t>	- Interpretation (results, conclusions, future research)</a:t>
            </a:r>
          </a:p>
          <a:p>
            <a:r>
              <a:rPr lang="en-GB" sz="2000" dirty="0"/>
              <a:t>	- Evaluation (quality of each study; comparison of 	study quality)</a:t>
            </a:r>
          </a:p>
          <a:p>
            <a:r>
              <a:rPr lang="en-GB" sz="2000" dirty="0"/>
              <a:t>	- Demonstration of subject knowledge/understanding 	(through language; use/amendment of figures; 	contextualisation)</a:t>
            </a:r>
          </a:p>
          <a:p>
            <a:pPr marL="285750" indent="-285750">
              <a:buFont typeface="Arial" panose="020B0604020202020204" pitchFamily="34" charset="0"/>
              <a:buChar char="•"/>
            </a:pPr>
            <a:r>
              <a:rPr lang="en-GB" sz="2000" dirty="0"/>
              <a:t>Quality measures used Likert scale from 1 (not attempted/no evidence) to 5 (excellent)</a:t>
            </a:r>
          </a:p>
          <a:p>
            <a:pPr marL="285750" indent="-285750">
              <a:buFont typeface="Arial" panose="020B0604020202020204" pitchFamily="34" charset="0"/>
              <a:buChar char="•"/>
            </a:pPr>
            <a:endParaRPr lang="en-GB" sz="2000" dirty="0"/>
          </a:p>
          <a:p>
            <a:r>
              <a:rPr lang="en-GB" sz="2000" dirty="0"/>
              <a:t>AL focus group discussions</a:t>
            </a:r>
          </a:p>
          <a:p>
            <a:pPr marL="285750" indent="-285750">
              <a:buFont typeface="Arial" panose="020B0604020202020204" pitchFamily="34" charset="0"/>
              <a:buChar char="•"/>
            </a:pPr>
            <a:endParaRPr lang="en-GB" sz="1700" dirty="0"/>
          </a:p>
          <a:p>
            <a:endParaRPr lang="en-GB" sz="17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4248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DE8A-7E84-4591-A75A-6F56668049C5}"/>
              </a:ext>
            </a:extLst>
          </p:cNvPr>
          <p:cNvSpPr>
            <a:spLocks noGrp="1"/>
          </p:cNvSpPr>
          <p:nvPr>
            <p:ph type="title"/>
          </p:nvPr>
        </p:nvSpPr>
        <p:spPr/>
        <p:txBody>
          <a:bodyPr/>
          <a:lstStyle/>
          <a:p>
            <a:r>
              <a:rPr lang="en-GB" dirty="0"/>
              <a:t>Poster topics and disciplines</a:t>
            </a:r>
          </a:p>
        </p:txBody>
      </p:sp>
      <p:sp>
        <p:nvSpPr>
          <p:cNvPr id="4" name="Text Placeholder 3">
            <a:extLst>
              <a:ext uri="{FF2B5EF4-FFF2-40B4-BE49-F238E27FC236}">
                <a16:creationId xmlns:a16="http://schemas.microsoft.com/office/drawing/2014/main" id="{27EEA729-CED5-4553-8A7A-3B3519038276}"/>
              </a:ext>
            </a:extLst>
          </p:cNvPr>
          <p:cNvSpPr>
            <a:spLocks noGrp="1"/>
          </p:cNvSpPr>
          <p:nvPr>
            <p:ph type="body" idx="1"/>
          </p:nvPr>
        </p:nvSpPr>
        <p:spPr/>
        <p:txBody>
          <a:bodyPr/>
          <a:lstStyle/>
          <a:p>
            <a:r>
              <a:rPr lang="en-GB" dirty="0"/>
              <a:t>Topic</a:t>
            </a:r>
          </a:p>
        </p:txBody>
      </p:sp>
      <p:sp>
        <p:nvSpPr>
          <p:cNvPr id="6" name="Text Placeholder 5">
            <a:extLst>
              <a:ext uri="{FF2B5EF4-FFF2-40B4-BE49-F238E27FC236}">
                <a16:creationId xmlns:a16="http://schemas.microsoft.com/office/drawing/2014/main" id="{E55357D7-D48A-4350-8D4D-92775FC4187E}"/>
              </a:ext>
            </a:extLst>
          </p:cNvPr>
          <p:cNvSpPr>
            <a:spLocks noGrp="1"/>
          </p:cNvSpPr>
          <p:nvPr>
            <p:ph type="body" sz="quarter" idx="3"/>
          </p:nvPr>
        </p:nvSpPr>
        <p:spPr/>
        <p:txBody>
          <a:bodyPr/>
          <a:lstStyle/>
          <a:p>
            <a:r>
              <a:rPr lang="en-GB" dirty="0"/>
              <a:t>Discipline</a:t>
            </a:r>
          </a:p>
        </p:txBody>
      </p:sp>
      <p:graphicFrame>
        <p:nvGraphicFramePr>
          <p:cNvPr id="8" name="Content Placeholder 7">
            <a:extLst>
              <a:ext uri="{FF2B5EF4-FFF2-40B4-BE49-F238E27FC236}">
                <a16:creationId xmlns:a16="http://schemas.microsoft.com/office/drawing/2014/main" id="{7F2D41C0-A4B8-40F6-8F87-C08A53822447}"/>
              </a:ext>
            </a:extLst>
          </p:cNvPr>
          <p:cNvGraphicFramePr>
            <a:graphicFrameLocks noGrp="1"/>
          </p:cNvGraphicFramePr>
          <p:nvPr>
            <p:ph sz="half" idx="2"/>
          </p:nvPr>
        </p:nvGraphicFramePr>
        <p:xfrm>
          <a:off x="629842" y="2736056"/>
          <a:ext cx="3868340" cy="27634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E630036D-9B5D-4AD4-8C75-1D5AA4DDEECF}"/>
              </a:ext>
            </a:extLst>
          </p:cNvPr>
          <p:cNvGraphicFramePr>
            <a:graphicFrameLocks noGrp="1"/>
          </p:cNvGraphicFramePr>
          <p:nvPr>
            <p:ph sz="quarter" idx="4"/>
          </p:nvPr>
        </p:nvGraphicFramePr>
        <p:xfrm>
          <a:off x="4629150" y="2736056"/>
          <a:ext cx="3887391" cy="27634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41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DE8A-7E84-4591-A75A-6F56668049C5}"/>
              </a:ext>
            </a:extLst>
          </p:cNvPr>
          <p:cNvSpPr>
            <a:spLocks noGrp="1"/>
          </p:cNvSpPr>
          <p:nvPr>
            <p:ph type="title"/>
          </p:nvPr>
        </p:nvSpPr>
        <p:spPr>
          <a:xfrm>
            <a:off x="571501" y="706246"/>
            <a:ext cx="7886700" cy="1125923"/>
          </a:xfrm>
        </p:spPr>
        <p:txBody>
          <a:bodyPr/>
          <a:lstStyle/>
          <a:p>
            <a:r>
              <a:rPr lang="en-GB" sz="2800" b="1" dirty="0"/>
              <a:t>Do posters effectively interpret results, draw conclusions and suggest future research?</a:t>
            </a:r>
          </a:p>
        </p:txBody>
      </p:sp>
      <p:pic>
        <p:nvPicPr>
          <p:cNvPr id="10" name="Picture 9">
            <a:extLst>
              <a:ext uri="{FF2B5EF4-FFF2-40B4-BE49-F238E27FC236}">
                <a16:creationId xmlns:a16="http://schemas.microsoft.com/office/drawing/2014/main" id="{965B9D7D-0D6F-4387-9E82-AD5E5C3CC80B}"/>
              </a:ext>
            </a:extLst>
          </p:cNvPr>
          <p:cNvPicPr>
            <a:picLocks noChangeAspect="1"/>
          </p:cNvPicPr>
          <p:nvPr/>
        </p:nvPicPr>
        <p:blipFill>
          <a:blip r:embed="rId2"/>
          <a:stretch>
            <a:fillRect/>
          </a:stretch>
        </p:blipFill>
        <p:spPr>
          <a:xfrm>
            <a:off x="571501" y="1920575"/>
            <a:ext cx="7734300" cy="2409825"/>
          </a:xfrm>
          <a:prstGeom prst="rect">
            <a:avLst/>
          </a:prstGeom>
        </p:spPr>
      </p:pic>
      <p:sp>
        <p:nvSpPr>
          <p:cNvPr id="13" name="TextBox 12">
            <a:extLst>
              <a:ext uri="{FF2B5EF4-FFF2-40B4-BE49-F238E27FC236}">
                <a16:creationId xmlns:a16="http://schemas.microsoft.com/office/drawing/2014/main" id="{10D1B8F8-13DF-4F74-9F4C-5AFAF9A6CE86}"/>
              </a:ext>
            </a:extLst>
          </p:cNvPr>
          <p:cNvSpPr txBox="1"/>
          <p:nvPr/>
        </p:nvSpPr>
        <p:spPr>
          <a:xfrm>
            <a:off x="501411" y="4752093"/>
            <a:ext cx="8141178" cy="923330"/>
          </a:xfrm>
          <a:prstGeom prst="rect">
            <a:avLst/>
          </a:prstGeom>
          <a:noFill/>
        </p:spPr>
        <p:txBody>
          <a:bodyPr wrap="square" rtlCol="0">
            <a:spAutoFit/>
          </a:bodyPr>
          <a:lstStyle/>
          <a:p>
            <a:r>
              <a:rPr lang="en-GB" dirty="0"/>
              <a:t>“I think the good posters can do a lot with the figures and demonstrate how they interpret the results and that they understand the results by clarifying key findings for students in other disciplines” (AL Focus Group)</a:t>
            </a:r>
          </a:p>
        </p:txBody>
      </p:sp>
    </p:spTree>
    <p:extLst>
      <p:ext uri="{BB962C8B-B14F-4D97-AF65-F5344CB8AC3E}">
        <p14:creationId xmlns:p14="http://schemas.microsoft.com/office/powerpoint/2010/main" val="206750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DE8A-7E84-4591-A75A-6F56668049C5}"/>
              </a:ext>
            </a:extLst>
          </p:cNvPr>
          <p:cNvSpPr>
            <a:spLocks noGrp="1"/>
          </p:cNvSpPr>
          <p:nvPr>
            <p:ph type="title"/>
          </p:nvPr>
        </p:nvSpPr>
        <p:spPr>
          <a:xfrm>
            <a:off x="571501" y="706246"/>
            <a:ext cx="7886700" cy="1125923"/>
          </a:xfrm>
        </p:spPr>
        <p:txBody>
          <a:bodyPr/>
          <a:lstStyle/>
          <a:p>
            <a:r>
              <a:rPr lang="en-GB" sz="2800" b="1" dirty="0"/>
              <a:t>Do posters show a depth of subject knowledge and understanding?</a:t>
            </a:r>
          </a:p>
        </p:txBody>
      </p:sp>
      <p:sp>
        <p:nvSpPr>
          <p:cNvPr id="13" name="TextBox 12">
            <a:extLst>
              <a:ext uri="{FF2B5EF4-FFF2-40B4-BE49-F238E27FC236}">
                <a16:creationId xmlns:a16="http://schemas.microsoft.com/office/drawing/2014/main" id="{10D1B8F8-13DF-4F74-9F4C-5AFAF9A6CE86}"/>
              </a:ext>
            </a:extLst>
          </p:cNvPr>
          <p:cNvSpPr txBox="1"/>
          <p:nvPr/>
        </p:nvSpPr>
        <p:spPr>
          <a:xfrm>
            <a:off x="501411" y="4752093"/>
            <a:ext cx="8141178" cy="923330"/>
          </a:xfrm>
          <a:prstGeom prst="rect">
            <a:avLst/>
          </a:prstGeom>
          <a:noFill/>
        </p:spPr>
        <p:txBody>
          <a:bodyPr wrap="square" rtlCol="0">
            <a:spAutoFit/>
          </a:bodyPr>
          <a:lstStyle/>
          <a:p>
            <a:r>
              <a:rPr lang="en-GB" dirty="0"/>
              <a:t>“If they can communicate what the papers are saying in simpler terms, then that shows good understanding. Those papers where they use lots of technical language, to me, demonstrate less understanding” (AL Focus Group)</a:t>
            </a:r>
          </a:p>
        </p:txBody>
      </p:sp>
      <p:pic>
        <p:nvPicPr>
          <p:cNvPr id="3" name="Picture 2">
            <a:extLst>
              <a:ext uri="{FF2B5EF4-FFF2-40B4-BE49-F238E27FC236}">
                <a16:creationId xmlns:a16="http://schemas.microsoft.com/office/drawing/2014/main" id="{5816F0BA-91AC-4F1E-A1FC-E2CFA4E90E2F}"/>
              </a:ext>
            </a:extLst>
          </p:cNvPr>
          <p:cNvPicPr>
            <a:picLocks noChangeAspect="1"/>
          </p:cNvPicPr>
          <p:nvPr/>
        </p:nvPicPr>
        <p:blipFill>
          <a:blip r:embed="rId2"/>
          <a:stretch>
            <a:fillRect/>
          </a:stretch>
        </p:blipFill>
        <p:spPr>
          <a:xfrm>
            <a:off x="623888" y="1939625"/>
            <a:ext cx="7781925" cy="2352675"/>
          </a:xfrm>
          <a:prstGeom prst="rect">
            <a:avLst/>
          </a:prstGeom>
        </p:spPr>
      </p:pic>
    </p:spTree>
    <p:extLst>
      <p:ext uri="{BB962C8B-B14F-4D97-AF65-F5344CB8AC3E}">
        <p14:creationId xmlns:p14="http://schemas.microsoft.com/office/powerpoint/2010/main" val="2736464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DE8A-7E84-4591-A75A-6F56668049C5}"/>
              </a:ext>
            </a:extLst>
          </p:cNvPr>
          <p:cNvSpPr>
            <a:spLocks noGrp="1"/>
          </p:cNvSpPr>
          <p:nvPr>
            <p:ph type="title"/>
          </p:nvPr>
        </p:nvSpPr>
        <p:spPr>
          <a:xfrm>
            <a:off x="571501" y="706246"/>
            <a:ext cx="7886700" cy="1125923"/>
          </a:xfrm>
        </p:spPr>
        <p:txBody>
          <a:bodyPr/>
          <a:lstStyle/>
          <a:p>
            <a:r>
              <a:rPr lang="en-GB" sz="2800" b="1" dirty="0"/>
              <a:t>Do posters evaluate the scientific quality of the two studies?</a:t>
            </a:r>
          </a:p>
        </p:txBody>
      </p:sp>
      <p:sp>
        <p:nvSpPr>
          <p:cNvPr id="13" name="TextBox 12">
            <a:extLst>
              <a:ext uri="{FF2B5EF4-FFF2-40B4-BE49-F238E27FC236}">
                <a16:creationId xmlns:a16="http://schemas.microsoft.com/office/drawing/2014/main" id="{10D1B8F8-13DF-4F74-9F4C-5AFAF9A6CE86}"/>
              </a:ext>
            </a:extLst>
          </p:cNvPr>
          <p:cNvSpPr txBox="1"/>
          <p:nvPr/>
        </p:nvSpPr>
        <p:spPr>
          <a:xfrm>
            <a:off x="501411" y="4752093"/>
            <a:ext cx="8141178" cy="646331"/>
          </a:xfrm>
          <a:prstGeom prst="rect">
            <a:avLst/>
          </a:prstGeom>
          <a:noFill/>
        </p:spPr>
        <p:txBody>
          <a:bodyPr wrap="square" rtlCol="0">
            <a:spAutoFit/>
          </a:bodyPr>
          <a:lstStyle/>
          <a:p>
            <a:r>
              <a:rPr lang="en-GB" dirty="0"/>
              <a:t>“I think most students provide an effective summary of the methods, but rarely enough critical evaluation” (AL Focus Group)</a:t>
            </a:r>
          </a:p>
        </p:txBody>
      </p:sp>
      <p:pic>
        <p:nvPicPr>
          <p:cNvPr id="4" name="Picture 3">
            <a:extLst>
              <a:ext uri="{FF2B5EF4-FFF2-40B4-BE49-F238E27FC236}">
                <a16:creationId xmlns:a16="http://schemas.microsoft.com/office/drawing/2014/main" id="{B7350EAD-8645-4968-B3BB-8048D0D08C1C}"/>
              </a:ext>
            </a:extLst>
          </p:cNvPr>
          <p:cNvPicPr>
            <a:picLocks noChangeAspect="1"/>
          </p:cNvPicPr>
          <p:nvPr/>
        </p:nvPicPr>
        <p:blipFill>
          <a:blip r:embed="rId2"/>
          <a:stretch>
            <a:fillRect/>
          </a:stretch>
        </p:blipFill>
        <p:spPr>
          <a:xfrm>
            <a:off x="623888" y="1958804"/>
            <a:ext cx="7781925" cy="1885950"/>
          </a:xfrm>
          <a:prstGeom prst="rect">
            <a:avLst/>
          </a:prstGeom>
        </p:spPr>
      </p:pic>
    </p:spTree>
    <p:extLst>
      <p:ext uri="{BB962C8B-B14F-4D97-AF65-F5344CB8AC3E}">
        <p14:creationId xmlns:p14="http://schemas.microsoft.com/office/powerpoint/2010/main" val="2704866837"/>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 ppt template" id="{09173AF9-1136-4FF0-BD21-28EDF21648F2}" vid="{A7A72DAC-38EB-442A-8A59-4D7D5105B1CC}"/>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 ppt template" id="{09173AF9-1136-4FF0-BD21-28EDF21648F2}" vid="{3360705E-CEAF-430E-B6ED-2B401FA32850}"/>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 ppt template" id="{09173AF9-1136-4FF0-BD21-28EDF21648F2}" vid="{EBBD2F9D-C0CB-43C2-BCBC-FE3EA8804074}"/>
    </a:ext>
  </a:extLst>
</a:theme>
</file>

<file path=docProps/app.xml><?xml version="1.0" encoding="utf-8"?>
<Properties xmlns="http://schemas.openxmlformats.org/officeDocument/2006/extended-properties" xmlns:vt="http://schemas.openxmlformats.org/officeDocument/2006/docPropsVTypes">
  <Template>OU ppt template</Template>
  <TotalTime>335</TotalTime>
  <Words>483</Words>
  <Application>Microsoft Office PowerPoint</Application>
  <PresentationFormat>On-screen Show (4:3)</PresentationFormat>
  <Paragraphs>75</Paragraphs>
  <Slides>13</Slides>
  <Notes>0</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13</vt:i4>
      </vt:variant>
    </vt:vector>
  </HeadingPairs>
  <TitlesOfParts>
    <vt:vector size="17" baseType="lpstr">
      <vt:lpstr>Arial</vt:lpstr>
      <vt:lpstr>OU Title</vt:lpstr>
      <vt:lpstr>OU Section</vt:lpstr>
      <vt:lpstr>OU Layouts</vt:lpstr>
      <vt:lpstr>CAN AN ASYNCHRONOUS STUDENT CONFERENCE IN OPEN STUDIO DEVELOP STUDENTS’ CRITICAL EVALUATION SKILLS?</vt:lpstr>
      <vt:lpstr>S350 STUDENT CONFERENCE</vt:lpstr>
      <vt:lpstr>PowerPoint Presentation</vt:lpstr>
      <vt:lpstr>RESEARCH QUESTIONS</vt:lpstr>
      <vt:lpstr>METHODS</vt:lpstr>
      <vt:lpstr>Poster topics and disciplines</vt:lpstr>
      <vt:lpstr>Do posters effectively interpret results, draw conclusions and suggest future research?</vt:lpstr>
      <vt:lpstr>Do posters show a depth of subject knowledge and understanding?</vt:lpstr>
      <vt:lpstr>Do posters evaluate the scientific quality of the two studies?</vt:lpstr>
      <vt:lpstr>COMMON FEATURES OF THE ‘BEST’ POSTERS</vt:lpstr>
      <vt:lpstr>IMPLICATIONS OF FINDINGS SO FAR IN TERMS OF ‘DEEPER’ LEARNING</vt:lpstr>
      <vt:lpstr>NEXT STEPS</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J.C.Duckworth</dc:creator>
  <cp:lastModifiedBy>Diane.Ford</cp:lastModifiedBy>
  <cp:revision>38</cp:revision>
  <dcterms:created xsi:type="dcterms:W3CDTF">2020-04-21T09:15:02Z</dcterms:created>
  <dcterms:modified xsi:type="dcterms:W3CDTF">2020-04-24T13:15:09Z</dcterms:modified>
</cp:coreProperties>
</file>