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3"/>
  </p:notesMasterIdLst>
  <p:handoutMasterIdLst>
    <p:handoutMasterId r:id="rId4"/>
  </p:handoutMasterIdLst>
  <p:sldIdLst>
    <p:sldId id="331" r:id="rId2"/>
  </p:sldIdLst>
  <p:sldSz cx="12192000" cy="6858000"/>
  <p:notesSz cx="7010400" cy="9296400"/>
  <p:custDataLst>
    <p:tags r:id="rId5"/>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60645"/>
    <a:srgbClr val="FF8A77"/>
    <a:srgbClr val="06061D"/>
    <a:srgbClr val="FF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897F368-6D0A-DC41-966D-0F6FB05CABF0}" v="27" dt="2024-05-24T16:31:53.76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7980" autoAdjust="0"/>
    <p:restoredTop sz="86407" autoAdjust="0"/>
  </p:normalViewPr>
  <p:slideViewPr>
    <p:cSldViewPr snapToGrid="0">
      <p:cViewPr varScale="1">
        <p:scale>
          <a:sx n="74" d="100"/>
          <a:sy n="74" d="100"/>
        </p:scale>
        <p:origin x="442" y="43"/>
      </p:cViewPr>
      <p:guideLst>
        <p:guide orient="horz" pos="2160"/>
        <p:guide pos="3840"/>
      </p:guideLst>
    </p:cSldViewPr>
  </p:slideViewPr>
  <p:outlineViewPr>
    <p:cViewPr>
      <p:scale>
        <a:sx n="33" d="100"/>
        <a:sy n="33" d="100"/>
      </p:scale>
      <p:origin x="0" y="-5630"/>
    </p:cViewPr>
  </p:outlineViewPr>
  <p:notesTextViewPr>
    <p:cViewPr>
      <p:scale>
        <a:sx n="1" d="1"/>
        <a:sy n="1" d="1"/>
      </p:scale>
      <p:origin x="0" y="0"/>
    </p:cViewPr>
  </p:notesTextViewPr>
  <p:sorterViewPr>
    <p:cViewPr>
      <p:scale>
        <a:sx n="140" d="100"/>
        <a:sy n="140" d="100"/>
      </p:scale>
      <p:origin x="0" y="-4937"/>
    </p:cViewPr>
  </p:sorterViewPr>
  <p:notesViewPr>
    <p:cSldViewPr snapToGrid="0">
      <p:cViewPr varScale="1">
        <p:scale>
          <a:sx n="64" d="100"/>
          <a:sy n="64" d="100"/>
        </p:scale>
        <p:origin x="3149" y="43"/>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notesMaster" Target="notesMasters/notesMaster1.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tags" Target="tags/tag1.xml"/><Relationship Id="rId10" Type="http://schemas.microsoft.com/office/2015/10/relationships/revisionInfo" Target="revisionInfo.xml"/><Relationship Id="rId4" Type="http://schemas.openxmlformats.org/officeDocument/2006/relationships/handoutMaster" Target="handoutMasters/handout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88CC96A8-6ED5-4539-87D6-AFCB6A9ADD7A}"/>
              </a:ext>
            </a:extLst>
          </p:cNvPr>
          <p:cNvSpPr>
            <a:spLocks noGrp="1"/>
          </p:cNvSpPr>
          <p:nvPr>
            <p:ph type="hdr" sz="quarter"/>
          </p:nvPr>
        </p:nvSpPr>
        <p:spPr>
          <a:xfrm>
            <a:off x="1" y="1"/>
            <a:ext cx="3038475" cy="466725"/>
          </a:xfrm>
          <a:prstGeom prst="rect">
            <a:avLst/>
          </a:prstGeom>
        </p:spPr>
        <p:txBody>
          <a:bodyPr vert="horz" lIns="91440" tIns="45720" rIns="91440" bIns="45720" rtlCol="0"/>
          <a:lstStyle>
            <a:lvl1pPr algn="l">
              <a:defRPr sz="1200"/>
            </a:lvl1pPr>
          </a:lstStyle>
          <a:p>
            <a:endParaRPr lang="en-GB"/>
          </a:p>
        </p:txBody>
      </p:sp>
      <p:sp>
        <p:nvSpPr>
          <p:cNvPr id="3" name="Date Placeholder 2">
            <a:extLst>
              <a:ext uri="{FF2B5EF4-FFF2-40B4-BE49-F238E27FC236}">
                <a16:creationId xmlns:a16="http://schemas.microsoft.com/office/drawing/2014/main" id="{90501CA9-6E9A-4637-835A-572E070E7FDA}"/>
              </a:ext>
            </a:extLst>
          </p:cNvPr>
          <p:cNvSpPr>
            <a:spLocks noGrp="1"/>
          </p:cNvSpPr>
          <p:nvPr>
            <p:ph type="dt" sz="quarter" idx="1"/>
          </p:nvPr>
        </p:nvSpPr>
        <p:spPr>
          <a:xfrm>
            <a:off x="3970339" y="1"/>
            <a:ext cx="3038475" cy="466725"/>
          </a:xfrm>
          <a:prstGeom prst="rect">
            <a:avLst/>
          </a:prstGeom>
        </p:spPr>
        <p:txBody>
          <a:bodyPr vert="horz" lIns="91440" tIns="45720" rIns="91440" bIns="45720" rtlCol="0"/>
          <a:lstStyle>
            <a:lvl1pPr algn="r">
              <a:defRPr sz="1200"/>
            </a:lvl1pPr>
          </a:lstStyle>
          <a:p>
            <a:fld id="{75431E61-F304-4060-A71B-12EF89F2AB62}" type="datetimeFigureOut">
              <a:rPr lang="en-GB" smtClean="0"/>
              <a:t>11/06/2024</a:t>
            </a:fld>
            <a:endParaRPr lang="en-GB"/>
          </a:p>
        </p:txBody>
      </p:sp>
      <p:sp>
        <p:nvSpPr>
          <p:cNvPr id="4" name="Footer Placeholder 3">
            <a:extLst>
              <a:ext uri="{FF2B5EF4-FFF2-40B4-BE49-F238E27FC236}">
                <a16:creationId xmlns:a16="http://schemas.microsoft.com/office/drawing/2014/main" id="{67A7BD09-F700-4294-844B-B16BB42D4517}"/>
              </a:ext>
            </a:extLst>
          </p:cNvPr>
          <p:cNvSpPr>
            <a:spLocks noGrp="1"/>
          </p:cNvSpPr>
          <p:nvPr>
            <p:ph type="ftr" sz="quarter" idx="2"/>
          </p:nvPr>
        </p:nvSpPr>
        <p:spPr>
          <a:xfrm>
            <a:off x="1" y="8829676"/>
            <a:ext cx="3038475" cy="466725"/>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a:extLst>
              <a:ext uri="{FF2B5EF4-FFF2-40B4-BE49-F238E27FC236}">
                <a16:creationId xmlns:a16="http://schemas.microsoft.com/office/drawing/2014/main" id="{C3BD03D2-9D32-4973-B2F2-CBB43172B8F0}"/>
              </a:ext>
            </a:extLst>
          </p:cNvPr>
          <p:cNvSpPr>
            <a:spLocks noGrp="1"/>
          </p:cNvSpPr>
          <p:nvPr>
            <p:ph type="sldNum" sz="quarter" idx="3"/>
          </p:nvPr>
        </p:nvSpPr>
        <p:spPr>
          <a:xfrm>
            <a:off x="3970339" y="8829676"/>
            <a:ext cx="3038475" cy="466725"/>
          </a:xfrm>
          <a:prstGeom prst="rect">
            <a:avLst/>
          </a:prstGeom>
        </p:spPr>
        <p:txBody>
          <a:bodyPr vert="horz" lIns="91440" tIns="45720" rIns="91440" bIns="45720" rtlCol="0" anchor="b"/>
          <a:lstStyle>
            <a:lvl1pPr algn="r">
              <a:defRPr sz="1200"/>
            </a:lvl1pPr>
          </a:lstStyle>
          <a:p>
            <a:fld id="{96F62D12-9E5E-493C-BE47-C6A094F24C03}" type="slidenum">
              <a:rPr lang="en-GB" smtClean="0"/>
              <a:t>‹#›</a:t>
            </a:fld>
            <a:endParaRPr lang="en-GB"/>
          </a:p>
        </p:txBody>
      </p:sp>
    </p:spTree>
    <p:extLst>
      <p:ext uri="{BB962C8B-B14F-4D97-AF65-F5344CB8AC3E}">
        <p14:creationId xmlns:p14="http://schemas.microsoft.com/office/powerpoint/2010/main" val="383710347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37840" cy="466435"/>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970938" y="1"/>
            <a:ext cx="3037840" cy="466435"/>
          </a:xfrm>
          <a:prstGeom prst="rect">
            <a:avLst/>
          </a:prstGeom>
        </p:spPr>
        <p:txBody>
          <a:bodyPr vert="horz" lIns="91440" tIns="45720" rIns="91440" bIns="45720" rtlCol="0"/>
          <a:lstStyle>
            <a:lvl1pPr algn="r">
              <a:defRPr sz="1200"/>
            </a:lvl1pPr>
          </a:lstStyle>
          <a:p>
            <a:fld id="{FEB1C1C4-A2CA-4E67-A1F5-602634E2BCF5}" type="datetimeFigureOut">
              <a:rPr lang="en-GB" smtClean="0"/>
              <a:t>11/06/2024</a:t>
            </a:fld>
            <a:endParaRPr lang="en-GB"/>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701041" y="4473892"/>
            <a:ext cx="5608320" cy="3660458"/>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829968"/>
            <a:ext cx="3037840" cy="466434"/>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970938" y="8829968"/>
            <a:ext cx="3037840" cy="466434"/>
          </a:xfrm>
          <a:prstGeom prst="rect">
            <a:avLst/>
          </a:prstGeom>
        </p:spPr>
        <p:txBody>
          <a:bodyPr vert="horz" lIns="91440" tIns="45720" rIns="91440" bIns="45720" rtlCol="0" anchor="b"/>
          <a:lstStyle>
            <a:lvl1pPr algn="r">
              <a:defRPr sz="1200"/>
            </a:lvl1pPr>
          </a:lstStyle>
          <a:p>
            <a:fld id="{2C755DF9-41A9-4B2A-8603-E47104E21A85}" type="slidenum">
              <a:rPr lang="en-GB" smtClean="0"/>
              <a:t>‹#›</a:t>
            </a:fld>
            <a:endParaRPr lang="en-GB"/>
          </a:p>
        </p:txBody>
      </p:sp>
    </p:spTree>
    <p:extLst>
      <p:ext uri="{BB962C8B-B14F-4D97-AF65-F5344CB8AC3E}">
        <p14:creationId xmlns:p14="http://schemas.microsoft.com/office/powerpoint/2010/main" val="287509967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dirty="0">
                <a:effectLst/>
                <a:latin typeface="Calibri" panose="020F0502020204030204" pitchFamily="34" charset="0"/>
                <a:ea typeface="Calibri" panose="020F0502020204030204" pitchFamily="34" charset="0"/>
                <a:cs typeface="Arial" panose="020B0604020202020204" pitchFamily="34" charset="0"/>
              </a:rPr>
              <a:t>[1] </a:t>
            </a:r>
            <a:r>
              <a:rPr lang="en-GB" sz="1800" dirty="0" err="1">
                <a:effectLst/>
                <a:latin typeface="Calibri" panose="020F0502020204030204" pitchFamily="34" charset="0"/>
                <a:ea typeface="Calibri" panose="020F0502020204030204" pitchFamily="34" charset="0"/>
                <a:cs typeface="Arial" panose="020B0604020202020204" pitchFamily="34" charset="0"/>
              </a:rPr>
              <a:t>Mik</a:t>
            </a:r>
            <a:r>
              <a:rPr lang="en-GB" sz="1800" dirty="0">
                <a:effectLst/>
                <a:latin typeface="Calibri" panose="020F0502020204030204" pitchFamily="34" charset="0"/>
                <a:ea typeface="Calibri" panose="020F0502020204030204" pitchFamily="34" charset="0"/>
                <a:cs typeface="Arial" panose="020B0604020202020204" pitchFamily="34" charset="0"/>
              </a:rPr>
              <a:t>, </a:t>
            </a:r>
            <a:r>
              <a:rPr lang="en-GB" sz="1800" dirty="0" err="1">
                <a:effectLst/>
                <a:latin typeface="Calibri" panose="020F0502020204030204" pitchFamily="34" charset="0"/>
                <a:ea typeface="Calibri" panose="020F0502020204030204" pitchFamily="34" charset="0"/>
                <a:cs typeface="Arial" panose="020B0604020202020204" pitchFamily="34" charset="0"/>
              </a:rPr>
              <a:t>Fanguy</a:t>
            </a:r>
            <a:r>
              <a:rPr lang="en-GB" sz="1800" dirty="0">
                <a:effectLst/>
                <a:latin typeface="Calibri" panose="020F0502020204030204" pitchFamily="34" charset="0"/>
                <a:ea typeface="Calibri" panose="020F0502020204030204" pitchFamily="34" charset="0"/>
                <a:cs typeface="Arial" panose="020B0604020202020204" pitchFamily="34" charset="0"/>
              </a:rPr>
              <a:t>., Jamie, Costley., Matthew, Courtney., </a:t>
            </a:r>
            <a:r>
              <a:rPr lang="en-GB" sz="1800" dirty="0" err="1">
                <a:effectLst/>
                <a:latin typeface="Calibri" panose="020F0502020204030204" pitchFamily="34" charset="0"/>
                <a:ea typeface="Calibri" panose="020F0502020204030204" pitchFamily="34" charset="0"/>
                <a:cs typeface="Arial" panose="020B0604020202020204" pitchFamily="34" charset="0"/>
              </a:rPr>
              <a:t>Kyungmee</a:t>
            </a:r>
            <a:r>
              <a:rPr lang="en-GB" sz="1800" dirty="0">
                <a:effectLst/>
                <a:latin typeface="Calibri" panose="020F0502020204030204" pitchFamily="34" charset="0"/>
                <a:ea typeface="Calibri" panose="020F0502020204030204" pitchFamily="34" charset="0"/>
                <a:cs typeface="Arial" panose="020B0604020202020204" pitchFamily="34" charset="0"/>
              </a:rPr>
              <a:t>, Lee. (2023). </a:t>
            </a:r>
            <a:r>
              <a:rPr lang="en-GB" sz="1800" dirty="0" err="1">
                <a:effectLst/>
                <a:latin typeface="Calibri" panose="020F0502020204030204" pitchFamily="34" charset="0"/>
                <a:ea typeface="Calibri" panose="020F0502020204030204" pitchFamily="34" charset="0"/>
                <a:cs typeface="Arial" panose="020B0604020202020204" pitchFamily="34" charset="0"/>
              </a:rPr>
              <a:t>Analyzing</a:t>
            </a:r>
            <a:r>
              <a:rPr lang="en-GB" sz="1800" dirty="0">
                <a:effectLst/>
                <a:latin typeface="Calibri" panose="020F0502020204030204" pitchFamily="34" charset="0"/>
                <a:ea typeface="Calibri" panose="020F0502020204030204" pitchFamily="34" charset="0"/>
                <a:cs typeface="Arial" panose="020B0604020202020204" pitchFamily="34" charset="0"/>
              </a:rPr>
              <a:t> collaborative note-taking </a:t>
            </a:r>
            <a:r>
              <a:rPr lang="en-GB" sz="1800" dirty="0" err="1">
                <a:effectLst/>
                <a:latin typeface="Calibri" panose="020F0502020204030204" pitchFamily="34" charset="0"/>
                <a:ea typeface="Calibri" panose="020F0502020204030204" pitchFamily="34" charset="0"/>
                <a:cs typeface="Arial" panose="020B0604020202020204" pitchFamily="34" charset="0"/>
              </a:rPr>
              <a:t>behaviors</a:t>
            </a:r>
            <a:r>
              <a:rPr lang="en-GB" sz="1800" dirty="0">
                <a:effectLst/>
                <a:latin typeface="Calibri" panose="020F0502020204030204" pitchFamily="34" charset="0"/>
                <a:ea typeface="Calibri" panose="020F0502020204030204" pitchFamily="34" charset="0"/>
                <a:cs typeface="Arial" panose="020B0604020202020204" pitchFamily="34" charset="0"/>
              </a:rPr>
              <a:t> and their relationship with student learning through the collaborative encoding-storage paradigm. Interactive Learning Environments,  Available from: 10.1080/10494820.2023.2194329</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800" dirty="0">
              <a:effectLst/>
              <a:latin typeface="Calibri" panose="020F0502020204030204" pitchFamily="34" charset="0"/>
              <a:ea typeface="Calibri" panose="020F050202020403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800" dirty="0">
                <a:effectLst/>
                <a:latin typeface="Calibri" panose="020F0502020204030204" pitchFamily="34" charset="0"/>
                <a:ea typeface="Calibri" panose="020F0502020204030204" pitchFamily="34" charset="0"/>
                <a:cs typeface="Arial" panose="020B0604020202020204" pitchFamily="34" charset="0"/>
              </a:rPr>
              <a:t>[2] https://</a:t>
            </a:r>
            <a:r>
              <a:rPr lang="en-GB" sz="1800" dirty="0" err="1">
                <a:effectLst/>
                <a:latin typeface="Calibri" panose="020F0502020204030204" pitchFamily="34" charset="0"/>
                <a:ea typeface="Calibri" panose="020F0502020204030204" pitchFamily="34" charset="0"/>
                <a:cs typeface="Arial" panose="020B0604020202020204" pitchFamily="34" charset="0"/>
              </a:rPr>
              <a:t>github.com</a:t>
            </a:r>
            <a:r>
              <a:rPr lang="en-GB" sz="1800" dirty="0">
                <a:effectLst/>
                <a:latin typeface="Calibri" panose="020F0502020204030204" pitchFamily="34" charset="0"/>
                <a:ea typeface="Calibri" panose="020F0502020204030204" pitchFamily="34" charset="0"/>
                <a:cs typeface="Arial" panose="020B0604020202020204" pitchFamily="34" charset="0"/>
              </a:rPr>
              <a:t>/</a:t>
            </a:r>
            <a:r>
              <a:rPr lang="en-GB" sz="1800" dirty="0" err="1">
                <a:effectLst/>
                <a:latin typeface="Calibri" panose="020F0502020204030204" pitchFamily="34" charset="0"/>
                <a:ea typeface="Calibri" panose="020F0502020204030204" pitchFamily="34" charset="0"/>
                <a:cs typeface="Arial" panose="020B0604020202020204" pitchFamily="34" charset="0"/>
              </a:rPr>
              <a:t>parente</a:t>
            </a:r>
            <a:r>
              <a:rPr lang="en-GB" sz="1800" dirty="0">
                <a:effectLst/>
                <a:latin typeface="Calibri" panose="020F0502020204030204" pitchFamily="34" charset="0"/>
                <a:ea typeface="Calibri" panose="020F0502020204030204" pitchFamily="34" charset="0"/>
                <a:cs typeface="Arial" panose="020B0604020202020204" pitchFamily="34" charset="0"/>
              </a:rPr>
              <a:t>/</a:t>
            </a:r>
            <a:r>
              <a:rPr lang="en-GB" sz="1800" dirty="0" err="1">
                <a:effectLst/>
                <a:latin typeface="Calibri" panose="020F0502020204030204" pitchFamily="34" charset="0"/>
                <a:ea typeface="Calibri" panose="020F0502020204030204" pitchFamily="34" charset="0"/>
                <a:cs typeface="Arial" panose="020B0604020202020204" pitchFamily="34" charset="0"/>
              </a:rPr>
              <a:t>nbestimate</a:t>
            </a:r>
            <a:endParaRPr lang="en-GB" sz="18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fld id="{2C755DF9-41A9-4B2A-8603-E47104E21A85}" type="slidenum">
              <a:rPr lang="en-GB" smtClean="0"/>
              <a:t>1</a:t>
            </a:fld>
            <a:endParaRPr lang="en-GB"/>
          </a:p>
        </p:txBody>
      </p:sp>
    </p:spTree>
    <p:extLst>
      <p:ext uri="{BB962C8B-B14F-4D97-AF65-F5344CB8AC3E}">
        <p14:creationId xmlns:p14="http://schemas.microsoft.com/office/powerpoint/2010/main" val="253492254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A5024934-070C-DA4D-AC21-0DC55BDEFACF}"/>
              </a:ext>
            </a:extLst>
          </p:cNvPr>
          <p:cNvSpPr/>
          <p:nvPr userDrawn="1"/>
        </p:nvSpPr>
        <p:spPr>
          <a:xfrm>
            <a:off x="10087429" y="319314"/>
            <a:ext cx="1266371" cy="92891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r>
              <a:rPr lang="en-US"/>
              <a:t>Monday, 4th May 2020</a:t>
            </a:r>
            <a:endParaRPr lang="en-GB"/>
          </a:p>
        </p:txBody>
      </p:sp>
      <p:sp>
        <p:nvSpPr>
          <p:cNvPr id="5" name="Footer Placeholder 4"/>
          <p:cNvSpPr>
            <a:spLocks noGrp="1"/>
          </p:cNvSpPr>
          <p:nvPr>
            <p:ph type="ftr" sz="quarter" idx="11"/>
          </p:nvPr>
        </p:nvSpPr>
        <p:spPr/>
        <p:txBody>
          <a:bodyPr/>
          <a:lstStyle/>
          <a:p>
            <a:r>
              <a:rPr lang="en-US"/>
              <a:t>eSTEeM 16th Project Cohort Induction</a:t>
            </a:r>
            <a:endParaRPr lang="en-GB"/>
          </a:p>
        </p:txBody>
      </p:sp>
      <p:sp>
        <p:nvSpPr>
          <p:cNvPr id="6" name="Slide Number Placeholder 5"/>
          <p:cNvSpPr>
            <a:spLocks noGrp="1"/>
          </p:cNvSpPr>
          <p:nvPr>
            <p:ph type="sldNum" sz="quarter" idx="12"/>
          </p:nvPr>
        </p:nvSpPr>
        <p:spPr/>
        <p:txBody>
          <a:bodyPr/>
          <a:lstStyle/>
          <a:p>
            <a:fld id="{341D4F6A-8D54-49B9-8B0E-EEA58E4D334B}" type="slidenum">
              <a:rPr lang="en-GB" smtClean="0"/>
              <a:t>‹#›</a:t>
            </a:fld>
            <a:endParaRPr lang="en-GB"/>
          </a:p>
        </p:txBody>
      </p:sp>
    </p:spTree>
    <p:extLst>
      <p:ext uri="{BB962C8B-B14F-4D97-AF65-F5344CB8AC3E}">
        <p14:creationId xmlns:p14="http://schemas.microsoft.com/office/powerpoint/2010/main" val="14328695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r>
              <a:rPr lang="en-US"/>
              <a:t>Monday, 4th May 2020</a:t>
            </a:r>
            <a:endParaRPr lang="en-GB"/>
          </a:p>
        </p:txBody>
      </p:sp>
      <p:sp>
        <p:nvSpPr>
          <p:cNvPr id="5" name="Footer Placeholder 4"/>
          <p:cNvSpPr>
            <a:spLocks noGrp="1"/>
          </p:cNvSpPr>
          <p:nvPr>
            <p:ph type="ftr" sz="quarter" idx="11"/>
          </p:nvPr>
        </p:nvSpPr>
        <p:spPr/>
        <p:txBody>
          <a:bodyPr/>
          <a:lstStyle/>
          <a:p>
            <a:r>
              <a:rPr lang="en-US"/>
              <a:t>eSTEeM 16th Project Cohort Induction</a:t>
            </a:r>
            <a:endParaRPr lang="en-GB"/>
          </a:p>
        </p:txBody>
      </p:sp>
      <p:sp>
        <p:nvSpPr>
          <p:cNvPr id="6" name="Slide Number Placeholder 5"/>
          <p:cNvSpPr>
            <a:spLocks noGrp="1"/>
          </p:cNvSpPr>
          <p:nvPr>
            <p:ph type="sldNum" sz="quarter" idx="12"/>
          </p:nvPr>
        </p:nvSpPr>
        <p:spPr/>
        <p:txBody>
          <a:bodyPr/>
          <a:lstStyle/>
          <a:p>
            <a:fld id="{341D4F6A-8D54-49B9-8B0E-EEA58E4D334B}" type="slidenum">
              <a:rPr lang="en-GB" smtClean="0"/>
              <a:t>‹#›</a:t>
            </a:fld>
            <a:endParaRPr lang="en-GB"/>
          </a:p>
        </p:txBody>
      </p:sp>
    </p:spTree>
    <p:extLst>
      <p:ext uri="{BB962C8B-B14F-4D97-AF65-F5344CB8AC3E}">
        <p14:creationId xmlns:p14="http://schemas.microsoft.com/office/powerpoint/2010/main" val="14285448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r>
              <a:rPr lang="en-US"/>
              <a:t>Monday, 4th May 2020</a:t>
            </a:r>
            <a:endParaRPr lang="en-GB"/>
          </a:p>
        </p:txBody>
      </p:sp>
      <p:sp>
        <p:nvSpPr>
          <p:cNvPr id="5" name="Footer Placeholder 4"/>
          <p:cNvSpPr>
            <a:spLocks noGrp="1"/>
          </p:cNvSpPr>
          <p:nvPr>
            <p:ph type="ftr" sz="quarter" idx="11"/>
          </p:nvPr>
        </p:nvSpPr>
        <p:spPr/>
        <p:txBody>
          <a:bodyPr/>
          <a:lstStyle/>
          <a:p>
            <a:r>
              <a:rPr lang="en-US"/>
              <a:t>eSTEeM 16th Project Cohort Induction</a:t>
            </a:r>
            <a:endParaRPr lang="en-GB"/>
          </a:p>
        </p:txBody>
      </p:sp>
      <p:sp>
        <p:nvSpPr>
          <p:cNvPr id="6" name="Slide Number Placeholder 5"/>
          <p:cNvSpPr>
            <a:spLocks noGrp="1"/>
          </p:cNvSpPr>
          <p:nvPr>
            <p:ph type="sldNum" sz="quarter" idx="12"/>
          </p:nvPr>
        </p:nvSpPr>
        <p:spPr/>
        <p:txBody>
          <a:bodyPr/>
          <a:lstStyle/>
          <a:p>
            <a:fld id="{341D4F6A-8D54-49B9-8B0E-EEA58E4D334B}" type="slidenum">
              <a:rPr lang="en-GB" smtClean="0"/>
              <a:t>‹#›</a:t>
            </a:fld>
            <a:endParaRPr lang="en-GB"/>
          </a:p>
        </p:txBody>
      </p:sp>
    </p:spTree>
    <p:extLst>
      <p:ext uri="{BB962C8B-B14F-4D97-AF65-F5344CB8AC3E}">
        <p14:creationId xmlns:p14="http://schemas.microsoft.com/office/powerpoint/2010/main" val="42697052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4000"/>
            </a:lvl1pPr>
          </a:lstStyle>
          <a:p>
            <a:r>
              <a:rPr lang="en-US" dirty="0"/>
              <a:t>Click to edit Master title style</a:t>
            </a:r>
            <a:endParaRPr lang="en-GB"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r>
              <a:rPr lang="en-US"/>
              <a:t>Monday, 4th May 2020</a:t>
            </a:r>
            <a:endParaRPr lang="en-GB"/>
          </a:p>
        </p:txBody>
      </p:sp>
      <p:sp>
        <p:nvSpPr>
          <p:cNvPr id="5" name="Footer Placeholder 4"/>
          <p:cNvSpPr>
            <a:spLocks noGrp="1"/>
          </p:cNvSpPr>
          <p:nvPr>
            <p:ph type="ftr" sz="quarter" idx="11"/>
          </p:nvPr>
        </p:nvSpPr>
        <p:spPr/>
        <p:txBody>
          <a:bodyPr/>
          <a:lstStyle/>
          <a:p>
            <a:r>
              <a:rPr lang="en-US"/>
              <a:t>eSTEeM 16th Project Cohort Induction</a:t>
            </a:r>
            <a:endParaRPr lang="en-GB"/>
          </a:p>
        </p:txBody>
      </p:sp>
      <p:sp>
        <p:nvSpPr>
          <p:cNvPr id="6" name="Slide Number Placeholder 5"/>
          <p:cNvSpPr>
            <a:spLocks noGrp="1"/>
          </p:cNvSpPr>
          <p:nvPr>
            <p:ph type="sldNum" sz="quarter" idx="12"/>
          </p:nvPr>
        </p:nvSpPr>
        <p:spPr/>
        <p:txBody>
          <a:bodyPr/>
          <a:lstStyle/>
          <a:p>
            <a:fld id="{341D4F6A-8D54-49B9-8B0E-EEA58E4D334B}" type="slidenum">
              <a:rPr lang="en-GB" smtClean="0"/>
              <a:t>‹#›</a:t>
            </a:fld>
            <a:endParaRPr lang="en-GB"/>
          </a:p>
        </p:txBody>
      </p:sp>
    </p:spTree>
    <p:extLst>
      <p:ext uri="{BB962C8B-B14F-4D97-AF65-F5344CB8AC3E}">
        <p14:creationId xmlns:p14="http://schemas.microsoft.com/office/powerpoint/2010/main" val="17907479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r>
              <a:rPr lang="en-US"/>
              <a:t>Monday, 4th May 2020</a:t>
            </a:r>
            <a:endParaRPr lang="en-GB"/>
          </a:p>
        </p:txBody>
      </p:sp>
      <p:sp>
        <p:nvSpPr>
          <p:cNvPr id="5" name="Footer Placeholder 4"/>
          <p:cNvSpPr>
            <a:spLocks noGrp="1"/>
          </p:cNvSpPr>
          <p:nvPr>
            <p:ph type="ftr" sz="quarter" idx="11"/>
          </p:nvPr>
        </p:nvSpPr>
        <p:spPr/>
        <p:txBody>
          <a:bodyPr/>
          <a:lstStyle/>
          <a:p>
            <a:r>
              <a:rPr lang="en-US"/>
              <a:t>eSTEeM 16th Project Cohort Induction</a:t>
            </a:r>
            <a:endParaRPr lang="en-GB"/>
          </a:p>
        </p:txBody>
      </p:sp>
      <p:sp>
        <p:nvSpPr>
          <p:cNvPr id="6" name="Slide Number Placeholder 5"/>
          <p:cNvSpPr>
            <a:spLocks noGrp="1"/>
          </p:cNvSpPr>
          <p:nvPr>
            <p:ph type="sldNum" sz="quarter" idx="12"/>
          </p:nvPr>
        </p:nvSpPr>
        <p:spPr/>
        <p:txBody>
          <a:bodyPr/>
          <a:lstStyle/>
          <a:p>
            <a:fld id="{341D4F6A-8D54-49B9-8B0E-EEA58E4D334B}" type="slidenum">
              <a:rPr lang="en-GB" smtClean="0"/>
              <a:t>‹#›</a:t>
            </a:fld>
            <a:endParaRPr lang="en-GB"/>
          </a:p>
        </p:txBody>
      </p:sp>
      <p:sp>
        <p:nvSpPr>
          <p:cNvPr id="7" name="Rectangle 6">
            <a:extLst>
              <a:ext uri="{FF2B5EF4-FFF2-40B4-BE49-F238E27FC236}">
                <a16:creationId xmlns:a16="http://schemas.microsoft.com/office/drawing/2014/main" id="{F62414B7-E694-DD45-8C62-70FE79ADDF1F}"/>
              </a:ext>
            </a:extLst>
          </p:cNvPr>
          <p:cNvSpPr/>
          <p:nvPr userDrawn="1"/>
        </p:nvSpPr>
        <p:spPr>
          <a:xfrm>
            <a:off x="10087429" y="319314"/>
            <a:ext cx="1266371" cy="92891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3943584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4000"/>
            </a:lvl1pPr>
          </a:lstStyle>
          <a:p>
            <a:r>
              <a:rPr lang="en-US"/>
              <a:t>Click to edit Master title style</a:t>
            </a:r>
            <a:endParaRPr lang="en-GB"/>
          </a:p>
        </p:txBody>
      </p:sp>
      <p:sp>
        <p:nvSpPr>
          <p:cNvPr id="3" name="Content Placeholder 2"/>
          <p:cNvSpPr>
            <a:spLocks noGrp="1"/>
          </p:cNvSpPr>
          <p:nvPr>
            <p:ph sz="half" idx="1"/>
          </p:nvPr>
        </p:nvSpPr>
        <p:spPr>
          <a:xfrm>
            <a:off x="838200" y="1368107"/>
            <a:ext cx="5181600" cy="4808856"/>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Content Placeholder 3"/>
          <p:cNvSpPr>
            <a:spLocks noGrp="1"/>
          </p:cNvSpPr>
          <p:nvPr>
            <p:ph sz="half" idx="2"/>
          </p:nvPr>
        </p:nvSpPr>
        <p:spPr>
          <a:xfrm>
            <a:off x="6172200" y="1368107"/>
            <a:ext cx="5181600" cy="480885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r>
              <a:rPr lang="en-US"/>
              <a:t>Monday, 4th May 2020</a:t>
            </a:r>
            <a:endParaRPr lang="en-GB"/>
          </a:p>
        </p:txBody>
      </p:sp>
      <p:sp>
        <p:nvSpPr>
          <p:cNvPr id="6" name="Footer Placeholder 5"/>
          <p:cNvSpPr>
            <a:spLocks noGrp="1"/>
          </p:cNvSpPr>
          <p:nvPr>
            <p:ph type="ftr" sz="quarter" idx="11"/>
          </p:nvPr>
        </p:nvSpPr>
        <p:spPr/>
        <p:txBody>
          <a:bodyPr/>
          <a:lstStyle/>
          <a:p>
            <a:r>
              <a:rPr lang="en-US"/>
              <a:t>eSTEeM 16th Project Cohort Induction</a:t>
            </a:r>
            <a:endParaRPr lang="en-GB"/>
          </a:p>
        </p:txBody>
      </p:sp>
      <p:sp>
        <p:nvSpPr>
          <p:cNvPr id="7" name="Slide Number Placeholder 6"/>
          <p:cNvSpPr>
            <a:spLocks noGrp="1"/>
          </p:cNvSpPr>
          <p:nvPr>
            <p:ph type="sldNum" sz="quarter" idx="12"/>
          </p:nvPr>
        </p:nvSpPr>
        <p:spPr/>
        <p:txBody>
          <a:bodyPr/>
          <a:lstStyle/>
          <a:p>
            <a:fld id="{341D4F6A-8D54-49B9-8B0E-EEA58E4D334B}" type="slidenum">
              <a:rPr lang="en-GB" smtClean="0"/>
              <a:t>‹#›</a:t>
            </a:fld>
            <a:endParaRPr lang="en-GB"/>
          </a:p>
        </p:txBody>
      </p:sp>
    </p:spTree>
    <p:extLst>
      <p:ext uri="{BB962C8B-B14F-4D97-AF65-F5344CB8AC3E}">
        <p14:creationId xmlns:p14="http://schemas.microsoft.com/office/powerpoint/2010/main" val="1149807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r>
              <a:rPr lang="en-US"/>
              <a:t>Monday, 4th May 2020</a:t>
            </a:r>
            <a:endParaRPr lang="en-GB"/>
          </a:p>
        </p:txBody>
      </p:sp>
      <p:sp>
        <p:nvSpPr>
          <p:cNvPr id="8" name="Footer Placeholder 7"/>
          <p:cNvSpPr>
            <a:spLocks noGrp="1"/>
          </p:cNvSpPr>
          <p:nvPr>
            <p:ph type="ftr" sz="quarter" idx="11"/>
          </p:nvPr>
        </p:nvSpPr>
        <p:spPr/>
        <p:txBody>
          <a:bodyPr/>
          <a:lstStyle/>
          <a:p>
            <a:r>
              <a:rPr lang="en-US"/>
              <a:t>eSTEeM 16th Project Cohort Induction</a:t>
            </a:r>
            <a:endParaRPr lang="en-GB"/>
          </a:p>
        </p:txBody>
      </p:sp>
      <p:sp>
        <p:nvSpPr>
          <p:cNvPr id="9" name="Slide Number Placeholder 8"/>
          <p:cNvSpPr>
            <a:spLocks noGrp="1"/>
          </p:cNvSpPr>
          <p:nvPr>
            <p:ph type="sldNum" sz="quarter" idx="12"/>
          </p:nvPr>
        </p:nvSpPr>
        <p:spPr/>
        <p:txBody>
          <a:bodyPr/>
          <a:lstStyle/>
          <a:p>
            <a:fld id="{341D4F6A-8D54-49B9-8B0E-EEA58E4D334B}" type="slidenum">
              <a:rPr lang="en-GB" smtClean="0"/>
              <a:t>‹#›</a:t>
            </a:fld>
            <a:endParaRPr lang="en-GB"/>
          </a:p>
        </p:txBody>
      </p:sp>
    </p:spTree>
    <p:extLst>
      <p:ext uri="{BB962C8B-B14F-4D97-AF65-F5344CB8AC3E}">
        <p14:creationId xmlns:p14="http://schemas.microsoft.com/office/powerpoint/2010/main" val="17841584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r>
              <a:rPr lang="en-US"/>
              <a:t>Monday, 4th May 2020</a:t>
            </a:r>
            <a:endParaRPr lang="en-GB"/>
          </a:p>
        </p:txBody>
      </p:sp>
      <p:sp>
        <p:nvSpPr>
          <p:cNvPr id="4" name="Footer Placeholder 3"/>
          <p:cNvSpPr>
            <a:spLocks noGrp="1"/>
          </p:cNvSpPr>
          <p:nvPr>
            <p:ph type="ftr" sz="quarter" idx="11"/>
          </p:nvPr>
        </p:nvSpPr>
        <p:spPr/>
        <p:txBody>
          <a:bodyPr/>
          <a:lstStyle/>
          <a:p>
            <a:r>
              <a:rPr lang="en-US"/>
              <a:t>eSTEeM 16th Project Cohort Induction</a:t>
            </a:r>
            <a:endParaRPr lang="en-GB"/>
          </a:p>
        </p:txBody>
      </p:sp>
      <p:sp>
        <p:nvSpPr>
          <p:cNvPr id="5" name="Slide Number Placeholder 4"/>
          <p:cNvSpPr>
            <a:spLocks noGrp="1"/>
          </p:cNvSpPr>
          <p:nvPr>
            <p:ph type="sldNum" sz="quarter" idx="12"/>
          </p:nvPr>
        </p:nvSpPr>
        <p:spPr/>
        <p:txBody>
          <a:bodyPr/>
          <a:lstStyle/>
          <a:p>
            <a:fld id="{341D4F6A-8D54-49B9-8B0E-EEA58E4D334B}" type="slidenum">
              <a:rPr lang="en-GB" smtClean="0"/>
              <a:t>‹#›</a:t>
            </a:fld>
            <a:endParaRPr lang="en-GB"/>
          </a:p>
        </p:txBody>
      </p:sp>
    </p:spTree>
    <p:extLst>
      <p:ext uri="{BB962C8B-B14F-4D97-AF65-F5344CB8AC3E}">
        <p14:creationId xmlns:p14="http://schemas.microsoft.com/office/powerpoint/2010/main" val="25175392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Monday, 4th May 2020</a:t>
            </a:r>
            <a:endParaRPr lang="en-GB"/>
          </a:p>
        </p:txBody>
      </p:sp>
      <p:sp>
        <p:nvSpPr>
          <p:cNvPr id="3" name="Footer Placeholder 2"/>
          <p:cNvSpPr>
            <a:spLocks noGrp="1"/>
          </p:cNvSpPr>
          <p:nvPr>
            <p:ph type="ftr" sz="quarter" idx="11"/>
          </p:nvPr>
        </p:nvSpPr>
        <p:spPr/>
        <p:txBody>
          <a:bodyPr/>
          <a:lstStyle/>
          <a:p>
            <a:r>
              <a:rPr lang="en-US"/>
              <a:t>eSTEeM 16th Project Cohort Induction</a:t>
            </a:r>
            <a:endParaRPr lang="en-GB"/>
          </a:p>
        </p:txBody>
      </p:sp>
      <p:sp>
        <p:nvSpPr>
          <p:cNvPr id="4" name="Slide Number Placeholder 3"/>
          <p:cNvSpPr>
            <a:spLocks noGrp="1"/>
          </p:cNvSpPr>
          <p:nvPr>
            <p:ph type="sldNum" sz="quarter" idx="12"/>
          </p:nvPr>
        </p:nvSpPr>
        <p:spPr/>
        <p:txBody>
          <a:bodyPr/>
          <a:lstStyle/>
          <a:p>
            <a:fld id="{341D4F6A-8D54-49B9-8B0E-EEA58E4D334B}" type="slidenum">
              <a:rPr lang="en-GB" smtClean="0"/>
              <a:t>‹#›</a:t>
            </a:fld>
            <a:endParaRPr lang="en-GB"/>
          </a:p>
        </p:txBody>
      </p:sp>
    </p:spTree>
    <p:extLst>
      <p:ext uri="{BB962C8B-B14F-4D97-AF65-F5344CB8AC3E}">
        <p14:creationId xmlns:p14="http://schemas.microsoft.com/office/powerpoint/2010/main" val="25214433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Monday, 4th May 2020</a:t>
            </a:r>
            <a:endParaRPr lang="en-GB"/>
          </a:p>
        </p:txBody>
      </p:sp>
      <p:sp>
        <p:nvSpPr>
          <p:cNvPr id="6" name="Footer Placeholder 5"/>
          <p:cNvSpPr>
            <a:spLocks noGrp="1"/>
          </p:cNvSpPr>
          <p:nvPr>
            <p:ph type="ftr" sz="quarter" idx="11"/>
          </p:nvPr>
        </p:nvSpPr>
        <p:spPr/>
        <p:txBody>
          <a:bodyPr/>
          <a:lstStyle/>
          <a:p>
            <a:r>
              <a:rPr lang="en-US"/>
              <a:t>eSTEeM 16th Project Cohort Induction</a:t>
            </a:r>
            <a:endParaRPr lang="en-GB"/>
          </a:p>
        </p:txBody>
      </p:sp>
      <p:sp>
        <p:nvSpPr>
          <p:cNvPr id="7" name="Slide Number Placeholder 6"/>
          <p:cNvSpPr>
            <a:spLocks noGrp="1"/>
          </p:cNvSpPr>
          <p:nvPr>
            <p:ph type="sldNum" sz="quarter" idx="12"/>
          </p:nvPr>
        </p:nvSpPr>
        <p:spPr/>
        <p:txBody>
          <a:bodyPr/>
          <a:lstStyle/>
          <a:p>
            <a:fld id="{341D4F6A-8D54-49B9-8B0E-EEA58E4D334B}" type="slidenum">
              <a:rPr lang="en-GB" smtClean="0"/>
              <a:t>‹#›</a:t>
            </a:fld>
            <a:endParaRPr lang="en-GB"/>
          </a:p>
        </p:txBody>
      </p:sp>
    </p:spTree>
    <p:extLst>
      <p:ext uri="{BB962C8B-B14F-4D97-AF65-F5344CB8AC3E}">
        <p14:creationId xmlns:p14="http://schemas.microsoft.com/office/powerpoint/2010/main" val="10279895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Monday, 4th May 2020</a:t>
            </a:r>
            <a:endParaRPr lang="en-GB"/>
          </a:p>
        </p:txBody>
      </p:sp>
      <p:sp>
        <p:nvSpPr>
          <p:cNvPr id="6" name="Footer Placeholder 5"/>
          <p:cNvSpPr>
            <a:spLocks noGrp="1"/>
          </p:cNvSpPr>
          <p:nvPr>
            <p:ph type="ftr" sz="quarter" idx="11"/>
          </p:nvPr>
        </p:nvSpPr>
        <p:spPr/>
        <p:txBody>
          <a:bodyPr/>
          <a:lstStyle/>
          <a:p>
            <a:r>
              <a:rPr lang="en-US"/>
              <a:t>eSTEeM 16th Project Cohort Induction</a:t>
            </a:r>
            <a:endParaRPr lang="en-GB"/>
          </a:p>
        </p:txBody>
      </p:sp>
      <p:sp>
        <p:nvSpPr>
          <p:cNvPr id="7" name="Slide Number Placeholder 6"/>
          <p:cNvSpPr>
            <a:spLocks noGrp="1"/>
          </p:cNvSpPr>
          <p:nvPr>
            <p:ph type="sldNum" sz="quarter" idx="12"/>
          </p:nvPr>
        </p:nvSpPr>
        <p:spPr/>
        <p:txBody>
          <a:bodyPr/>
          <a:lstStyle/>
          <a:p>
            <a:fld id="{341D4F6A-8D54-49B9-8B0E-EEA58E4D334B}" type="slidenum">
              <a:rPr lang="en-GB" smtClean="0"/>
              <a:t>‹#›</a:t>
            </a:fld>
            <a:endParaRPr lang="en-GB"/>
          </a:p>
        </p:txBody>
      </p:sp>
    </p:spTree>
    <p:extLst>
      <p:ext uri="{BB962C8B-B14F-4D97-AF65-F5344CB8AC3E}">
        <p14:creationId xmlns:p14="http://schemas.microsoft.com/office/powerpoint/2010/main" val="32537648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823595"/>
          </a:xfrm>
          <a:prstGeom prst="rect">
            <a:avLst/>
          </a:prstGeom>
        </p:spPr>
        <p:txBody>
          <a:bodyPr vert="horz" lIns="91440" tIns="45720" rIns="91440" bIns="45720" rtlCol="0" anchor="ctr">
            <a:normAutofit/>
          </a:bodyPr>
          <a:lstStyle/>
          <a:p>
            <a:r>
              <a:rPr lang="en-US" dirty="0"/>
              <a:t>Click to edit Master title style</a:t>
            </a:r>
            <a:endParaRPr lang="en-GB" dirty="0"/>
          </a:p>
        </p:txBody>
      </p:sp>
      <p:sp>
        <p:nvSpPr>
          <p:cNvPr id="3" name="Text Placeholder 2"/>
          <p:cNvSpPr>
            <a:spLocks noGrp="1"/>
          </p:cNvSpPr>
          <p:nvPr>
            <p:ph type="body" idx="1"/>
          </p:nvPr>
        </p:nvSpPr>
        <p:spPr>
          <a:xfrm>
            <a:off x="838200" y="1351280"/>
            <a:ext cx="10515600" cy="4846320"/>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t>Monday, 4th May 2020</a:t>
            </a:r>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eSTEeM 16th Project Cohort Induction</a:t>
            </a:r>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41D4F6A-8D54-49B9-8B0E-EEA58E4D334B}" type="slidenum">
              <a:rPr lang="en-GB" smtClean="0"/>
              <a:t>‹#›</a:t>
            </a:fld>
            <a:endParaRPr lang="en-GB"/>
          </a:p>
        </p:txBody>
      </p:sp>
      <p:pic>
        <p:nvPicPr>
          <p:cNvPr id="7" name="Picture 2" descr="Image result for open university logo">
            <a:extLst>
              <a:ext uri="{FF2B5EF4-FFF2-40B4-BE49-F238E27FC236}">
                <a16:creationId xmlns:a16="http://schemas.microsoft.com/office/drawing/2014/main" id="{73F5A3A6-890C-3C44-8E85-866FAD5E91E9}"/>
              </a:ext>
            </a:extLst>
          </p:cNvPr>
          <p:cNvPicPr>
            <a:picLocks noChangeAspect="1" noChangeArrowheads="1"/>
          </p:cNvPicPr>
          <p:nvPr userDrawn="1"/>
        </p:nvPicPr>
        <p:blipFill>
          <a:blip r:embed="rId13" cstate="print">
            <a:extLst>
              <a:ext uri="{28A0092B-C50C-407E-A947-70E740481C1C}">
                <a14:useLocalDpi xmlns:a14="http://schemas.microsoft.com/office/drawing/2010/main" val="0"/>
              </a:ext>
            </a:extLst>
          </a:blip>
          <a:srcRect/>
          <a:stretch>
            <a:fillRect/>
          </a:stretch>
        </p:blipFill>
        <p:spPr bwMode="auto">
          <a:xfrm>
            <a:off x="10119712" y="361703"/>
            <a:ext cx="1234088" cy="84153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3102740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l" defTabSz="914400" rtl="0" eaLnBrk="1" latinLnBrk="0" hangingPunct="1">
        <a:lnSpc>
          <a:spcPct val="90000"/>
        </a:lnSpc>
        <a:spcBef>
          <a:spcPct val="0"/>
        </a:spcBef>
        <a:buNone/>
        <a:defRPr sz="4400" kern="1200">
          <a:solidFill>
            <a:schemeClr val="accent1">
              <a:lumMod val="75000"/>
            </a:schemeClr>
          </a:solidFill>
          <a:latin typeface="+mj-lt"/>
          <a:ea typeface="+mj-ea"/>
          <a:cs typeface="+mj-cs"/>
        </a:defRPr>
      </a:lvl1pPr>
    </p:titleStyle>
    <p:bodyStyle>
      <a:lvl1pPr marL="228600" indent="-228600" algn="l" defTabSz="914400" rtl="0" eaLnBrk="1" latinLnBrk="0" hangingPunct="1">
        <a:lnSpc>
          <a:spcPct val="108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08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08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08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08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 Id="rId5" Type="http://schemas.openxmlformats.org/officeDocument/2006/relationships/image" Target="../media/image3.png"/><Relationship Id="rId4" Type="http://schemas.openxmlformats.org/officeDocument/2006/relationships/image" Target="../media/image2.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ECBC9E42-CF55-F942-9572-3ACDE7694071}"/>
              </a:ext>
            </a:extLst>
          </p:cNvPr>
          <p:cNvSpPr txBox="1"/>
          <p:nvPr/>
        </p:nvSpPr>
        <p:spPr>
          <a:xfrm>
            <a:off x="5285678" y="6646127"/>
            <a:ext cx="184731" cy="369332"/>
          </a:xfrm>
          <a:prstGeom prst="rect">
            <a:avLst/>
          </a:prstGeom>
          <a:noFill/>
        </p:spPr>
        <p:txBody>
          <a:bodyPr wrap="none" rtlCol="0">
            <a:spAutoFit/>
          </a:bodyPr>
          <a:lstStyle/>
          <a:p>
            <a:endParaRPr lang="en-US" dirty="0"/>
          </a:p>
        </p:txBody>
      </p:sp>
      <p:sp>
        <p:nvSpPr>
          <p:cNvPr id="3" name="Rectangle 1">
            <a:extLst>
              <a:ext uri="{FF2B5EF4-FFF2-40B4-BE49-F238E27FC236}">
                <a16:creationId xmlns:a16="http://schemas.microsoft.com/office/drawing/2014/main" id="{BF465D11-9EEB-4425-A721-333EF169DD5E}"/>
              </a:ext>
            </a:extLst>
          </p:cNvPr>
          <p:cNvSpPr>
            <a:spLocks noGrp="1" noChangeArrowheads="1"/>
          </p:cNvSpPr>
          <p:nvPr>
            <p:ph type="ctrTitle"/>
          </p:nvPr>
        </p:nvSpPr>
        <p:spPr bwMode="auto">
          <a:xfrm>
            <a:off x="197016" y="179090"/>
            <a:ext cx="11797967" cy="22929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0" numCol="1" anchor="ctr" anchorCtr="0" compatLnSpc="1">
            <a:prstTxWarp prst="textNoShape">
              <a:avLst/>
            </a:prstTxWarp>
            <a:spAutoFit/>
          </a:bodyPr>
          <a:lstStyle/>
          <a:p>
            <a:pPr lvl="0" algn="l" eaLnBrk="0" fontAlgn="base" hangingPunct="0">
              <a:lnSpc>
                <a:spcPct val="100000"/>
              </a:lnSpc>
              <a:spcAft>
                <a:spcPct val="0"/>
              </a:spcAft>
            </a:pPr>
            <a:r>
              <a:rPr lang="en-GB" altLang="en-US" sz="2400" b="1" dirty="0">
                <a:solidFill>
                  <a:srgbClr val="060645"/>
                </a:solidFill>
                <a:latin typeface="Poppins" panose="00000500000000000000" pitchFamily="2" charset="0"/>
                <a:cs typeface="Poppins" panose="00000500000000000000" pitchFamily="2" charset="0"/>
              </a:rPr>
              <a:t>Supporting learning with a collaborative notetaking tool </a:t>
            </a:r>
            <a:br>
              <a:rPr lang="en-GB" altLang="en-US" sz="2400" b="1" dirty="0">
                <a:solidFill>
                  <a:srgbClr val="060645"/>
                </a:solidFill>
                <a:latin typeface="Poppins" panose="00000500000000000000" pitchFamily="2" charset="0"/>
                <a:cs typeface="Poppins" panose="00000500000000000000" pitchFamily="2" charset="0"/>
              </a:rPr>
            </a:br>
            <a:r>
              <a:rPr lang="en-GB" altLang="en-US" sz="2400" b="1" dirty="0">
                <a:solidFill>
                  <a:srgbClr val="060645"/>
                </a:solidFill>
                <a:latin typeface="Poppins" panose="00000500000000000000" pitchFamily="2" charset="0"/>
                <a:cs typeface="Poppins" panose="00000500000000000000" pitchFamily="2" charset="0"/>
              </a:rPr>
              <a:t>to work within a Jupyter Notebook environment.</a:t>
            </a:r>
            <a:br>
              <a:rPr lang="en-GB" altLang="en-US" sz="2400" b="1" dirty="0">
                <a:solidFill>
                  <a:srgbClr val="060645"/>
                </a:solidFill>
                <a:latin typeface="Poppins" panose="00000500000000000000" pitchFamily="2" charset="0"/>
                <a:cs typeface="Poppins" panose="00000500000000000000" pitchFamily="2" charset="0"/>
              </a:rPr>
            </a:br>
            <a:br>
              <a:rPr lang="en-GB" altLang="en-US" sz="1800" b="1" dirty="0">
                <a:solidFill>
                  <a:schemeClr val="tx1"/>
                </a:solidFill>
                <a:latin typeface="Poppins" panose="00000500000000000000" pitchFamily="2" charset="0"/>
                <a:cs typeface="Poppins" panose="00000500000000000000" pitchFamily="2" charset="0"/>
              </a:rPr>
            </a:br>
            <a:r>
              <a:rPr lang="en-GB" altLang="en-US" sz="2000" b="1" dirty="0">
                <a:solidFill>
                  <a:srgbClr val="060645"/>
                </a:solidFill>
                <a:latin typeface="Poppins" panose="00000500000000000000" pitchFamily="2" charset="0"/>
                <a:cs typeface="Poppins" panose="00000500000000000000" pitchFamily="2" charset="0"/>
              </a:rPr>
              <a:t>Oli Howson</a:t>
            </a:r>
            <a:br>
              <a:rPr lang="en-GB" altLang="en-US" sz="1800" b="1" dirty="0">
                <a:solidFill>
                  <a:srgbClr val="060645"/>
                </a:solidFill>
                <a:latin typeface="Poppins" panose="00000500000000000000" pitchFamily="2" charset="0"/>
                <a:cs typeface="Poppins" panose="00000500000000000000" pitchFamily="2" charset="0"/>
              </a:rPr>
            </a:br>
            <a:br>
              <a:rPr kumimoji="0" lang="en-GB" altLang="en-US" sz="14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br>
            <a:br>
              <a:rPr kumimoji="0" lang="en-GB" altLang="en-US" sz="14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br>
            <a:br>
              <a:rPr kumimoji="0" lang="en-GB" altLang="en-US" sz="14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br>
            <a:endParaRPr kumimoji="0" lang="en-GB" altLang="en-US" sz="1800" b="0" i="0" u="none" strike="noStrike" cap="none" normalizeH="0" baseline="0" dirty="0">
              <a:ln>
                <a:noFill/>
              </a:ln>
              <a:solidFill>
                <a:schemeClr val="tx1"/>
              </a:solidFill>
              <a:effectLst/>
              <a:latin typeface="Arial" panose="020B0604020202020204" pitchFamily="34" charset="0"/>
            </a:endParaRPr>
          </a:p>
        </p:txBody>
      </p:sp>
      <p:pic>
        <p:nvPicPr>
          <p:cNvPr id="9" name="Picture 8" descr="A black and white logo&#10;&#10;Description automatically generated with low confidence">
            <a:extLst>
              <a:ext uri="{FF2B5EF4-FFF2-40B4-BE49-F238E27FC236}">
                <a16:creationId xmlns:a16="http://schemas.microsoft.com/office/drawing/2014/main" id="{6C7A6090-39D0-B303-D8E4-96EDB08762EA}"/>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9528464" y="379696"/>
            <a:ext cx="2273415" cy="744026"/>
          </a:xfrm>
          <a:prstGeom prst="rect">
            <a:avLst/>
          </a:prstGeom>
        </p:spPr>
      </p:pic>
      <p:pic>
        <p:nvPicPr>
          <p:cNvPr id="5" name="Picture 4" descr="A black background with blue text&#10;&#10;Description automatically generated">
            <a:extLst>
              <a:ext uri="{FF2B5EF4-FFF2-40B4-BE49-F238E27FC236}">
                <a16:creationId xmlns:a16="http://schemas.microsoft.com/office/drawing/2014/main" id="{0F097027-6750-6F5F-752A-302E0706278A}"/>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97016" y="6280564"/>
            <a:ext cx="2771745" cy="398346"/>
          </a:xfrm>
          <a:prstGeom prst="rect">
            <a:avLst/>
          </a:prstGeom>
        </p:spPr>
      </p:pic>
      <p:sp>
        <p:nvSpPr>
          <p:cNvPr id="4" name="TextBox 3">
            <a:extLst>
              <a:ext uri="{FF2B5EF4-FFF2-40B4-BE49-F238E27FC236}">
                <a16:creationId xmlns:a16="http://schemas.microsoft.com/office/drawing/2014/main" id="{9C732752-5438-B036-F603-DAAF8347F4A8}"/>
              </a:ext>
            </a:extLst>
          </p:cNvPr>
          <p:cNvSpPr txBox="1"/>
          <p:nvPr/>
        </p:nvSpPr>
        <p:spPr>
          <a:xfrm>
            <a:off x="288235" y="1610139"/>
            <a:ext cx="3687417" cy="4031873"/>
          </a:xfrm>
          <a:prstGeom prst="rect">
            <a:avLst/>
          </a:prstGeom>
          <a:noFill/>
        </p:spPr>
        <p:txBody>
          <a:bodyPr wrap="square" rtlCol="0">
            <a:spAutoFit/>
          </a:bodyPr>
          <a:lstStyle/>
          <a:p>
            <a:r>
              <a:rPr lang="en-US" sz="1600" b="1" dirty="0">
                <a:solidFill>
                  <a:srgbClr val="060645"/>
                </a:solidFill>
                <a:latin typeface="Poppins" panose="00000500000000000000" pitchFamily="2" charset="0"/>
                <a:ea typeface="+mj-ea"/>
                <a:cs typeface="Poppins" panose="00000500000000000000" pitchFamily="2" charset="0"/>
              </a:rPr>
              <a:t>Our students work in isolation…</a:t>
            </a:r>
          </a:p>
          <a:p>
            <a:endParaRPr lang="en-US" sz="1600" b="1" dirty="0">
              <a:solidFill>
                <a:srgbClr val="060645"/>
              </a:solidFill>
              <a:latin typeface="Poppins" panose="00000500000000000000" pitchFamily="2" charset="0"/>
              <a:ea typeface="+mj-ea"/>
              <a:cs typeface="Poppins" panose="00000500000000000000" pitchFamily="2" charset="0"/>
            </a:endParaRPr>
          </a:p>
          <a:p>
            <a:r>
              <a:rPr lang="en-US" sz="1400" dirty="0">
                <a:solidFill>
                  <a:srgbClr val="060645"/>
                </a:solidFill>
                <a:latin typeface="Poppins" panose="00000500000000000000" pitchFamily="2" charset="0"/>
                <a:ea typeface="+mj-ea"/>
                <a:cs typeface="Poppins" panose="00000500000000000000" pitchFamily="2" charset="0"/>
              </a:rPr>
              <a:t>At the moment M269 students work entirely within the Jupyter infrastructure. The kind of collaborative notetaking and commenting popularised by the likes of Microsoft Word are simply not available. This means that students often work in isolation, repeating mistakes and misconceptions and asking repeated questions across forums.  This project aims to evaluate and further develop a tool that enables and encourages collaborative note taking</a:t>
            </a:r>
            <a:r>
              <a:rPr lang="en-US" sz="1400" dirty="0">
                <a:latin typeface="Poppins" pitchFamily="2" charset="77"/>
                <a:cs typeface="Poppins" pitchFamily="2" charset="77"/>
              </a:rPr>
              <a:t>.</a:t>
            </a:r>
          </a:p>
          <a:p>
            <a:endParaRPr lang="en-US" sz="1400" dirty="0">
              <a:latin typeface="Poppins" pitchFamily="2" charset="77"/>
              <a:cs typeface="Poppins" pitchFamily="2" charset="77"/>
            </a:endParaRPr>
          </a:p>
          <a:p>
            <a:r>
              <a:rPr lang="en-US" sz="1400" b="1" dirty="0">
                <a:latin typeface="Poppins" pitchFamily="2" charset="77"/>
                <a:cs typeface="Poppins" pitchFamily="2" charset="77"/>
              </a:rPr>
              <a:t>We have developed a tool to tackle this!</a:t>
            </a:r>
          </a:p>
        </p:txBody>
      </p:sp>
      <p:sp>
        <p:nvSpPr>
          <p:cNvPr id="6" name="TextBox 5">
            <a:extLst>
              <a:ext uri="{FF2B5EF4-FFF2-40B4-BE49-F238E27FC236}">
                <a16:creationId xmlns:a16="http://schemas.microsoft.com/office/drawing/2014/main" id="{62527BE4-449F-8C9C-5F68-FD91CE9ADABD}"/>
              </a:ext>
            </a:extLst>
          </p:cNvPr>
          <p:cNvSpPr txBox="1"/>
          <p:nvPr/>
        </p:nvSpPr>
        <p:spPr>
          <a:xfrm>
            <a:off x="3975652" y="1610138"/>
            <a:ext cx="3687417" cy="3508653"/>
          </a:xfrm>
          <a:prstGeom prst="rect">
            <a:avLst/>
          </a:prstGeom>
          <a:noFill/>
        </p:spPr>
        <p:txBody>
          <a:bodyPr wrap="square" rtlCol="0">
            <a:spAutoFit/>
          </a:bodyPr>
          <a:lstStyle/>
          <a:p>
            <a:r>
              <a:rPr lang="en-US" sz="1600" b="1" dirty="0">
                <a:solidFill>
                  <a:srgbClr val="060645"/>
                </a:solidFill>
                <a:latin typeface="Poppins" panose="00000500000000000000" pitchFamily="2" charset="0"/>
                <a:ea typeface="+mj-ea"/>
                <a:cs typeface="Poppins" panose="00000500000000000000" pitchFamily="2" charset="0"/>
              </a:rPr>
              <a:t>Specific Aims</a:t>
            </a:r>
          </a:p>
          <a:p>
            <a:endParaRPr lang="en-US" sz="1600" b="1" dirty="0">
              <a:solidFill>
                <a:srgbClr val="060645"/>
              </a:solidFill>
              <a:latin typeface="Poppins" panose="00000500000000000000" pitchFamily="2" charset="0"/>
              <a:ea typeface="+mj-ea"/>
              <a:cs typeface="Poppins" panose="00000500000000000000" pitchFamily="2" charset="0"/>
            </a:endParaRPr>
          </a:p>
          <a:p>
            <a:r>
              <a:rPr lang="en-US" sz="1400" b="1" dirty="0">
                <a:solidFill>
                  <a:srgbClr val="060645"/>
                </a:solidFill>
                <a:latin typeface="Poppins" panose="00000500000000000000" pitchFamily="2" charset="0"/>
                <a:ea typeface="+mj-ea"/>
                <a:cs typeface="Poppins" panose="00000500000000000000" pitchFamily="2" charset="0"/>
              </a:rPr>
              <a:t>1. </a:t>
            </a:r>
            <a:r>
              <a:rPr lang="en-US" sz="1400" dirty="0">
                <a:solidFill>
                  <a:srgbClr val="060645"/>
                </a:solidFill>
                <a:latin typeface="Poppins" panose="00000500000000000000" pitchFamily="2" charset="0"/>
                <a:ea typeface="+mj-ea"/>
                <a:cs typeface="Poppins" panose="00000500000000000000" pitchFamily="2" charset="0"/>
              </a:rPr>
              <a:t>Investigate the impact upon learning by students that make use of the tool.</a:t>
            </a:r>
          </a:p>
          <a:p>
            <a:endParaRPr lang="en-US" sz="1400" dirty="0">
              <a:solidFill>
                <a:srgbClr val="060645"/>
              </a:solidFill>
              <a:latin typeface="Poppins" panose="00000500000000000000" pitchFamily="2" charset="0"/>
              <a:ea typeface="+mj-ea"/>
              <a:cs typeface="Poppins" panose="00000500000000000000" pitchFamily="2" charset="0"/>
            </a:endParaRPr>
          </a:p>
          <a:p>
            <a:r>
              <a:rPr lang="en-US" sz="1400" b="1" dirty="0">
                <a:solidFill>
                  <a:srgbClr val="060645"/>
                </a:solidFill>
                <a:latin typeface="Poppins" panose="00000500000000000000" pitchFamily="2" charset="0"/>
                <a:ea typeface="+mj-ea"/>
                <a:cs typeface="Poppins" panose="00000500000000000000" pitchFamily="2" charset="0"/>
              </a:rPr>
              <a:t>2. </a:t>
            </a:r>
            <a:r>
              <a:rPr lang="en-US" sz="1400" dirty="0">
                <a:solidFill>
                  <a:srgbClr val="060645"/>
                </a:solidFill>
                <a:latin typeface="Poppins" panose="00000500000000000000" pitchFamily="2" charset="0"/>
                <a:ea typeface="+mj-ea"/>
                <a:cs typeface="Poppins" panose="00000500000000000000" pitchFamily="2" charset="0"/>
              </a:rPr>
              <a:t>Identify future developments of the tool that may lead to further positive impact.</a:t>
            </a:r>
          </a:p>
          <a:p>
            <a:endParaRPr lang="en-US" sz="1400" dirty="0">
              <a:solidFill>
                <a:srgbClr val="060645"/>
              </a:solidFill>
              <a:latin typeface="Poppins" panose="00000500000000000000" pitchFamily="2" charset="0"/>
              <a:ea typeface="+mj-ea"/>
              <a:cs typeface="Poppins" panose="00000500000000000000" pitchFamily="2" charset="0"/>
            </a:endParaRPr>
          </a:p>
          <a:p>
            <a:r>
              <a:rPr lang="en-US" sz="1400" b="1" dirty="0">
                <a:solidFill>
                  <a:srgbClr val="060645"/>
                </a:solidFill>
                <a:latin typeface="Poppins" panose="00000500000000000000" pitchFamily="2" charset="0"/>
                <a:ea typeface="+mj-ea"/>
                <a:cs typeface="Poppins" panose="00000500000000000000" pitchFamily="2" charset="0"/>
              </a:rPr>
              <a:t>3. </a:t>
            </a:r>
            <a:r>
              <a:rPr lang="en-US" sz="1400" dirty="0">
                <a:solidFill>
                  <a:srgbClr val="060645"/>
                </a:solidFill>
                <a:latin typeface="Poppins" panose="00000500000000000000" pitchFamily="2" charset="0"/>
                <a:ea typeface="+mj-ea"/>
                <a:cs typeface="Poppins" panose="00000500000000000000" pitchFamily="2" charset="0"/>
              </a:rPr>
              <a:t>Evaluate whether making use of the tool, and hence the collaboration, has correlation with retention and results.</a:t>
            </a:r>
          </a:p>
          <a:p>
            <a:endParaRPr lang="en-US" sz="1600" b="1" dirty="0">
              <a:solidFill>
                <a:srgbClr val="060645"/>
              </a:solidFill>
              <a:latin typeface="Poppins" panose="00000500000000000000" pitchFamily="2" charset="0"/>
              <a:ea typeface="+mj-ea"/>
              <a:cs typeface="Poppins" panose="00000500000000000000" pitchFamily="2" charset="0"/>
            </a:endParaRPr>
          </a:p>
          <a:p>
            <a:endParaRPr lang="en-US" sz="1600" b="1" dirty="0">
              <a:solidFill>
                <a:srgbClr val="060645"/>
              </a:solidFill>
              <a:latin typeface="Poppins" panose="00000500000000000000" pitchFamily="2" charset="0"/>
              <a:ea typeface="+mj-ea"/>
              <a:cs typeface="Poppins" panose="00000500000000000000" pitchFamily="2" charset="0"/>
            </a:endParaRPr>
          </a:p>
          <a:p>
            <a:endParaRPr lang="en-US" dirty="0"/>
          </a:p>
        </p:txBody>
      </p:sp>
      <p:sp>
        <p:nvSpPr>
          <p:cNvPr id="7" name="TextBox 6">
            <a:extLst>
              <a:ext uri="{FF2B5EF4-FFF2-40B4-BE49-F238E27FC236}">
                <a16:creationId xmlns:a16="http://schemas.microsoft.com/office/drawing/2014/main" id="{2D2465B6-49A6-2B20-D7DB-8E9053B072A9}"/>
              </a:ext>
            </a:extLst>
          </p:cNvPr>
          <p:cNvSpPr txBox="1"/>
          <p:nvPr/>
        </p:nvSpPr>
        <p:spPr>
          <a:xfrm>
            <a:off x="7892552" y="1597717"/>
            <a:ext cx="3687417" cy="3785652"/>
          </a:xfrm>
          <a:prstGeom prst="rect">
            <a:avLst/>
          </a:prstGeom>
          <a:noFill/>
        </p:spPr>
        <p:txBody>
          <a:bodyPr wrap="square" rtlCol="0">
            <a:spAutoFit/>
          </a:bodyPr>
          <a:lstStyle/>
          <a:p>
            <a:r>
              <a:rPr lang="en-US" sz="1600" b="1" dirty="0">
                <a:solidFill>
                  <a:srgbClr val="060645"/>
                </a:solidFill>
                <a:latin typeface="Poppins" panose="00000500000000000000" pitchFamily="2" charset="0"/>
                <a:ea typeface="+mj-ea"/>
                <a:cs typeface="Poppins" panose="00000500000000000000" pitchFamily="2" charset="0"/>
              </a:rPr>
              <a:t>Impact</a:t>
            </a:r>
          </a:p>
          <a:p>
            <a:endParaRPr lang="en-US" sz="1600" b="1" dirty="0">
              <a:solidFill>
                <a:srgbClr val="060645"/>
              </a:solidFill>
              <a:latin typeface="Poppins" panose="00000500000000000000" pitchFamily="2" charset="0"/>
              <a:ea typeface="+mj-ea"/>
              <a:cs typeface="Poppins" panose="00000500000000000000" pitchFamily="2" charset="0"/>
            </a:endParaRPr>
          </a:p>
          <a:p>
            <a:pPr marL="285750" indent="-285750">
              <a:buFontTx/>
              <a:buChar char="-"/>
            </a:pPr>
            <a:r>
              <a:rPr lang="en-US" sz="1600" dirty="0">
                <a:solidFill>
                  <a:srgbClr val="060645"/>
                </a:solidFill>
                <a:latin typeface="Poppins" panose="00000500000000000000" pitchFamily="2" charset="0"/>
                <a:ea typeface="+mj-ea"/>
                <a:cs typeface="Poppins" panose="00000500000000000000" pitchFamily="2" charset="0"/>
              </a:rPr>
              <a:t>Defeating the sense of isolation our students may feel.</a:t>
            </a:r>
          </a:p>
          <a:p>
            <a:pPr marL="285750" indent="-285750">
              <a:buFontTx/>
              <a:buChar char="-"/>
            </a:pPr>
            <a:r>
              <a:rPr lang="en-US" sz="1600" dirty="0">
                <a:solidFill>
                  <a:srgbClr val="060645"/>
                </a:solidFill>
                <a:latin typeface="Poppins" panose="00000500000000000000" pitchFamily="2" charset="0"/>
                <a:ea typeface="+mj-ea"/>
                <a:cs typeface="Poppins" panose="00000500000000000000" pitchFamily="2" charset="0"/>
              </a:rPr>
              <a:t>Enhanced learning opportunities.</a:t>
            </a:r>
          </a:p>
          <a:p>
            <a:pPr marL="285750" indent="-285750">
              <a:buFontTx/>
              <a:buChar char="-"/>
            </a:pPr>
            <a:r>
              <a:rPr lang="en-US" sz="1600" dirty="0">
                <a:solidFill>
                  <a:srgbClr val="060645"/>
                </a:solidFill>
                <a:latin typeface="Poppins" panose="00000500000000000000" pitchFamily="2" charset="0"/>
                <a:ea typeface="+mj-ea"/>
                <a:cs typeface="Poppins" panose="00000500000000000000" pitchFamily="2" charset="0"/>
              </a:rPr>
              <a:t>Increased results and retention.</a:t>
            </a:r>
          </a:p>
          <a:p>
            <a:pPr marL="285750" indent="-285750">
              <a:buFontTx/>
              <a:buChar char="-"/>
            </a:pPr>
            <a:r>
              <a:rPr lang="en-US" sz="1600" dirty="0">
                <a:solidFill>
                  <a:srgbClr val="060645"/>
                </a:solidFill>
                <a:latin typeface="Poppins" panose="00000500000000000000" pitchFamily="2" charset="0"/>
                <a:ea typeface="+mj-ea"/>
                <a:cs typeface="Poppins" panose="00000500000000000000" pitchFamily="2" charset="0"/>
              </a:rPr>
              <a:t>Decreased workload for supporting colleagues.</a:t>
            </a:r>
          </a:p>
          <a:p>
            <a:pPr marL="285750" indent="-285750">
              <a:buFontTx/>
              <a:buChar char="-"/>
            </a:pPr>
            <a:r>
              <a:rPr lang="en-US" sz="1600" dirty="0">
                <a:solidFill>
                  <a:srgbClr val="060645"/>
                </a:solidFill>
                <a:latin typeface="Poppins" panose="00000500000000000000" pitchFamily="2" charset="0"/>
                <a:ea typeface="+mj-ea"/>
                <a:cs typeface="Poppins" panose="00000500000000000000" pitchFamily="2" charset="0"/>
              </a:rPr>
              <a:t>Expandable to other Jupyter-using modules within C&amp;C, Stem, and outside of the University.</a:t>
            </a:r>
          </a:p>
          <a:p>
            <a:pPr marL="285750" indent="-285750">
              <a:buFontTx/>
              <a:buChar char="-"/>
            </a:pPr>
            <a:r>
              <a:rPr lang="en-US" sz="1600" dirty="0">
                <a:solidFill>
                  <a:srgbClr val="060645"/>
                </a:solidFill>
                <a:latin typeface="Poppins" panose="00000500000000000000" pitchFamily="2" charset="0"/>
                <a:ea typeface="+mj-ea"/>
                <a:cs typeface="Poppins" panose="00000500000000000000" pitchFamily="2" charset="0"/>
              </a:rPr>
              <a:t>There are </a:t>
            </a:r>
            <a:r>
              <a:rPr lang="en-US" sz="1600" i="1" dirty="0">
                <a:solidFill>
                  <a:srgbClr val="060645"/>
                </a:solidFill>
                <a:latin typeface="Poppins" panose="00000500000000000000" pitchFamily="2" charset="0"/>
                <a:ea typeface="+mj-ea"/>
                <a:cs typeface="Poppins" panose="00000500000000000000" pitchFamily="2" charset="0"/>
              </a:rPr>
              <a:t>millions</a:t>
            </a:r>
            <a:r>
              <a:rPr lang="en-US" sz="1600" dirty="0">
                <a:solidFill>
                  <a:srgbClr val="060645"/>
                </a:solidFill>
                <a:latin typeface="Poppins" panose="00000500000000000000" pitchFamily="2" charset="0"/>
                <a:ea typeface="+mj-ea"/>
                <a:cs typeface="Poppins" panose="00000500000000000000" pitchFamily="2" charset="0"/>
              </a:rPr>
              <a:t> of Jupyter Notebooks on GitHub alone</a:t>
            </a:r>
          </a:p>
        </p:txBody>
      </p:sp>
      <p:sp>
        <p:nvSpPr>
          <p:cNvPr id="8" name="TextBox 7">
            <a:extLst>
              <a:ext uri="{FF2B5EF4-FFF2-40B4-BE49-F238E27FC236}">
                <a16:creationId xmlns:a16="http://schemas.microsoft.com/office/drawing/2014/main" id="{CFAD5138-1916-455F-5A0F-5B391957B6EC}"/>
              </a:ext>
            </a:extLst>
          </p:cNvPr>
          <p:cNvSpPr txBox="1"/>
          <p:nvPr/>
        </p:nvSpPr>
        <p:spPr>
          <a:xfrm>
            <a:off x="3906078" y="5094742"/>
            <a:ext cx="3756991" cy="1384995"/>
          </a:xfrm>
          <a:prstGeom prst="rect">
            <a:avLst/>
          </a:prstGeom>
          <a:noFill/>
        </p:spPr>
        <p:txBody>
          <a:bodyPr wrap="square" rtlCol="0">
            <a:spAutoFit/>
          </a:bodyPr>
          <a:lstStyle/>
          <a:p>
            <a:pPr algn="r"/>
            <a:r>
              <a:rPr lang="en-US" sz="1400" i="1" dirty="0">
                <a:latin typeface="Poppins" pitchFamily="2" charset="77"/>
                <a:cs typeface="Poppins" pitchFamily="2" charset="77"/>
              </a:rPr>
              <a:t>“new communication tools not only enable students to work collaboratively at a distance but allows teachers to observe students’ learning processes without being physically present” [1]</a:t>
            </a:r>
          </a:p>
          <a:p>
            <a:pPr algn="r"/>
            <a:endParaRPr lang="en-US" sz="1400" i="1" dirty="0">
              <a:latin typeface="Poppins" pitchFamily="2" charset="77"/>
              <a:cs typeface="Poppins" pitchFamily="2" charset="77"/>
            </a:endParaRPr>
          </a:p>
        </p:txBody>
      </p:sp>
    </p:spTree>
    <p:custDataLst>
      <p:tags r:id="rId1"/>
    </p:custDataLst>
    <p:extLst>
      <p:ext uri="{BB962C8B-B14F-4D97-AF65-F5344CB8AC3E}">
        <p14:creationId xmlns:p14="http://schemas.microsoft.com/office/powerpoint/2010/main" val="438572242"/>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__MICROSOFT_TRANSLATOR_CLM_PRESENTATIONINFO" val="{&quot;DocumentId&quot;:&quot;29ad3a3ebe5e404357d4ecaf534720f0&quot;,&quot;LanguageCode&quot;:&quot;en-US&quot;,&quot;SlideGuids&quot;:[&quot;c9357629-6185-4467-a39f-3b7c432b5c10&quot;,&quot;a4878e81-4d15-4d43-9531-39680c84ecfd&quot;,&quot;f5b398ea-cf7c-4b3e-8177-824a4a8ab1cf&quot;,&quot;c49b6e99-fa39-4211-a779-fc7790e6eed6&quot;,&quot;dd196faf-b12c-483b-aa38-b2c4502e2f6b&quot;,&quot;18aba1ed-efdf-4f22-8d7a-ad6c440525cb&quot;,&quot;7158b587-1b31-406f-8257-87dc7fa3f787&quot;,&quot;05797c85-1add-41f0-b160-1fadf135e4cf&quot;,&quot;adaa4fae-b221-436f-8dba-057a16a6d2e7&quot;,&quot;e72066f0-097a-49a3-a904-6929ad9723e8&quot;,&quot;34c97da7-b5dc-453c-a409-7a366c37ccaf&quot;,&quot;6cc20db3-ea89-47d1-a321-ca87e78ad727&quot;,&quot;6538ee61-a74c-46f4-87b8-1761415f06fa&quot;],&quot;TimeStamp&quot;:&quot;2018-10-04T22:54:38.6356615+01:00&quot;}"/>
</p:tagLst>
</file>

<file path=ppt/tags/tag2.xml><?xml version="1.0" encoding="utf-8"?>
<p:tagLst xmlns:a="http://schemas.openxmlformats.org/drawingml/2006/main" xmlns:r="http://schemas.openxmlformats.org/officeDocument/2006/relationships" xmlns:p="http://schemas.openxmlformats.org/presentationml/2006/main">
  <p:tag name="__MICROSOFT_TRANSLATOR_CLM_SLIDEINFO" val="{&quot;Guid&quot;:&quot;c9357629-6185-4467-a39f-3b7c432b5c10&quot;,&quot;TimeStamp&quot;:&quot;2018-10-04T22:54:38.5658229+01:00&quot;}"/>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4036</TotalTime>
  <Words>307</Words>
  <Application>Microsoft Office PowerPoint</Application>
  <PresentationFormat>Widescreen</PresentationFormat>
  <Paragraphs>27</Paragraphs>
  <Slides>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Poppins</vt:lpstr>
      <vt:lpstr>Office Theme</vt:lpstr>
      <vt:lpstr>Supporting learning with a collaborative notetaking tool  to work within a Jupyter Notebook environment.  Oli Howson    </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Embedding and sustaining inclusive STEM practices</dc:title>
  <dc:creator>Trevor Collins</dc:creator>
  <cp:lastModifiedBy>Diane.Ford</cp:lastModifiedBy>
  <cp:revision>478</cp:revision>
  <cp:lastPrinted>2018-10-16T09:27:54Z</cp:lastPrinted>
  <dcterms:created xsi:type="dcterms:W3CDTF">2017-05-06T04:58:44Z</dcterms:created>
  <dcterms:modified xsi:type="dcterms:W3CDTF">2024-06-11T09:57:28Z</dcterms:modified>
</cp:coreProperties>
</file>