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83" r:id="rId2"/>
    <p:sldId id="285" r:id="rId3"/>
    <p:sldId id="300" r:id="rId4"/>
    <p:sldId id="308" r:id="rId5"/>
    <p:sldId id="309" r:id="rId6"/>
    <p:sldId id="289" r:id="rId7"/>
    <p:sldId id="302" r:id="rId8"/>
    <p:sldId id="290" r:id="rId9"/>
    <p:sldId id="303" r:id="rId10"/>
    <p:sldId id="287" r:id="rId11"/>
    <p:sldId id="310" r:id="rId12"/>
    <p:sldId id="291" r:id="rId13"/>
    <p:sldId id="292" r:id="rId14"/>
    <p:sldId id="293" r:id="rId15"/>
    <p:sldId id="294" r:id="rId16"/>
    <p:sldId id="297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y Swann" initials="N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5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68955E-B59B-4946-A8FF-82C19F54F5E5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BE3027-D21B-410D-9B68-BBA7315918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8077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BE3027-D21B-410D-9B68-BBA73159188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02396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BE3027-D21B-410D-9B68-BBA73159188D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02169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Around 1/3 of the number reporting knowing about faculty support had used this compared to over ½ of those who knew about course specific support. </a:t>
            </a:r>
          </a:p>
          <a:p>
            <a:r>
              <a:rPr lang="en-GB" dirty="0"/>
              <a:t>Personal tutors used as a source of academic support by 1/3 of both groups.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BE3027-D21B-410D-9B68-BBA73159188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40681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BE3027-D21B-410D-9B68-BBA73159188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37830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BE3027-D21B-410D-9B68-BBA73159188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35596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BE3027-D21B-410D-9B68-BBA73159188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69292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BE3027-D21B-410D-9B68-BBA73159188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2848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BE3027-D21B-410D-9B68-BBA73159188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02025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BE3027-D21B-410D-9B68-BBA73159188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15845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BE3027-D21B-410D-9B68-BBA73159188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71293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BE3027-D21B-410D-9B68-BBA73159188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195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BE3027-D21B-410D-9B68-BBA73159188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86639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BE3027-D21B-410D-9B68-BBA73159188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08812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BE3027-D21B-410D-9B68-BBA73159188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55096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BE3027-D21B-410D-9B68-BBA73159188D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2112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E087F-4FDD-4C2C-BA98-1C24488109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D57D4F-329C-4CD3-A2C3-24E8BF8204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64B93B-5EC0-4A5F-81A7-B8452ACDD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C645-8D39-4B3A-8941-5F4166376F54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CA0CBC-4234-4E65-A9E6-299FEC860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450470-EA7A-4555-BB45-42C1FE21B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18B40-A0F1-499A-BEAA-9ED91C0D1D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1389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1CC04-C562-4516-BFE7-25032411C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71A15C-67F8-4565-B5D5-81020B008B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A9CBBF-380B-4792-85DA-E85C12ACA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C645-8D39-4B3A-8941-5F4166376F54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E50902-6B13-4F32-A7BC-F7BBC1C58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D1A72F-B139-4EB3-AF5B-6BA93D0AB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18B40-A0F1-499A-BEAA-9ED91C0D1D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2443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0E420D-2DDC-4B1F-A3D6-13A81C48EF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DA0680-987D-47CF-9A0B-B65FC2F21C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5ECA49-07D6-470D-92B9-775D9C1B2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C645-8D39-4B3A-8941-5F4166376F54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546B09-A664-4233-B0B9-DE1E7B985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9C4B51-F118-4987-8EE6-FC6FA819C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18B40-A0F1-499A-BEAA-9ED91C0D1D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1689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3"/>
          <p:cNvSpPr>
            <a:spLocks noChangeArrowheads="1"/>
          </p:cNvSpPr>
          <p:nvPr/>
        </p:nvSpPr>
        <p:spPr bwMode="auto">
          <a:xfrm>
            <a:off x="0" y="1492013"/>
            <a:ext cx="284163" cy="703263"/>
          </a:xfrm>
          <a:prstGeom prst="rect">
            <a:avLst/>
          </a:prstGeom>
          <a:solidFill>
            <a:srgbClr val="0F80CA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18" tIns="45718" rIns="45718" bIns="45718" anchor="ctr"/>
          <a:lstStyle/>
          <a:p>
            <a:pPr algn="ctr" hangingPunct="0"/>
            <a:endParaRPr lang="en-US" sz="1800" b="0">
              <a:latin typeface="Calibri" charset="0"/>
              <a:cs typeface="Calibri" charset="0"/>
              <a:sym typeface="Calibri" charset="0"/>
            </a:endParaRPr>
          </a:p>
        </p:txBody>
      </p:sp>
      <p:pic>
        <p:nvPicPr>
          <p:cNvPr id="4" name="Picture 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4956" y="254000"/>
            <a:ext cx="881063" cy="88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Shape 14"/>
          <p:cNvSpPr>
            <a:spLocks noGrp="1"/>
          </p:cNvSpPr>
          <p:nvPr>
            <p:ph type="body" sz="half" idx="13"/>
          </p:nvPr>
        </p:nvSpPr>
        <p:spPr>
          <a:xfrm>
            <a:off x="444500" y="1488679"/>
            <a:ext cx="10515600" cy="2442689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FontTx/>
              <a:buNone/>
              <a:defRPr sz="4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hape 15"/>
          <p:cNvSpPr>
            <a:spLocks noGrp="1"/>
          </p:cNvSpPr>
          <p:nvPr>
            <p:ph type="sldNum" sz="quarter" idx="14"/>
          </p:nvPr>
        </p:nvSpPr>
        <p:spPr>
          <a:xfrm>
            <a:off x="11080750" y="6403975"/>
            <a:ext cx="273050" cy="269875"/>
          </a:xfrm>
        </p:spPr>
        <p:txBody>
          <a:bodyPr/>
          <a:lstStyle>
            <a:lvl1pPr>
              <a:defRPr/>
            </a:lvl1pPr>
          </a:lstStyle>
          <a:p>
            <a:fld id="{B0433BAB-71B3-474E-AF2E-350E97F8E76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Shape 13"/>
          <p:cNvSpPr>
            <a:spLocks noChangeArrowheads="1"/>
          </p:cNvSpPr>
          <p:nvPr userDrawn="1"/>
        </p:nvSpPr>
        <p:spPr bwMode="auto">
          <a:xfrm>
            <a:off x="11907837" y="1488679"/>
            <a:ext cx="284163" cy="703263"/>
          </a:xfrm>
          <a:prstGeom prst="rect">
            <a:avLst/>
          </a:prstGeom>
          <a:solidFill>
            <a:srgbClr val="0F80CA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18" tIns="45718" rIns="45718" bIns="45718" anchor="ctr"/>
          <a:lstStyle/>
          <a:p>
            <a:pPr algn="ctr" hangingPunct="0"/>
            <a:endParaRPr lang="en-US" sz="1800" b="0">
              <a:latin typeface="Calibri" charset="0"/>
              <a:cs typeface="Calibri" charset="0"/>
              <a:sym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859940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2A2D9-470A-433A-929B-914911913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7520B3-1B81-4E8E-934D-E9D0E1A489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E46E24-8457-4CFA-B6F5-903F24509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C645-8D39-4B3A-8941-5F4166376F54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F73CAB-364D-4FB0-988A-F6FA6EFA9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CE60F5-B840-453F-850A-D12EE09E8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18B40-A0F1-499A-BEAA-9ED91C0D1D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721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6341C-5DDA-4C26-B207-D9C5044EB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37AA43-7E58-4EC6-BAFA-861EB11FD3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279E79-B520-4D91-9062-DE475C699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C645-8D39-4B3A-8941-5F4166376F54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336082-44C2-41D8-9B5D-C11032147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F15E07-743A-4F4C-BB03-6F842F2D5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18B40-A0F1-499A-BEAA-9ED91C0D1D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5675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D61A5-14C1-4A40-8F98-30C1C0EC2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D50C1F-5CF3-4C4C-93D4-D00D92C4A4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A76789-142D-4547-BE61-68CDEB4625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A9274-7F90-49DE-91EA-BCC34967B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C645-8D39-4B3A-8941-5F4166376F54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7B961B-64FE-4823-A798-5FBFAC622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AA689E-46E7-4EBE-BD67-91446BD47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18B40-A0F1-499A-BEAA-9ED91C0D1D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4316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14BF3-4F58-42A5-B86B-38F3C589C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1551A4-312D-46E6-95A1-9D4A3547A1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BDFA96-683D-4889-8556-270445B4F6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028B9C-E004-4DA8-8C06-31FE049678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4FFBB6-B15B-4E23-A93C-093E8132B8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60F2E3-9428-4D51-9F8D-CF6DDB3F8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C645-8D39-4B3A-8941-5F4166376F54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600ACB-26F5-47B4-9C5B-DB9758795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D92484-8F9A-4D88-9497-EDCA42E4B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18B40-A0F1-499A-BEAA-9ED91C0D1D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4708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24DA2-5549-4EB7-A7AD-BAF47D443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E72677-9640-47B7-BEBD-44BC62221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C645-8D39-4B3A-8941-5F4166376F54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C566CE-F7DD-444D-A53E-4DB40244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BC69D8-18B2-4200-B7E0-A8C1FA366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18B40-A0F1-499A-BEAA-9ED91C0D1D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163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358FAB-A3DC-4C3F-94BD-FA02A6DDC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C645-8D39-4B3A-8941-5F4166376F54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A47727-CBAB-42CA-B9A5-EADD86A2F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79E06D-4DAF-4ABA-BB42-63C1513C4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18B40-A0F1-499A-BEAA-9ED91C0D1D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3492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E8A9E-5CFE-48E0-9CDD-423A11BE3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C2633-F43A-4132-A140-0917F19B6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B37AEE-E777-4CE6-BA65-6DD636C7A3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2BC680-651F-4BDE-B3CB-B02F48F15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C645-8D39-4B3A-8941-5F4166376F54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7987E1-5ACB-43D6-8013-0CFCA3C62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858278-25C7-4442-9481-E4C23BBED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18B40-A0F1-499A-BEAA-9ED91C0D1D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1953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B9005-DC75-4AFF-A376-8C5643CED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BF17F1-7917-4B85-91C0-92D3DE1696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5BA37E-8490-4B14-8A2E-E3257CC742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54E16B-B632-49BD-A3FD-CA9F1388E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C645-8D39-4B3A-8941-5F4166376F54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1A2250-42EE-4DEE-BBD0-3CF7029C1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702714-24DD-41A2-94B4-A9FFFB7AD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18B40-A0F1-499A-BEAA-9ED91C0D1D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499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9774C7-C893-439B-BDB4-20A93C67A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1C1E97-076D-440F-9DD6-DDA44CF6E8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140F12-B0B1-46BF-AAD1-38E98AD21E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9C645-8D39-4B3A-8941-5F4166376F54}" type="datetimeFigureOut">
              <a:rPr lang="en-GB" smtClean="0"/>
              <a:t>26/11/2020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D5EE47-CBFB-4C39-8002-8DCF049099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4193EC-C7B1-40DA-8F30-E3B629775F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18B40-A0F1-499A-BEAA-9ED91C0D1D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55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1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1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hyperlink" Target="https://www.advance-he.ac.uk/knowledge-hub/equality-higher-education-statistical-report-2020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open.ac.uk/equality-diversity/sites/www.open.ac.uk.equality-diversity/files/files/ecms/web-content/Annual-Report-2013-Final.pdf" TargetMode="External"/><Relationship Id="rId5" Type="http://schemas.openxmlformats.org/officeDocument/2006/relationships/hyperlink" Target="http://blogs.lse.ac.uk/education/2017/05/09/hearing-student-views-through-focus-groups-creating-spaces-for-dialogue/" TargetMode="External"/><Relationship Id="rId4" Type="http://schemas.openxmlformats.org/officeDocument/2006/relationships/hyperlink" Target="https://s3.eu-west-2.amazonaws.com/assets.creode.advancehe-document-manager/documents/ecu/equality-in-he-statistical-report-2013-students_1579016961.pdf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nicola.swann@kingston.ac.uk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emf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Shape 97"/>
          <p:cNvSpPr>
            <a:spLocks noGrp="1"/>
          </p:cNvSpPr>
          <p:nvPr>
            <p:ph type="body" idx="13"/>
          </p:nvPr>
        </p:nvSpPr>
        <p:spPr>
          <a:xfrm>
            <a:off x="1532623" y="1271178"/>
            <a:ext cx="9126754" cy="1509793"/>
          </a:xfrm>
        </p:spPr>
        <p:txBody>
          <a:bodyPr>
            <a:noAutofit/>
          </a:bodyPr>
          <a:lstStyle/>
          <a:p>
            <a:pPr algn="ctr">
              <a:spcBef>
                <a:spcPct val="0"/>
              </a:spcBef>
            </a:pPr>
            <a:r>
              <a:rPr lang="en-GB" dirty="0"/>
              <a:t>Inclusivity in Pre-Assessment Academic Support</a:t>
            </a:r>
          </a:p>
          <a:p>
            <a:pPr algn="ctr">
              <a:spcBef>
                <a:spcPct val="0"/>
              </a:spcBef>
            </a:pPr>
            <a:br>
              <a:rPr lang="en-GB" sz="3600" dirty="0"/>
            </a:br>
            <a:br>
              <a:rPr lang="en-US" sz="11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</a:br>
            <a:endParaRPr lang="en-US" sz="11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  <a:p>
            <a:pPr algn="ctr">
              <a:spcBef>
                <a:spcPct val="0"/>
              </a:spcBef>
            </a:pPr>
            <a:endParaRPr lang="en-US" sz="3600" dirty="0">
              <a:latin typeface="Arial" charset="0"/>
              <a:cs typeface="Arial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1D22505-6E6B-480F-8D4D-72E7BC8836B3}"/>
              </a:ext>
            </a:extLst>
          </p:cNvPr>
          <p:cNvSpPr txBox="1"/>
          <p:nvPr/>
        </p:nvSpPr>
        <p:spPr>
          <a:xfrm>
            <a:off x="61546" y="2918131"/>
            <a:ext cx="12054253" cy="164112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sz="2800" b="1" dirty="0">
              <a:solidFill>
                <a:srgbClr val="0070C0"/>
              </a:solidFill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rgbClr val="0070C0"/>
                </a:solidFill>
              </a:rPr>
              <a:t>Dr Nicola Swann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dirty="0">
                <a:solidFill>
                  <a:srgbClr val="0070C0"/>
                </a:solidFill>
              </a:rPr>
              <a:t>Applied &amp; Human Sciences, Kingston University London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71DE8D5-EDC5-423F-86F6-CE32A4B89000}"/>
              </a:ext>
            </a:extLst>
          </p:cNvPr>
          <p:cNvSpPr txBox="1"/>
          <p:nvPr/>
        </p:nvSpPr>
        <p:spPr>
          <a:xfrm>
            <a:off x="283464" y="4833578"/>
            <a:ext cx="11356848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dirty="0"/>
              <a:t>Email: nicola.swann@kingston.ac.uk</a:t>
            </a:r>
          </a:p>
          <a:p>
            <a:pPr algn="ctr">
              <a:spcAft>
                <a:spcPts val="600"/>
              </a:spcAft>
            </a:pPr>
            <a:r>
              <a:rPr lang="en-GB" dirty="0"/>
              <a:t>Twitter: @</a:t>
            </a:r>
            <a:r>
              <a:rPr lang="en-GB" dirty="0" err="1"/>
              <a:t>SwannNicky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1677892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E1D1C5-A836-4E65-A560-A029C905D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127" y="2074362"/>
            <a:ext cx="2752354" cy="2709275"/>
          </a:xfrm>
          <a:prstGeom prst="ellipse">
            <a:avLst/>
          </a:prstGeom>
          <a:solidFill>
            <a:srgbClr val="0070C0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800" kern="1200" dirty="0">
                <a:solidFill>
                  <a:srgbClr val="FFFFFF"/>
                </a:solidFill>
                <a:latin typeface="+mn-lt"/>
                <a:ea typeface="+mj-ea"/>
                <a:cs typeface="+mj-cs"/>
              </a:rPr>
              <a:t>Results</a:t>
            </a:r>
            <a:br>
              <a:rPr lang="en-US" sz="2400" kern="1200" dirty="0">
                <a:solidFill>
                  <a:srgbClr val="FFFFFF"/>
                </a:solidFill>
                <a:latin typeface="+mn-lt"/>
                <a:ea typeface="+mj-ea"/>
                <a:cs typeface="+mj-cs"/>
              </a:rPr>
            </a:br>
            <a:r>
              <a:rPr lang="en-US" sz="2400" kern="1200" dirty="0">
                <a:solidFill>
                  <a:srgbClr val="FFFFFF"/>
                </a:solidFill>
                <a:latin typeface="+mn-lt"/>
                <a:ea typeface="+mj-ea"/>
                <a:cs typeface="+mj-cs"/>
              </a:rPr>
              <a:t> </a:t>
            </a:r>
            <a:br>
              <a:rPr lang="en-US" sz="2400" kern="1200" dirty="0">
                <a:solidFill>
                  <a:srgbClr val="FFFFFF"/>
                </a:solidFill>
                <a:latin typeface="+mn-lt"/>
                <a:ea typeface="+mj-ea"/>
                <a:cs typeface="+mj-cs"/>
              </a:rPr>
            </a:br>
            <a:r>
              <a:rPr lang="en-US" sz="2200" kern="1200" dirty="0">
                <a:solidFill>
                  <a:srgbClr val="FFFFFF"/>
                </a:solidFill>
                <a:latin typeface="+mn-lt"/>
                <a:ea typeface="+mj-ea"/>
                <a:cs typeface="+mj-cs"/>
              </a:rPr>
              <a:t>Student Preferences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E9C2002-CE65-46F2-8366-77C088A89FE5}"/>
              </a:ext>
            </a:extLst>
          </p:cNvPr>
          <p:cNvSpPr/>
          <p:nvPr/>
        </p:nvSpPr>
        <p:spPr>
          <a:xfrm>
            <a:off x="3169001" y="479483"/>
            <a:ext cx="860635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BAME students’ highest preference was in-module tutorials (52%) compared to white students preferring office hours or appointments (57% and 53% respectively). </a:t>
            </a:r>
            <a:r>
              <a:rPr lang="en-GB" sz="2000" dirty="0"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E4AA78F-F513-4C4D-BF78-03E8FDA08563}"/>
              </a:ext>
            </a:extLst>
          </p:cNvPr>
          <p:cNvSpPr txBox="1"/>
          <p:nvPr/>
        </p:nvSpPr>
        <p:spPr>
          <a:xfrm>
            <a:off x="7291669" y="4414305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*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D9C3F62-EC91-4286-9406-E0E2CD41C0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518036" cy="151803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7524" y="254000"/>
            <a:ext cx="1035304" cy="1035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CA4D333-3083-48B0-A923-E61E1C5235C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91481" y="1742550"/>
            <a:ext cx="8961391" cy="4868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4387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E1D1C5-A836-4E65-A560-A029C905D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127" y="2074362"/>
            <a:ext cx="2752354" cy="2709275"/>
          </a:xfrm>
          <a:prstGeom prst="ellipse">
            <a:avLst/>
          </a:prstGeom>
          <a:solidFill>
            <a:srgbClr val="0070C0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800" kern="1200" dirty="0">
                <a:solidFill>
                  <a:srgbClr val="FFFFFF"/>
                </a:solidFill>
                <a:latin typeface="+mn-lt"/>
                <a:ea typeface="+mj-ea"/>
                <a:cs typeface="+mj-cs"/>
              </a:rPr>
              <a:t>Results</a:t>
            </a:r>
            <a:br>
              <a:rPr lang="en-US" sz="2400" kern="1200" dirty="0">
                <a:solidFill>
                  <a:srgbClr val="FFFFFF"/>
                </a:solidFill>
                <a:latin typeface="+mn-lt"/>
                <a:ea typeface="+mj-ea"/>
                <a:cs typeface="+mj-cs"/>
              </a:rPr>
            </a:br>
            <a:r>
              <a:rPr lang="en-US" sz="2400" kern="1200" dirty="0">
                <a:solidFill>
                  <a:srgbClr val="FFFFFF"/>
                </a:solidFill>
                <a:latin typeface="+mn-lt"/>
                <a:ea typeface="+mj-ea"/>
                <a:cs typeface="+mj-cs"/>
              </a:rPr>
              <a:t> </a:t>
            </a:r>
            <a:br>
              <a:rPr lang="en-US" sz="2400" kern="1200" dirty="0">
                <a:solidFill>
                  <a:srgbClr val="FFFFFF"/>
                </a:solidFill>
                <a:latin typeface="+mn-lt"/>
                <a:ea typeface="+mj-ea"/>
                <a:cs typeface="+mj-cs"/>
              </a:rPr>
            </a:br>
            <a:r>
              <a:rPr lang="en-US" sz="2200" kern="1200" dirty="0">
                <a:solidFill>
                  <a:srgbClr val="FFFFFF"/>
                </a:solidFill>
                <a:latin typeface="+mn-lt"/>
                <a:ea typeface="+mj-ea"/>
                <a:cs typeface="+mj-cs"/>
              </a:rPr>
              <a:t>Student Perceptions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E4AA78F-F513-4C4D-BF78-03E8FDA08563}"/>
              </a:ext>
            </a:extLst>
          </p:cNvPr>
          <p:cNvSpPr txBox="1"/>
          <p:nvPr/>
        </p:nvSpPr>
        <p:spPr>
          <a:xfrm>
            <a:off x="7291669" y="4414305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*</a:t>
            </a:r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D9C3F62-EC91-4286-9406-E0E2CD41C0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518036" cy="151803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7524" y="254000"/>
            <a:ext cx="1035304" cy="1035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DBCDDE9-A9A1-4978-BB00-35D77E01E2ED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9005" y="594359"/>
            <a:ext cx="8728079" cy="566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2028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E1D1C5-A836-4E65-A560-A029C905D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127" y="2074362"/>
            <a:ext cx="2752354" cy="2709275"/>
          </a:xfrm>
          <a:prstGeom prst="ellipse">
            <a:avLst/>
          </a:prstGeom>
          <a:solidFill>
            <a:srgbClr val="0070C0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800" dirty="0">
                <a:solidFill>
                  <a:srgbClr val="FFFFFF"/>
                </a:solidFill>
                <a:latin typeface="+mn-lt"/>
              </a:rPr>
              <a:t>Discussion</a:t>
            </a:r>
            <a:endParaRPr lang="en-US" sz="2800" kern="1200" dirty="0">
              <a:solidFill>
                <a:srgbClr val="FFFFFF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E9C2002-CE65-46F2-8366-77C088A89FE5}"/>
              </a:ext>
            </a:extLst>
          </p:cNvPr>
          <p:cNvSpPr/>
          <p:nvPr/>
        </p:nvSpPr>
        <p:spPr>
          <a:xfrm>
            <a:off x="3393617" y="620118"/>
            <a:ext cx="8169492" cy="726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GB" sz="2200" dirty="0">
                <a:cs typeface="Times New Roman" panose="02020603050405020304" pitchFamily="18" charset="0"/>
              </a:rPr>
              <a:t>Students were aware of the availability of academic support but reported use of this was low.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endParaRPr lang="en-GB" sz="2200" dirty="0"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GB" sz="2200" dirty="0">
                <a:cs typeface="Times New Roman" panose="02020603050405020304" pitchFamily="18" charset="0"/>
              </a:rPr>
              <a:t>Academic staff </a:t>
            </a:r>
            <a:r>
              <a:rPr lang="en-US" sz="2200" dirty="0"/>
              <a:t>provided the majority of support, consistent with previous research (Walsh et al., 2009). 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endParaRPr lang="en-US" sz="2200" dirty="0"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cs typeface="Times New Roman" panose="02020603050405020304" pitchFamily="18" charset="0"/>
              </a:rPr>
              <a:t>Although time constraints were reported as influencing factors by both student groups, a</a:t>
            </a:r>
            <a:r>
              <a:rPr lang="en-US" sz="2200" dirty="0"/>
              <a:t>vailability and location were also indicated more commonly by the BAME students.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endParaRPr lang="en-US" sz="2200" dirty="0"/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US" sz="2200" dirty="0"/>
              <a:t>Preferences for support leaned towards group support in scheduled sessions for the BAME students and one-to-one support for the white students.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endParaRPr lang="en-US" sz="2200" dirty="0"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cs typeface="Times New Roman" panose="02020603050405020304" pitchFamily="18" charset="0"/>
              </a:rPr>
              <a:t>A third of all students reported online academic support as a preference, before this was widely available.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Times New Roman" panose="02020603050405020304" pitchFamily="18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sz="2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D9C3F62-EC91-4286-9406-E0E2CD41C0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518036" cy="151803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7524" y="254000"/>
            <a:ext cx="1035304" cy="1035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514500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E1D1C5-A836-4E65-A560-A029C905D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127" y="2074362"/>
            <a:ext cx="2752354" cy="2709275"/>
          </a:xfrm>
          <a:prstGeom prst="ellipse">
            <a:avLst/>
          </a:prstGeom>
          <a:solidFill>
            <a:srgbClr val="0070C0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800" dirty="0">
                <a:solidFill>
                  <a:srgbClr val="FFFFFF"/>
                </a:solidFill>
                <a:latin typeface="+mn-lt"/>
              </a:rPr>
              <a:t>Discussion</a:t>
            </a:r>
            <a:endParaRPr lang="en-US" sz="2800" kern="1200" dirty="0">
              <a:solidFill>
                <a:srgbClr val="FFFFFF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E9C2002-CE65-46F2-8366-77C088A89FE5}"/>
              </a:ext>
            </a:extLst>
          </p:cNvPr>
          <p:cNvSpPr/>
          <p:nvPr/>
        </p:nvSpPr>
        <p:spPr>
          <a:xfrm>
            <a:off x="3230608" y="928339"/>
            <a:ext cx="886493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cs typeface="Times New Roman" panose="02020603050405020304" pitchFamily="18" charset="0"/>
              </a:rPr>
              <a:t>Academic support should be based on the needs of the students with a focus on equality and inclusivity.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cs typeface="Times New Roman" panose="02020603050405020304" pitchFamily="18" charset="0"/>
              </a:rPr>
              <a:t>Subject-specific support is perceived to be more important by students than generic support, but students do not always have a good understanding of the support available or required.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cs typeface="Times New Roman" panose="02020603050405020304" pitchFamily="18" charset="0"/>
              </a:rPr>
              <a:t>Support should be accessible and flexible in order to reduce the barriers to access – online support could go some way to achieving this.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cs typeface="Times New Roman" panose="02020603050405020304" pitchFamily="18" charset="0"/>
              </a:rPr>
              <a:t>Further research is required to determine the scope of differences between diverse student populations.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cs typeface="Times New Roman" panose="02020603050405020304" pitchFamily="18" charset="0"/>
              </a:rPr>
              <a:t>Ongoing projects in academic support and belonging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D9C3F62-EC91-4286-9406-E0E2CD41C0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518036" cy="151803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7524" y="254000"/>
            <a:ext cx="1035304" cy="1035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47539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E1D1C5-A836-4E65-A560-A029C905D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127" y="2074362"/>
            <a:ext cx="2752354" cy="2709275"/>
          </a:xfrm>
          <a:prstGeom prst="ellipse">
            <a:avLst/>
          </a:prstGeom>
          <a:solidFill>
            <a:srgbClr val="0070C0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800" dirty="0">
                <a:solidFill>
                  <a:srgbClr val="FFFFFF"/>
                </a:solidFill>
                <a:latin typeface="+mn-lt"/>
              </a:rPr>
              <a:t>Conclusion</a:t>
            </a:r>
            <a:endParaRPr lang="en-US" sz="2800" kern="1200" dirty="0">
              <a:solidFill>
                <a:srgbClr val="FFFFFF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E9C2002-CE65-46F2-8366-77C088A89FE5}"/>
              </a:ext>
            </a:extLst>
          </p:cNvPr>
          <p:cNvSpPr/>
          <p:nvPr/>
        </p:nvSpPr>
        <p:spPr>
          <a:xfrm>
            <a:off x="3346133" y="546308"/>
            <a:ext cx="7997685" cy="8863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2400" dirty="0"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Efforts to provide academic support need to recognise that a ‘one size fits all’ approach is not appropriate and, far from providing equality, can disproportionately affect certain populations of student.</a:t>
            </a:r>
            <a:endParaRPr lang="en-GB" sz="2400" dirty="0"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cs typeface="Times New Roman" panose="02020603050405020304" pitchFamily="18" charset="0"/>
              </a:rPr>
              <a:t>Collaborative strategies could ensure that academic support is appropriate and relevant to the needs of the students.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cs typeface="Times New Roman" panose="02020603050405020304" pitchFamily="18" charset="0"/>
              </a:rPr>
              <a:t>Remote working practices could enhance the accessibility of academic support for students but this needs to be carefully balanced with the external demands of both students and academic staff.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cs typeface="Times New Roman" panose="02020603050405020304" pitchFamily="18" charset="0"/>
              </a:rPr>
              <a:t>Lessons to be learned from adaptations to delivery during the COVID-19 pandemic?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Times New Roman" panose="02020603050405020304" pitchFamily="18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sz="2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D9C3F62-EC91-4286-9406-E0E2CD41C0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518036" cy="151803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7524" y="254000"/>
            <a:ext cx="1035304" cy="1035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4960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E1D1C5-A836-4E65-A560-A029C905D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127" y="2074362"/>
            <a:ext cx="2752354" cy="2709275"/>
          </a:xfrm>
          <a:prstGeom prst="ellipse">
            <a:avLst/>
          </a:prstGeom>
          <a:solidFill>
            <a:srgbClr val="0070C0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800" kern="1200" dirty="0">
                <a:solidFill>
                  <a:srgbClr val="FFFFFF"/>
                </a:solidFill>
                <a:latin typeface="+mn-lt"/>
                <a:ea typeface="+mj-ea"/>
                <a:cs typeface="+mj-cs"/>
              </a:rPr>
              <a:t>References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E9C2002-CE65-46F2-8366-77C088A89FE5}"/>
              </a:ext>
            </a:extLst>
          </p:cNvPr>
          <p:cNvSpPr/>
          <p:nvPr/>
        </p:nvSpPr>
        <p:spPr>
          <a:xfrm>
            <a:off x="3340457" y="805733"/>
            <a:ext cx="8502567" cy="81253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 err="1"/>
              <a:t>AdvanceHE</a:t>
            </a:r>
            <a:r>
              <a:rPr lang="en-GB" sz="1600" dirty="0"/>
              <a:t> (2020) Equality + Higher Education: students statistical report 2020 [online]. Available at:</a:t>
            </a:r>
          </a:p>
          <a:p>
            <a:r>
              <a:rPr lang="en-GB" sz="1600" i="1" dirty="0">
                <a:hlinkClick r:id="rId3"/>
              </a:rPr>
              <a:t>https://www.advance-he.ac.uk/knowledge-hub/equality-higher-education-statistical-report-2020</a:t>
            </a:r>
            <a:r>
              <a:rPr lang="en-GB" sz="1600" i="1" dirty="0"/>
              <a:t> </a:t>
            </a:r>
          </a:p>
          <a:p>
            <a:endParaRPr lang="en-GB" sz="1600" dirty="0"/>
          </a:p>
          <a:p>
            <a:r>
              <a:rPr lang="en-GB" sz="1600" dirty="0"/>
              <a:t>Equality Challenge Unit (2013) Equality in Higher Education: statistical report 2013 Part 2 Students [online]. Available at </a:t>
            </a:r>
            <a:r>
              <a:rPr lang="en-GB" sz="1600" i="1" dirty="0">
                <a:hlinkClick r:id="rId4"/>
              </a:rPr>
              <a:t>https://s3.eu-west-2.amazonaws.com/assets.creode.advancehe-document-manager/documents/ecu/equality-in-he-statistical-report-2013-students_1579016961.pdf</a:t>
            </a:r>
            <a:r>
              <a:rPr lang="en-GB" sz="1600" i="1" dirty="0"/>
              <a:t> </a:t>
            </a:r>
          </a:p>
          <a:p>
            <a:endParaRPr lang="en-GB" sz="1600" dirty="0"/>
          </a:p>
          <a:p>
            <a:r>
              <a:rPr lang="en-GB" sz="1600" dirty="0"/>
              <a:t>McKenna, C.  (2017).  Hearing student views through focus groups:  creating spaces for  dialogue.  The Education Blog. LSE, online at </a:t>
            </a:r>
            <a:r>
              <a:rPr lang="en-GB" sz="1600" i="1" u="sng" dirty="0">
                <a:hlinkClick r:id="rId5"/>
              </a:rPr>
              <a:t>http://blogs.lse.ac.uk/education/2017/05/09/hearing-student-views-through-focus-groups-creating-spaces-for-dialogue/</a:t>
            </a:r>
            <a:endParaRPr lang="en-GB" sz="1600" i="1" u="sng" dirty="0"/>
          </a:p>
          <a:p>
            <a:endParaRPr lang="en-GB" sz="1600" i="1" u="sng" dirty="0"/>
          </a:p>
          <a:p>
            <a:r>
              <a:rPr lang="en-GB" altLang="en-US" sz="1600" dirty="0"/>
              <a:t>Sparkes,  A.  &amp;  Smith,  B.  (2014). Qualitative  research  methods  in  sport,  exercise  and  health:  From process to product. London: Routledge.</a:t>
            </a:r>
          </a:p>
          <a:p>
            <a:r>
              <a:rPr lang="en-GB" sz="1600" dirty="0"/>
              <a:t> </a:t>
            </a:r>
          </a:p>
          <a:p>
            <a:r>
              <a:rPr lang="en-GB" sz="1600" dirty="0"/>
              <a:t>Stuart, M., Lido, C., and Morgan, J., (2011). Personal stories: how students’ social and cultural life histories interact with the field of higher education. </a:t>
            </a:r>
            <a:r>
              <a:rPr lang="en-GB" sz="1600" i="1" dirty="0"/>
              <a:t>International Journal of Lifelong Education</a:t>
            </a:r>
            <a:r>
              <a:rPr lang="en-GB" sz="1600" dirty="0"/>
              <a:t>. 30(4) pp. 489–508</a:t>
            </a:r>
          </a:p>
          <a:p>
            <a:r>
              <a:rPr lang="en-GB" sz="1600" dirty="0"/>
              <a:t> </a:t>
            </a:r>
          </a:p>
          <a:p>
            <a:r>
              <a:rPr lang="en-GB" sz="1600" dirty="0"/>
              <a:t>The Open University (2013). Equality and Diversity Annual Report 2013 [online]. Available at:  </a:t>
            </a:r>
            <a:r>
              <a:rPr lang="en-GB" sz="1600" i="1" u="sng" dirty="0">
                <a:hlinkClick r:id="rId6"/>
              </a:rPr>
              <a:t>http://www.open.ac.uk/equality-diversity/sites/www.open.ac.uk.equality-diversity/files/files/ecms/web-content/Annual-Report-2013-Final.pdf</a:t>
            </a:r>
            <a:endParaRPr lang="en-GB" sz="1600" i="1" dirty="0"/>
          </a:p>
          <a:p>
            <a:r>
              <a:rPr lang="en-GB" sz="1600" dirty="0"/>
              <a:t> </a:t>
            </a:r>
          </a:p>
          <a:p>
            <a:r>
              <a:rPr lang="en-GB" sz="1600" dirty="0"/>
              <a:t>Walsh, C., Larsen, C., and Parry, D. (2009) Academic tutors at the frontline of student support in a cohort of students succeeding in higher education, Educational Studies, 35:4, 405-424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Times New Roman" panose="02020603050405020304" pitchFamily="18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sz="2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D9C3F62-EC91-4286-9406-E0E2CD41C0B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518036" cy="151803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7524" y="254000"/>
            <a:ext cx="1035304" cy="1035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88080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E1D1C5-A836-4E65-A560-A029C905D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127" y="2074362"/>
            <a:ext cx="2752354" cy="2709275"/>
          </a:xfrm>
          <a:prstGeom prst="ellipse">
            <a:avLst/>
          </a:prstGeom>
          <a:solidFill>
            <a:srgbClr val="0070C0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800" dirty="0">
                <a:solidFill>
                  <a:srgbClr val="FFFFFF"/>
                </a:solidFill>
                <a:latin typeface="+mn-lt"/>
              </a:rPr>
              <a:t>Any Questions?</a:t>
            </a:r>
            <a:endParaRPr lang="en-US" sz="2800" kern="1200" dirty="0">
              <a:solidFill>
                <a:srgbClr val="FFFFFF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E9C2002-CE65-46F2-8366-77C088A89FE5}"/>
              </a:ext>
            </a:extLst>
          </p:cNvPr>
          <p:cNvSpPr/>
          <p:nvPr/>
        </p:nvSpPr>
        <p:spPr>
          <a:xfrm>
            <a:off x="3473455" y="638971"/>
            <a:ext cx="7997685" cy="39241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1600" dirty="0">
              <a:cs typeface="Times New Roman" panose="02020603050405020304" pitchFamily="18" charset="0"/>
            </a:endParaRPr>
          </a:p>
          <a:p>
            <a:pPr lvl="0"/>
            <a:endParaRPr lang="en-US" sz="1600" dirty="0"/>
          </a:p>
          <a:p>
            <a:pPr lvl="0"/>
            <a:endParaRPr lang="en-US" dirty="0"/>
          </a:p>
          <a:p>
            <a:pPr lvl="0" algn="ctr"/>
            <a:r>
              <a:rPr lang="en-GB" sz="3200" dirty="0"/>
              <a:t>Thank you for listening!</a:t>
            </a:r>
          </a:p>
          <a:p>
            <a:pPr lvl="0" algn="ctr"/>
            <a:endParaRPr lang="en-GB" sz="3200" dirty="0"/>
          </a:p>
          <a:p>
            <a:pPr lvl="0" algn="ctr"/>
            <a:r>
              <a:rPr lang="en-GB" sz="2000" b="1" dirty="0"/>
              <a:t>Acknowledgements:</a:t>
            </a:r>
          </a:p>
          <a:p>
            <a:pPr lvl="0" algn="ctr"/>
            <a:r>
              <a:rPr lang="en-GB" altLang="en-US" dirty="0"/>
              <a:t>Kingston University SADRAS Funding</a:t>
            </a:r>
          </a:p>
          <a:p>
            <a:pPr lvl="0" algn="ctr"/>
            <a:endParaRPr lang="en-GB" sz="3200" dirty="0"/>
          </a:p>
          <a:p>
            <a:pPr lvl="0" algn="ctr"/>
            <a:r>
              <a:rPr lang="en-GB" sz="2000" b="1" dirty="0"/>
              <a:t>Contact:</a:t>
            </a:r>
          </a:p>
          <a:p>
            <a:pPr algn="ctr">
              <a:spcAft>
                <a:spcPts val="600"/>
              </a:spcAft>
            </a:pPr>
            <a:r>
              <a:rPr lang="en-GB" sz="2000" dirty="0"/>
              <a:t>Email: </a:t>
            </a:r>
            <a:r>
              <a:rPr lang="en-GB" sz="2000" dirty="0">
                <a:hlinkClick r:id="rId3"/>
              </a:rPr>
              <a:t>nicola.swann@kingston.ac.uk</a:t>
            </a:r>
            <a:r>
              <a:rPr lang="en-GB" sz="2000" dirty="0"/>
              <a:t> </a:t>
            </a:r>
          </a:p>
          <a:p>
            <a:pPr algn="ctr">
              <a:spcAft>
                <a:spcPts val="600"/>
              </a:spcAft>
            </a:pPr>
            <a:r>
              <a:rPr lang="en-GB" sz="2000" dirty="0"/>
              <a:t>Twitter: @</a:t>
            </a:r>
            <a:r>
              <a:rPr lang="en-GB" sz="2000" dirty="0" err="1"/>
              <a:t>SwannNicky</a:t>
            </a:r>
            <a:r>
              <a:rPr lang="en-GB" sz="2000" dirty="0"/>
              <a:t> </a:t>
            </a:r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D9C3F62-EC91-4286-9406-E0E2CD41C0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518036" cy="151803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7524" y="254000"/>
            <a:ext cx="1035304" cy="1035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8638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E1D1C5-A836-4E65-A560-A029C905D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127" y="2074362"/>
            <a:ext cx="2752354" cy="2709275"/>
          </a:xfrm>
          <a:prstGeom prst="ellipse">
            <a:avLst/>
          </a:prstGeom>
          <a:solidFill>
            <a:srgbClr val="0070C0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800" kern="1200" dirty="0">
                <a:solidFill>
                  <a:srgbClr val="FFFFFF"/>
                </a:solidFill>
                <a:latin typeface="+mn-lt"/>
                <a:ea typeface="+mj-ea"/>
                <a:cs typeface="+mj-cs"/>
              </a:rPr>
              <a:t>Background</a:t>
            </a:r>
            <a:br>
              <a:rPr lang="en-US" sz="2800" kern="1200" dirty="0">
                <a:solidFill>
                  <a:srgbClr val="FFFFFF"/>
                </a:solidFill>
                <a:latin typeface="+mn-lt"/>
                <a:ea typeface="+mj-ea"/>
                <a:cs typeface="+mj-cs"/>
              </a:rPr>
            </a:br>
            <a:br>
              <a:rPr lang="en-US" sz="2800" kern="1200" dirty="0">
                <a:solidFill>
                  <a:srgbClr val="FFFFFF"/>
                </a:solidFill>
                <a:latin typeface="+mn-lt"/>
                <a:ea typeface="+mj-ea"/>
                <a:cs typeface="+mj-cs"/>
              </a:rPr>
            </a:br>
            <a:r>
              <a:rPr lang="en-US" sz="2400" kern="1200" dirty="0">
                <a:solidFill>
                  <a:srgbClr val="FFFFFF"/>
                </a:solidFill>
                <a:latin typeface="+mn-lt"/>
                <a:ea typeface="+mj-ea"/>
                <a:cs typeface="+mj-cs"/>
              </a:rPr>
              <a:t>The Attainment Gap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E9C2002-CE65-46F2-8366-77C088A89FE5}"/>
              </a:ext>
            </a:extLst>
          </p:cNvPr>
          <p:cNvSpPr/>
          <p:nvPr/>
        </p:nvSpPr>
        <p:spPr>
          <a:xfrm>
            <a:off x="3323962" y="615823"/>
            <a:ext cx="861051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sz="2400" dirty="0">
              <a:solidFill>
                <a:prstClr val="black"/>
              </a:solidFill>
              <a:latin typeface="Calibri" panose="020F0502020204030204"/>
              <a:cs typeface="Times New Roman" panose="02020603050405020304" pitchFamily="18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D9C3F62-EC91-4286-9406-E0E2CD41C0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518036" cy="151803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7524" y="254000"/>
            <a:ext cx="1035304" cy="1035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A94F235-F738-436F-9012-F74E89C85661}"/>
              </a:ext>
            </a:extLst>
          </p:cNvPr>
          <p:cNvSpPr txBox="1"/>
          <p:nvPr/>
        </p:nvSpPr>
        <p:spPr>
          <a:xfrm>
            <a:off x="3614034" y="711706"/>
            <a:ext cx="785647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/>
              <a:t>In Higher Education institutions, an attainment gap is widely observed between UK domiciled white students and those of UK domiciled black, Asian and minority ethnic (BAME) groups.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/>
              <a:t>According to HESA data, the attainment gap has improved since early reported data in 2003/04 but this has fluctuated and a substantial gap is still evident, with disparity across ethnic groups.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r>
              <a:rPr lang="en-GB" dirty="0"/>
              <a:t>	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FBF16F0-5A69-4A1A-8D69-2CC0447505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3098959"/>
              </p:ext>
            </p:extLst>
          </p:nvPr>
        </p:nvGraphicFramePr>
        <p:xfrm>
          <a:off x="3977378" y="3647422"/>
          <a:ext cx="7129788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596">
                  <a:extLst>
                    <a:ext uri="{9D8B030D-6E8A-4147-A177-3AD203B41FA5}">
                      <a16:colId xmlns:a16="http://schemas.microsoft.com/office/drawing/2014/main" val="3686799370"/>
                    </a:ext>
                  </a:extLst>
                </a:gridCol>
                <a:gridCol w="2376596">
                  <a:extLst>
                    <a:ext uri="{9D8B030D-6E8A-4147-A177-3AD203B41FA5}">
                      <a16:colId xmlns:a16="http://schemas.microsoft.com/office/drawing/2014/main" val="2386918597"/>
                    </a:ext>
                  </a:extLst>
                </a:gridCol>
                <a:gridCol w="2376596">
                  <a:extLst>
                    <a:ext uri="{9D8B030D-6E8A-4147-A177-3AD203B41FA5}">
                      <a16:colId xmlns:a16="http://schemas.microsoft.com/office/drawing/2014/main" val="35282101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BAME Awarding Gap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Awarding Gap for Black students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8445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2003/04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17.2%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27.6%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9739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71152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2016/17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13.6%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24.1%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8633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2017/18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13.2%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23.4%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953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2018/19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13.4%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22.6%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3997970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7134E2E-D43C-4637-ACDD-4591AF844B3D}"/>
              </a:ext>
            </a:extLst>
          </p:cNvPr>
          <p:cNvSpPr txBox="1"/>
          <p:nvPr/>
        </p:nvSpPr>
        <p:spPr>
          <a:xfrm>
            <a:off x="4688783" y="6315185"/>
            <a:ext cx="6781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(Sources: Equality Challenge Unit, 2013; Advance HE, 2018,2019,2020)</a:t>
            </a:r>
          </a:p>
        </p:txBody>
      </p:sp>
    </p:spTree>
    <p:extLst>
      <p:ext uri="{BB962C8B-B14F-4D97-AF65-F5344CB8AC3E}">
        <p14:creationId xmlns:p14="http://schemas.microsoft.com/office/powerpoint/2010/main" val="1780431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E1D1C5-A836-4E65-A560-A029C905D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127" y="2074362"/>
            <a:ext cx="2752354" cy="2709275"/>
          </a:xfrm>
          <a:prstGeom prst="ellipse">
            <a:avLst/>
          </a:prstGeom>
          <a:solidFill>
            <a:srgbClr val="0070C0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800" dirty="0">
                <a:solidFill>
                  <a:srgbClr val="FFFFFF"/>
                </a:solidFill>
                <a:latin typeface="+mn-lt"/>
              </a:rPr>
              <a:t>Background</a:t>
            </a:r>
            <a:br>
              <a:rPr lang="en-US" sz="2800" dirty="0">
                <a:solidFill>
                  <a:srgbClr val="FFFFFF"/>
                </a:solidFill>
                <a:latin typeface="+mn-lt"/>
              </a:rPr>
            </a:br>
            <a:br>
              <a:rPr lang="en-US" sz="2800" dirty="0">
                <a:solidFill>
                  <a:srgbClr val="FFFFFF"/>
                </a:solidFill>
                <a:latin typeface="+mn-lt"/>
              </a:rPr>
            </a:br>
            <a:r>
              <a:rPr lang="en-US" sz="2400" dirty="0">
                <a:solidFill>
                  <a:srgbClr val="FFFFFF"/>
                </a:solidFill>
                <a:latin typeface="+mn-lt"/>
              </a:rPr>
              <a:t>Inclusivity at KU</a:t>
            </a:r>
            <a:endParaRPr lang="en-US" sz="2400" kern="1200" dirty="0">
              <a:solidFill>
                <a:srgbClr val="FFFFFF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E9C2002-CE65-46F2-8366-77C088A89FE5}"/>
              </a:ext>
            </a:extLst>
          </p:cNvPr>
          <p:cNvSpPr/>
          <p:nvPr/>
        </p:nvSpPr>
        <p:spPr>
          <a:xfrm>
            <a:off x="3249004" y="430629"/>
            <a:ext cx="8418277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/>
              <a:t>At Kingston University, attainment is evaluated through a ‘value added’ metric, which highlights differences in attainment between student groups that cannot be explained by entry qualifications or the subject of study.</a:t>
            </a:r>
          </a:p>
          <a:p>
            <a:endParaRPr lang="en-GB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/>
              <a:t>Strategy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/>
              <a:t>Improve institutional culture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/>
              <a:t>Enhance knowledge and skills of staff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/>
              <a:t>Provide better support for students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/>
              <a:t>KPI targets and course metrics part of the review and planning 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/>
              <a:t>An inclusive curriculum framework is embedded in teaching and learning strategy.</a:t>
            </a:r>
          </a:p>
          <a:p>
            <a:endParaRPr lang="en-GB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/>
              <a:t>Despite improvements, there is still an attainment gap, whether by the HESA ‘good degrees’ statistic or the VA metric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200" dirty="0"/>
          </a:p>
          <a:p>
            <a:endParaRPr lang="en-GB" sz="2200" b="1" u="sng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D9C3F62-EC91-4286-9406-E0E2CD41C0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518036" cy="151803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7524" y="254000"/>
            <a:ext cx="1035304" cy="1035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6579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E1D1C5-A836-4E65-A560-A029C905D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127" y="2074362"/>
            <a:ext cx="2752354" cy="2709275"/>
          </a:xfrm>
          <a:prstGeom prst="ellipse">
            <a:avLst/>
          </a:prstGeom>
          <a:solidFill>
            <a:srgbClr val="0070C0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800" dirty="0">
                <a:solidFill>
                  <a:srgbClr val="FFFFFF"/>
                </a:solidFill>
                <a:latin typeface="+mn-lt"/>
              </a:rPr>
              <a:t>Background</a:t>
            </a:r>
            <a:br>
              <a:rPr lang="en-US" sz="2800" dirty="0">
                <a:solidFill>
                  <a:srgbClr val="FFFFFF"/>
                </a:solidFill>
                <a:latin typeface="+mn-lt"/>
              </a:rPr>
            </a:br>
            <a:br>
              <a:rPr lang="en-US" sz="2800" dirty="0">
                <a:solidFill>
                  <a:srgbClr val="FFFFFF"/>
                </a:solidFill>
                <a:latin typeface="+mn-lt"/>
              </a:rPr>
            </a:br>
            <a:r>
              <a:rPr lang="en-US" sz="2400" dirty="0">
                <a:solidFill>
                  <a:srgbClr val="FFFFFF"/>
                </a:solidFill>
                <a:latin typeface="+mn-lt"/>
              </a:rPr>
              <a:t>Inclusivity at KU</a:t>
            </a:r>
            <a:endParaRPr lang="en-US" sz="2400" kern="1200" dirty="0">
              <a:solidFill>
                <a:srgbClr val="FFFFFF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E9C2002-CE65-46F2-8366-77C088A89FE5}"/>
              </a:ext>
            </a:extLst>
          </p:cNvPr>
          <p:cNvSpPr/>
          <p:nvPr/>
        </p:nvSpPr>
        <p:spPr>
          <a:xfrm>
            <a:off x="3249004" y="430629"/>
            <a:ext cx="841827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200" b="1" u="sng" dirty="0"/>
              <a:t>The three principles of inclusivity are to:</a:t>
            </a:r>
          </a:p>
          <a:p>
            <a:r>
              <a:rPr lang="en-GB" sz="2200" dirty="0"/>
              <a:t> </a:t>
            </a:r>
          </a:p>
          <a:p>
            <a:pPr marL="285750" lvl="0" indent="-285750">
              <a:buClr>
                <a:srgbClr val="0070C0"/>
              </a:buClr>
              <a:buFont typeface="Wingdings" panose="05000000000000000000" pitchFamily="2" charset="2"/>
              <a:buChar char="ü"/>
            </a:pPr>
            <a:r>
              <a:rPr lang="en-GB" sz="2200" dirty="0"/>
              <a:t>Create an accessible curriculum</a:t>
            </a:r>
          </a:p>
          <a:p>
            <a:pPr marL="285750" lvl="0" indent="-285750">
              <a:buClr>
                <a:srgbClr val="0070C0"/>
              </a:buClr>
              <a:buFont typeface="Wingdings" panose="05000000000000000000" pitchFamily="2" charset="2"/>
              <a:buChar char="ü"/>
            </a:pPr>
            <a:r>
              <a:rPr lang="en-GB" sz="2200" dirty="0"/>
              <a:t>Enable students to see themselves reflected in the curriculum</a:t>
            </a:r>
          </a:p>
          <a:p>
            <a:pPr marL="285750" lvl="0" indent="-285750">
              <a:buClr>
                <a:srgbClr val="0070C0"/>
              </a:buClr>
              <a:buFont typeface="Wingdings" panose="05000000000000000000" pitchFamily="2" charset="2"/>
              <a:buChar char="ü"/>
            </a:pPr>
            <a:r>
              <a:rPr lang="en-GB" sz="2200" dirty="0"/>
              <a:t>Equip students with the skills to positively work in a global and diverse environment.</a:t>
            </a:r>
          </a:p>
          <a:p>
            <a:pPr marL="285750" lvl="0" indent="-285750">
              <a:buClr>
                <a:srgbClr val="0070C0"/>
              </a:buClr>
              <a:buFont typeface="Wingdings" panose="05000000000000000000" pitchFamily="2" charset="2"/>
              <a:buChar char="ü"/>
            </a:pPr>
            <a:endParaRPr lang="en-GB" sz="2200" dirty="0"/>
          </a:p>
          <a:p>
            <a:pPr marL="342900" lvl="0" indent="-342900">
              <a:buClr>
                <a:srgbClr val="0070C0"/>
              </a:buClr>
              <a:buFontTx/>
              <a:buChar char="-"/>
            </a:pPr>
            <a:r>
              <a:rPr lang="en-GB" sz="2200" b="1" dirty="0"/>
              <a:t>Belonging</a:t>
            </a:r>
            <a:r>
              <a:rPr lang="en-GB" sz="2200" dirty="0"/>
              <a:t> </a:t>
            </a:r>
            <a:r>
              <a:rPr lang="en-GB" sz="2200" dirty="0">
                <a:sym typeface="Wingdings" panose="05000000000000000000" pitchFamily="2" charset="2"/>
              </a:rPr>
              <a:t> Improve induction processes and increase duration</a:t>
            </a:r>
          </a:p>
          <a:p>
            <a:pPr marL="342900" lvl="0" indent="-342900">
              <a:buClr>
                <a:srgbClr val="0070C0"/>
              </a:buClr>
              <a:buFontTx/>
              <a:buChar char="-"/>
            </a:pPr>
            <a:r>
              <a:rPr lang="en-GB" sz="2200" b="1" dirty="0">
                <a:sym typeface="Wingdings" panose="05000000000000000000" pitchFamily="2" charset="2"/>
              </a:rPr>
              <a:t>Relationships</a:t>
            </a:r>
            <a:r>
              <a:rPr lang="en-GB" sz="2200" dirty="0">
                <a:sym typeface="Wingdings" panose="05000000000000000000" pitchFamily="2" charset="2"/>
              </a:rPr>
              <a:t>  Enhance course leader and personal tutor support, particularly during induction and transition</a:t>
            </a:r>
          </a:p>
          <a:p>
            <a:pPr marL="342900" lvl="0" indent="-342900">
              <a:buClr>
                <a:srgbClr val="0070C0"/>
              </a:buClr>
              <a:buFontTx/>
              <a:buChar char="-"/>
            </a:pPr>
            <a:r>
              <a:rPr lang="en-GB" sz="2200" b="1" dirty="0">
                <a:sym typeface="Wingdings" panose="05000000000000000000" pitchFamily="2" charset="2"/>
              </a:rPr>
              <a:t>Commuting</a:t>
            </a:r>
            <a:r>
              <a:rPr lang="en-GB" sz="2200" dirty="0">
                <a:sym typeface="Wingdings" panose="05000000000000000000" pitchFamily="2" charset="2"/>
              </a:rPr>
              <a:t>  Commuter students working group to enhance progression of students who commute for an hour or more each day</a:t>
            </a:r>
          </a:p>
          <a:p>
            <a:pPr marL="342900" lvl="0" indent="-342900">
              <a:buClr>
                <a:srgbClr val="0070C0"/>
              </a:buClr>
              <a:buFontTx/>
              <a:buChar char="-"/>
            </a:pPr>
            <a:r>
              <a:rPr lang="en-GB" sz="2200" b="1" dirty="0"/>
              <a:t>Intake qualifications </a:t>
            </a:r>
            <a:r>
              <a:rPr lang="en-GB" sz="2200" dirty="0">
                <a:sym typeface="Wingdings" panose="05000000000000000000" pitchFamily="2" charset="2"/>
              </a:rPr>
              <a:t> Enhance institutional process, knowledge and skills of staff to provide better support</a:t>
            </a:r>
          </a:p>
          <a:p>
            <a:pPr marL="342900" lvl="0" indent="-342900">
              <a:buClr>
                <a:srgbClr val="0070C0"/>
              </a:buClr>
              <a:buFontTx/>
              <a:buChar char="-"/>
            </a:pPr>
            <a:r>
              <a:rPr lang="en-GB" sz="2200" b="1" dirty="0">
                <a:sym typeface="Wingdings" panose="05000000000000000000" pitchFamily="2" charset="2"/>
              </a:rPr>
              <a:t>Enrichment activities </a:t>
            </a:r>
            <a:r>
              <a:rPr lang="en-GB" sz="2200" dirty="0">
                <a:sym typeface="Wingdings" panose="05000000000000000000" pitchFamily="2" charset="2"/>
              </a:rPr>
              <a:t> Mentoring schemes and social tasks and challenges</a:t>
            </a:r>
            <a:endParaRPr lang="en-GB" sz="2200" dirty="0"/>
          </a:p>
          <a:p>
            <a:endParaRPr lang="en-GB" sz="2200" dirty="0"/>
          </a:p>
          <a:p>
            <a:endParaRPr lang="en-GB" sz="2200" b="1" u="sng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D9C3F62-EC91-4286-9406-E0E2CD41C0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518036" cy="151803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7524" y="254000"/>
            <a:ext cx="1035304" cy="1035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7364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E1D1C5-A836-4E65-A560-A029C905D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127" y="2074362"/>
            <a:ext cx="2752354" cy="2709275"/>
          </a:xfrm>
          <a:prstGeom prst="ellipse">
            <a:avLst/>
          </a:prstGeom>
          <a:solidFill>
            <a:srgbClr val="0070C0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800" dirty="0">
                <a:solidFill>
                  <a:srgbClr val="FFFFFF"/>
                </a:solidFill>
                <a:latin typeface="+mn-lt"/>
              </a:rPr>
              <a:t>Ongoing Challenges</a:t>
            </a:r>
            <a:endParaRPr lang="en-US" sz="2400" kern="1200" dirty="0">
              <a:solidFill>
                <a:srgbClr val="FFFFFF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E9C2002-CE65-46F2-8366-77C088A89FE5}"/>
              </a:ext>
            </a:extLst>
          </p:cNvPr>
          <p:cNvSpPr/>
          <p:nvPr/>
        </p:nvSpPr>
        <p:spPr>
          <a:xfrm>
            <a:off x="3411049" y="662123"/>
            <a:ext cx="8082611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2200" b="1" dirty="0"/>
              <a:t>Inclusivity in Assessment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GB" sz="2200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sz="2200" dirty="0"/>
              <a:t>It has been highlighted that BAME students in particular can at times struggle with academic language (Open University Annual Report, 2013) - therefore, the use of academic language in documentation must be considered as it can be exclusionary and marginalise students.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GB" sz="2200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solidFill>
                  <a:prstClr val="black"/>
                </a:solidFill>
                <a:cs typeface="Times New Roman" panose="02020603050405020304" pitchFamily="18" charset="0"/>
              </a:rPr>
              <a:t>Is there sufficient support available to help students engage with academic language and improve their own use of language in assessments?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2200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sz="2200" dirty="0"/>
              <a:t>Is support accessible? It has also been suggested that BAME students may be less likely to access support (Stuart et al., 2011).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GB" sz="2200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sz="2200" dirty="0">
                <a:solidFill>
                  <a:prstClr val="black"/>
                </a:solidFill>
                <a:cs typeface="Times New Roman" panose="02020603050405020304" pitchFamily="18" charset="0"/>
              </a:rPr>
              <a:t>Are we providing what students need, with both equality of opportunity and inclusivity?</a:t>
            </a:r>
            <a:endParaRPr lang="en-GB" sz="2400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endParaRPr lang="en-GB" sz="2200" dirty="0"/>
          </a:p>
          <a:p>
            <a:endParaRPr lang="en-GB" sz="2200" b="1" u="sng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D9C3F62-EC91-4286-9406-E0E2CD41C0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518036" cy="151803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7524" y="254000"/>
            <a:ext cx="1035304" cy="1035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754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E1D1C5-A836-4E65-A560-A029C905D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127" y="2074362"/>
            <a:ext cx="2752354" cy="2709275"/>
          </a:xfrm>
          <a:prstGeom prst="ellipse">
            <a:avLst/>
          </a:prstGeom>
          <a:solidFill>
            <a:srgbClr val="0070C0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800" dirty="0">
                <a:solidFill>
                  <a:srgbClr val="FFFFFF"/>
                </a:solidFill>
                <a:latin typeface="+mn-lt"/>
              </a:rPr>
              <a:t>Study Design</a:t>
            </a:r>
            <a:endParaRPr lang="en-US" sz="2800" kern="1200" dirty="0">
              <a:solidFill>
                <a:srgbClr val="FFFFFF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E9C2002-CE65-46F2-8366-77C088A89FE5}"/>
              </a:ext>
            </a:extLst>
          </p:cNvPr>
          <p:cNvSpPr/>
          <p:nvPr/>
        </p:nvSpPr>
        <p:spPr>
          <a:xfrm>
            <a:off x="3341602" y="949129"/>
            <a:ext cx="7997685" cy="7325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Times New Roman" panose="02020603050405020304" pitchFamily="18" charset="0"/>
              </a:rPr>
              <a:t>This </a:t>
            </a:r>
            <a:r>
              <a:rPr lang="en-GB" sz="2200" dirty="0">
                <a:solidFill>
                  <a:prstClr val="black"/>
                </a:solidFill>
                <a:cs typeface="Times New Roman" panose="02020603050405020304" pitchFamily="18" charset="0"/>
              </a:rPr>
              <a:t>study aimed to collect preliminary data. </a:t>
            </a: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Times New Roman" panose="02020603050405020304" pitchFamily="18" charset="0"/>
              </a:rPr>
              <a:t>Questionnaires were distributed by student partners in the project and were completed by 80 students.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sz="2200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200" dirty="0"/>
              <a:t>Questions aimed to capture demographic data (course, year group, gender, ethnicity and commuter status) and awareness, experience and preferences of academic support.</a:t>
            </a:r>
            <a:endParaRPr lang="en-GB" sz="2200" dirty="0"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200" dirty="0"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>
                <a:cs typeface="Times New Roman" panose="02020603050405020304" pitchFamily="18" charset="0"/>
              </a:rPr>
              <a:t>A</a:t>
            </a:r>
            <a:r>
              <a:rPr lang="en-GB" sz="2200" dirty="0"/>
              <a:t> focus group aimed to capture a more comprehensive view of student members’ </a:t>
            </a:r>
            <a:r>
              <a:rPr lang="en-US" sz="2200" dirty="0"/>
              <a:t>preferences</a:t>
            </a:r>
            <a:r>
              <a:rPr lang="en-GB" sz="2200" dirty="0"/>
              <a:t> (McKenna, 2017).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200" dirty="0"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/>
              <a:t>Descriptive statistics and percentages were analysed from the survey and qualitative data was analysed using hierarchical content analysis (Sparkes and Smith, 2014). </a:t>
            </a:r>
            <a:endParaRPr lang="en-GB" sz="2200" dirty="0"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Times New Roman" panose="02020603050405020304" pitchFamily="18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sz="2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D9C3F62-EC91-4286-9406-E0E2CD41C0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518036" cy="151803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7524" y="254000"/>
            <a:ext cx="1035304" cy="1035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07649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E1D1C5-A836-4E65-A560-A029C905D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127" y="2074362"/>
            <a:ext cx="2752354" cy="2709275"/>
          </a:xfrm>
          <a:prstGeom prst="ellipse">
            <a:avLst/>
          </a:prstGeom>
          <a:solidFill>
            <a:srgbClr val="0070C0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800" dirty="0">
                <a:solidFill>
                  <a:srgbClr val="FFFFFF"/>
                </a:solidFill>
                <a:latin typeface="+mn-lt"/>
              </a:rPr>
              <a:t>Study Population</a:t>
            </a:r>
            <a:endParaRPr lang="en-US" sz="2800" kern="1200" dirty="0">
              <a:solidFill>
                <a:srgbClr val="FFFFFF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E9C2002-CE65-46F2-8366-77C088A89FE5}"/>
              </a:ext>
            </a:extLst>
          </p:cNvPr>
          <p:cNvSpPr/>
          <p:nvPr/>
        </p:nvSpPr>
        <p:spPr>
          <a:xfrm>
            <a:off x="3341602" y="1076454"/>
            <a:ext cx="799768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/>
              <a:t>A total of </a:t>
            </a:r>
            <a:r>
              <a:rPr lang="en-US" sz="2200" dirty="0"/>
              <a:t>80 students (44 female, 36 male) completed the survey, with 47 reporting their ethnicity as white and 33 reporting their ethnicity as black, Asian or minority ethnicities (BAME).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Students were evenly distributed across levels of study.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64% of the BAME students and 60% of the white students reported that they commuted to University, with average journey times of 33mins and 22mins respectively.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Thirty-three percent of BAME students reported a journey time of 60 minutes or more compared to 15% of white students.</a:t>
            </a:r>
            <a:endParaRPr kumimoji="0" lang="en-GB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D9C3F62-EC91-4286-9406-E0E2CD41C0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518036" cy="151803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7524" y="254000"/>
            <a:ext cx="1035304" cy="1035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5182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E1D1C5-A836-4E65-A560-A029C905D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127" y="2074362"/>
            <a:ext cx="2752354" cy="2709275"/>
          </a:xfrm>
          <a:prstGeom prst="ellipse">
            <a:avLst/>
          </a:prstGeom>
          <a:solidFill>
            <a:srgbClr val="0070C0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800" kern="1200" dirty="0">
                <a:solidFill>
                  <a:srgbClr val="FFFFFF"/>
                </a:solidFill>
                <a:latin typeface="+mn-lt"/>
                <a:ea typeface="+mj-ea"/>
                <a:cs typeface="+mj-cs"/>
              </a:rPr>
              <a:t>Results</a:t>
            </a:r>
            <a:br>
              <a:rPr lang="en-US" sz="2400" kern="1200" dirty="0">
                <a:solidFill>
                  <a:srgbClr val="FFFFFF"/>
                </a:solidFill>
                <a:latin typeface="+mn-lt"/>
                <a:ea typeface="+mj-ea"/>
                <a:cs typeface="+mj-cs"/>
              </a:rPr>
            </a:br>
            <a:br>
              <a:rPr lang="en-US" sz="2400" kern="1200" dirty="0">
                <a:solidFill>
                  <a:srgbClr val="FFFFFF"/>
                </a:solidFill>
                <a:latin typeface="+mn-lt"/>
                <a:ea typeface="+mj-ea"/>
                <a:cs typeface="+mj-cs"/>
              </a:rPr>
            </a:br>
            <a:r>
              <a:rPr lang="en-US" sz="2200" kern="1200" dirty="0">
                <a:solidFill>
                  <a:srgbClr val="FFFFFF"/>
                </a:solidFill>
                <a:latin typeface="+mn-lt"/>
                <a:ea typeface="+mj-ea"/>
                <a:cs typeface="+mj-cs"/>
              </a:rPr>
              <a:t>Use of Support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E9C2002-CE65-46F2-8366-77C088A89FE5}"/>
              </a:ext>
            </a:extLst>
          </p:cNvPr>
          <p:cNvSpPr/>
          <p:nvPr/>
        </p:nvSpPr>
        <p:spPr>
          <a:xfrm>
            <a:off x="3184981" y="632758"/>
            <a:ext cx="799768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sz="2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D9C3F62-EC91-4286-9406-E0E2CD41C0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518036" cy="151803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7524" y="254000"/>
            <a:ext cx="1035304" cy="1035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78E1113-8BB0-4CCF-981E-E14D6F21ED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80306" y="1859281"/>
            <a:ext cx="8772567" cy="472288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595B2F06-CCC6-424D-9990-5903B12CC4F0}"/>
              </a:ext>
            </a:extLst>
          </p:cNvPr>
          <p:cNvSpPr/>
          <p:nvPr/>
        </p:nvSpPr>
        <p:spPr>
          <a:xfrm>
            <a:off x="3180306" y="338079"/>
            <a:ext cx="875417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MS Mincho" panose="02020609040205080304" pitchFamily="49" charset="-128"/>
              </a:rPr>
              <a:t>Trends in the data suggest small differences between student groups (Use of office hours - 55% white students: 42% BAME students, Use of staff appointments - 36% white students: 22% BAME students).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MS Mincho" panose="02020609040205080304" pitchFamily="49" charset="-128"/>
              </a:rPr>
              <a:t>Personal Tutors were a popular source of support for all students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702769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E1D1C5-A836-4E65-A560-A029C905D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127" y="2074362"/>
            <a:ext cx="2752354" cy="2709275"/>
          </a:xfrm>
          <a:prstGeom prst="ellipse">
            <a:avLst/>
          </a:prstGeom>
          <a:solidFill>
            <a:srgbClr val="0070C0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GB" sz="3100" dirty="0">
                <a:solidFill>
                  <a:srgbClr val="FFFFFF"/>
                </a:solidFill>
                <a:latin typeface="+mn-lt"/>
              </a:rPr>
              <a:t>Results</a:t>
            </a:r>
            <a:br>
              <a:rPr lang="en-GB" sz="3200" dirty="0">
                <a:solidFill>
                  <a:srgbClr val="FFFFFF"/>
                </a:solidFill>
              </a:rPr>
            </a:br>
            <a:br>
              <a:rPr lang="en-GB" sz="2800" dirty="0">
                <a:solidFill>
                  <a:srgbClr val="FFFFFF"/>
                </a:solidFill>
              </a:rPr>
            </a:br>
            <a:r>
              <a:rPr lang="en-GB" sz="2400" dirty="0">
                <a:solidFill>
                  <a:srgbClr val="FFFFFF"/>
                </a:solidFill>
                <a:latin typeface="+mn-lt"/>
              </a:rPr>
              <a:t>Reasons for not accessing support</a:t>
            </a:r>
            <a:endParaRPr lang="en-US" sz="2400" kern="1200" dirty="0">
              <a:solidFill>
                <a:srgbClr val="FFFFFF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E9C2002-CE65-46F2-8366-77C088A89FE5}"/>
              </a:ext>
            </a:extLst>
          </p:cNvPr>
          <p:cNvSpPr/>
          <p:nvPr/>
        </p:nvSpPr>
        <p:spPr>
          <a:xfrm>
            <a:off x="3184981" y="632758"/>
            <a:ext cx="799768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D9C3F62-EC91-4286-9406-E0E2CD41C0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518036" cy="151803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7524" y="254000"/>
            <a:ext cx="1035304" cy="1035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78E1113-8BB0-4CCF-981E-E14D6F21ED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80306" y="1859281"/>
            <a:ext cx="8772567" cy="472288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595B2F06-CCC6-424D-9990-5903B12CC4F0}"/>
              </a:ext>
            </a:extLst>
          </p:cNvPr>
          <p:cNvSpPr/>
          <p:nvPr/>
        </p:nvSpPr>
        <p:spPr>
          <a:xfrm>
            <a:off x="3150499" y="367911"/>
            <a:ext cx="875417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The most common responses for both groups were related to time constraints, defined by either being ‘too busy’ (23% white, 33% BAME) or working too close to deadlines (25% white, 21% BAME).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cs typeface="Times New Roman" panose="02020603050405020304" pitchFamily="18" charset="0"/>
              </a:rPr>
              <a:t>Availability and location were greater concerns for BAME students</a:t>
            </a:r>
            <a:endParaRPr lang="en-GB" sz="2000" dirty="0">
              <a:cs typeface="Times New Roman" panose="0202060305040502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6763078-94D3-4E8E-8FE6-CA0EE3816FE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50499" y="1844040"/>
            <a:ext cx="8756159" cy="4711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026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13291</TotalTime>
  <Words>1523</Words>
  <Application>Microsoft Office PowerPoint</Application>
  <PresentationFormat>Widescreen</PresentationFormat>
  <Paragraphs>184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Office Theme</vt:lpstr>
      <vt:lpstr>PowerPoint Presentation</vt:lpstr>
      <vt:lpstr>Background  The Attainment Gap</vt:lpstr>
      <vt:lpstr>Background  Inclusivity at KU</vt:lpstr>
      <vt:lpstr>Background  Inclusivity at KU</vt:lpstr>
      <vt:lpstr>Ongoing Challenges</vt:lpstr>
      <vt:lpstr>Study Design</vt:lpstr>
      <vt:lpstr>Study Population</vt:lpstr>
      <vt:lpstr>Results  Use of Support</vt:lpstr>
      <vt:lpstr>Results  Reasons for not accessing support</vt:lpstr>
      <vt:lpstr>Results   Student Preferences</vt:lpstr>
      <vt:lpstr>Results   Student Perceptions</vt:lpstr>
      <vt:lpstr>Discussion</vt:lpstr>
      <vt:lpstr>Discussion</vt:lpstr>
      <vt:lpstr>Conclusion</vt:lpstr>
      <vt:lpstr>References</vt:lpstr>
      <vt:lpstr>Any 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Nicky Swann</dc:creator>
  <cp:lastModifiedBy>Diane.Ford</cp:lastModifiedBy>
  <cp:revision>78</cp:revision>
  <dcterms:created xsi:type="dcterms:W3CDTF">2020-10-01T12:04:22Z</dcterms:created>
  <dcterms:modified xsi:type="dcterms:W3CDTF">2020-11-26T11:57:28Z</dcterms:modified>
</cp:coreProperties>
</file>