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  <p:sldMasterId id="2147483936" r:id="rId9"/>
    <p:sldMasterId id="2147483955" r:id="rId10"/>
  </p:sldMasterIdLst>
  <p:notesMasterIdLst>
    <p:notesMasterId r:id="rId48"/>
  </p:notesMasterIdLst>
  <p:handoutMasterIdLst>
    <p:handoutMasterId r:id="rId49"/>
  </p:handoutMasterIdLst>
  <p:sldIdLst>
    <p:sldId id="256" r:id="rId11"/>
    <p:sldId id="366" r:id="rId12"/>
    <p:sldId id="334" r:id="rId13"/>
    <p:sldId id="335" r:id="rId14"/>
    <p:sldId id="367" r:id="rId15"/>
    <p:sldId id="361" r:id="rId16"/>
    <p:sldId id="373" r:id="rId17"/>
    <p:sldId id="362" r:id="rId18"/>
    <p:sldId id="358" r:id="rId19"/>
    <p:sldId id="357" r:id="rId20"/>
    <p:sldId id="353" r:id="rId21"/>
    <p:sldId id="351" r:id="rId22"/>
    <p:sldId id="349" r:id="rId23"/>
    <p:sldId id="348" r:id="rId24"/>
    <p:sldId id="345" r:id="rId25"/>
    <p:sldId id="344" r:id="rId26"/>
    <p:sldId id="360" r:id="rId27"/>
    <p:sldId id="371" r:id="rId28"/>
    <p:sldId id="368" r:id="rId29"/>
    <p:sldId id="369" r:id="rId30"/>
    <p:sldId id="374" r:id="rId31"/>
    <p:sldId id="363" r:id="rId32"/>
    <p:sldId id="304" r:id="rId33"/>
    <p:sldId id="318" r:id="rId34"/>
    <p:sldId id="336" r:id="rId35"/>
    <p:sldId id="337" r:id="rId36"/>
    <p:sldId id="343" r:id="rId37"/>
    <p:sldId id="338" r:id="rId38"/>
    <p:sldId id="339" r:id="rId39"/>
    <p:sldId id="359" r:id="rId40"/>
    <p:sldId id="341" r:id="rId41"/>
    <p:sldId id="355" r:id="rId42"/>
    <p:sldId id="356" r:id="rId43"/>
    <p:sldId id="354" r:id="rId44"/>
    <p:sldId id="352" r:id="rId45"/>
    <p:sldId id="346" r:id="rId46"/>
    <p:sldId id="34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Graph Title Goes Here</a:t>
            </a:r>
          </a:p>
        </c:rich>
      </c:tx>
      <c:layout>
        <c:manualLayout>
          <c:xMode val="edge"/>
          <c:yMode val="edge"/>
          <c:x val="0.282515583989501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51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10/06/2025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Warm ups indicated students enjoy the module a great deal and </a:t>
            </a:r>
            <a:r>
              <a:rPr lang="en-US" dirty="0" err="1">
                <a:latin typeface="Calibri"/>
                <a:ea typeface="Calibri"/>
                <a:cs typeface="Calibri"/>
              </a:rPr>
              <a:t>favourite</a:t>
            </a:r>
            <a:r>
              <a:rPr lang="en-US" dirty="0">
                <a:latin typeface="Calibri"/>
                <a:ea typeface="Calibri"/>
                <a:cs typeface="Calibri"/>
              </a:rPr>
              <a:t> topic is quantum physics, least </a:t>
            </a:r>
            <a:r>
              <a:rPr lang="en-US" dirty="0" err="1">
                <a:latin typeface="Calibri"/>
                <a:ea typeface="Calibri"/>
                <a:cs typeface="Calibri"/>
              </a:rPr>
              <a:t>fave</a:t>
            </a:r>
            <a:r>
              <a:rPr lang="en-US" dirty="0">
                <a:latin typeface="Calibri"/>
                <a:ea typeface="Calibri"/>
                <a:cs typeface="Calibri"/>
              </a:rPr>
              <a:t> is gases/thermodynamic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Though surveyed students appear to score better, difference is not significant, z= 0.24 for both measures, p(survey mean &gt; population mean) = 0.41</a:t>
            </a:r>
            <a:endParaRPr lang="en-US">
              <a:cs typeface="Poppi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4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Other feedback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/>
              <a:t>Quizzes were often viewed as time consuming</a:t>
            </a:r>
            <a:endParaRPr lang="en-US"/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/>
              <a:t>Format is dated (Conversion to Moodle Stack format in progress)</a:t>
            </a:r>
            <a:endParaRPr lang="en-US"/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 dirty="0">
                <a:latin typeface="Poppins"/>
                <a:cs typeface="Poppins"/>
              </a:rPr>
              <a:t>Worked examples were very useful, but hard to go back to a worked example once left</a:t>
            </a:r>
            <a:endParaRPr lang="en-US" dirty="0">
              <a:latin typeface="Poppins"/>
              <a:cs typeface="Poppins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 dirty="0">
                <a:latin typeface="Poppins"/>
                <a:cs typeface="Poppins"/>
              </a:rPr>
              <a:t>Opposition to these quizzes in OES</a:t>
            </a:r>
            <a:endParaRPr lang="en-US" dirty="0">
              <a:latin typeface="Poppins"/>
              <a:cs typeface="Poppins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 dirty="0">
                <a:latin typeface="Poppins"/>
                <a:cs typeface="Poppins"/>
              </a:rPr>
              <a:t>Variants (3 versions of each question were welcome for repeated practice)</a:t>
            </a:r>
            <a:endParaRPr lang="en-US" dirty="0">
              <a:latin typeface="Poppins"/>
              <a:cs typeface="Poppins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F49E8-E50C-CBEE-71F1-A756EDD37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FB90308-6D7D-FB0C-34E4-71A28225BC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5DA48E4-6642-FB6C-4E06-89985A0AC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B5A0D41-5B75-559D-E791-97ABA6572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5561B0-8994-5518-CD39-CB50B0DFD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06AC1C0C-3341-0694-EF72-A067099A10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3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1B024-02F2-5EFA-230E-7EF4CB1584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  <a:p>
            <a:pPr lvl="1"/>
            <a:r>
              <a:rPr lang="en-GB"/>
              <a:t>Indented, not the crap large white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76635-0D9A-318C-7E7A-70539D9E69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78491E11-C10D-5DDF-F581-B813FF836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B1BE7-2571-2635-2BAE-7919281B9E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DC83551F-5FB0-9945-E01E-6CB9436CE2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hqprint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C0329EC4-43A1-4C93-CC9C-F8056BDA6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D0C3721D-6354-0D00-0D29-E1A27C93E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565AC2-DB77-DCDB-808B-BF51C9FFA89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A903AE-E2D6-5F9D-50A4-1473F92182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01E99E-260A-2E00-5A10-B640DA7C8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6DAC74-8EE3-1746-99BA-A5E8DA7424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626BEB0-893F-DB77-7783-7CC66EADF5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34433D2-285A-2138-B801-9350BFC7DF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B0C5214-C8B5-BB5C-400E-6D335A90D8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8C2F145-D295-DD87-F65F-5B20EF149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7C453FF-E315-37FD-0D9E-C09E04B12F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8F9FC77-DF8B-FDB1-2221-949F35B1E2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2515635-1F1A-5EC5-9397-A7584981B6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9EE6-532E-7816-0325-42D8941AE6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Pink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CAEB22FC-8717-3ACD-B1AA-0DDD82CD2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A74F5EC-4A0A-EE9E-CEEC-0C8B1DEDD4A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EC74F6E-3E12-4CC9-3CF9-A0A016ADF3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AC45FAB-EC84-4094-4E00-5D39E06DC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71CCC8-8887-2D6D-F859-840625714F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3C70281-93BC-78B1-39A7-6A9CC9422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913BF3-8DA6-86CE-9297-CF7440C214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994FB5-5FB6-3649-0B5C-0DE7371587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0BC2B6-2F32-2B89-2F65-DEDFE06C5F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F834E28-71E5-8B57-FCC7-46E2FEE233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984B553-0CF7-BBE3-8247-C11CDDCFA7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1AC7231-C3AA-8DB0-7055-96197A3F30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66997-B6CA-C429-0D2C-74E70FBC7A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1E32E92A-D60B-13B9-30ED-6BA5F1EDCE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09E5BE0-09DA-15C3-2ADE-E1DB04ED1C1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A34D264-D08C-0201-6BF1-636745F05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30135D4-803B-4DF5-9DDF-8CFC64C30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C9476F1-805D-12F6-C40A-921E21A365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B542CF-469A-BF23-4EF9-B73FE940A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C7EF676-AF43-70E8-FB03-904CA94EC6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1A30F3-E0AB-4333-FC27-1CA81121A4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C6F3B42-12FA-AB16-C752-2D3AA399C5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CBCFE3C-98F5-4CBE-B476-7DA12DB92E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BBEC787-2362-ECDC-D4F9-5B3386B217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316AE4E-85A5-6332-E3F9-F94D352860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E81DC-D1F7-D057-AEF0-4BBDAFA3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C107E3E2-7CA3-497F-C4E8-4ECE3460E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5BD7FBF3-7226-2149-BBD3-09818517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CDFCC4E-7800-CD8E-7918-FDBF10EDE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4CE98-E3B1-6061-EDE1-1BE86846C7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3273484-F508-2B81-CCEE-DC47E2E8AA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0601-4580-5ADA-F52F-147800921B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2C2B24-B59D-4045-B95F-60BA9A016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52BFE576-A66B-7FC2-2AF8-D9E087E5F717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86881BD-54AC-7487-0941-5BB91516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D97A87F-8E6A-F78D-2518-1700657A7F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B87BCE-4110-4945-8965-86EF471BD5C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EC8079-8BCF-9E9A-455F-1A5CAC8155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E5E9D17-411D-CACE-6EE7-57DAEF36B3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18EF7DC-1E5C-B9D3-A788-F0B8F2A68C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6181-7C71-E362-374D-D81E521D3D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urpl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70BCA8-BFE1-BD4C-8A2B-F873ACAEF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4" name="Round Single Corner of Rectangle 6">
            <a:extLst>
              <a:ext uri="{FF2B5EF4-FFF2-40B4-BE49-F238E27FC236}">
                <a16:creationId xmlns:a16="http://schemas.microsoft.com/office/drawing/2014/main" id="{5EE03332-6A33-A4DC-1B53-C8E0ED83CF34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2594254-34B5-3D2F-8C9E-B4CF5619E4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1CFF534-4266-FB7E-ECB3-915EBA7E4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870DDD-0474-0E67-8EE1-F6A7B942272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ED43E-DEDD-8388-30B6-DA88176A24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95E836-04B5-EA96-187B-20C706FCC9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BAC910-D562-B43B-D4A6-4369B25191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8D57-D7F0-C0BA-B1AB-FA27880A4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697FB0-A487-634A-AFFC-B0FA0F107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F81D5E62-54E8-91C1-B1DC-3631E16FFAEC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AD0970C-6421-A42E-0F95-DCB033DB9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6478310-0DF0-9183-8E4A-BBB12EE20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6409-287B-3038-1114-7628DCD1F30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A0FF1C-9422-2209-7C7A-E0A2D747B0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9F0D77-12CE-8ADC-96D3-AC1745EFF6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B19F31F-971E-506B-20EB-7212F8B763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E0C39-A58A-88F5-7763-881132BDF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51976" y="359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C5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9290A-21C8-252A-8F81-5329E41ECF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B3074-1854-E7EC-F48F-3A436A9ECE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9A77A-2865-2800-84A5-23627231AA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F88F0-EB3C-10FF-135B-7E354D928A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07E50EC8-E5C7-AD40-90E5-430C56B1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A1E28-041A-B3F5-D5FB-EABC446DAE3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7471-0055-301D-46FD-68020323DA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29558BF-A54E-47FA-68A6-97DFAB2933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213F3-4453-A554-A2A2-1E2477D6A25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81F7C-61DD-D358-4A52-ABFFD0542A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9DCE3FF2-F47F-EF71-B12F-36613C1F6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F1C98-6D29-CDD1-9F34-084D00E4780D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7109C-F92E-0D50-7E20-FC588E76B0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C8EEEF07-1889-D507-89A8-BB2EE63EB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B80B5-A611-770D-A4A5-4985E7825C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&#10;&#10;Description automatically generated">
            <a:extLst>
              <a:ext uri="{FF2B5EF4-FFF2-40B4-BE49-F238E27FC236}">
                <a16:creationId xmlns:a16="http://schemas.microsoft.com/office/drawing/2014/main" id="{331C3DB8-28FE-CD4A-AC01-87EE1020C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, vector graphics&#10;&#10;Description automatically generated">
            <a:extLst>
              <a:ext uri="{FF2B5EF4-FFF2-40B4-BE49-F238E27FC236}">
                <a16:creationId xmlns:a16="http://schemas.microsoft.com/office/drawing/2014/main" id="{044E638D-6AD4-9B4C-B7A9-1F0500BFE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A picture containing ax, vector graphics&#10;&#10;Description automatically generated">
            <a:extLst>
              <a:ext uri="{FF2B5EF4-FFF2-40B4-BE49-F238E27FC236}">
                <a16:creationId xmlns:a16="http://schemas.microsoft.com/office/drawing/2014/main" id="{19B06383-A6CB-5648-834D-B48F23705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D9A59EDF-990B-8A48-B3FB-ACAE78C6B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  <p:sldLayoutId id="21474839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832" r:id="rId7"/>
    <p:sldLayoutId id="2147483833" r:id="rId8"/>
    <p:sldLayoutId id="2147483834" r:id="rId9"/>
    <p:sldLayoutId id="2147483943" r:id="rId10"/>
    <p:sldLayoutId id="2147483944" r:id="rId11"/>
    <p:sldLayoutId id="2147483945" r:id="rId12"/>
    <p:sldLayoutId id="2147483946" r:id="rId13"/>
    <p:sldLayoutId id="2147483918" r:id="rId14"/>
    <p:sldLayoutId id="2147483843" r:id="rId15"/>
    <p:sldLayoutId id="2147483844" r:id="rId16"/>
    <p:sldLayoutId id="2147483845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Intro</a:t>
            </a:r>
            <a:r>
              <a:rPr lang="en-GB" sz="2000" baseline="0" dirty="0"/>
              <a:t> </a:t>
            </a:r>
            <a:r>
              <a:rPr lang="en-GB" sz="2000" dirty="0"/>
              <a:t>Slide Title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8" y="559120"/>
            <a:ext cx="5687790" cy="32877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800" dirty="0"/>
              <a:t>Understanding student perceptions &amp; engagement for formative assessment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8" y="2329728"/>
            <a:ext cx="5557584" cy="1305402"/>
          </a:xfrm>
        </p:spPr>
        <p:txBody>
          <a:bodyPr/>
          <a:lstStyle/>
          <a:p>
            <a:r>
              <a:rPr lang="en-GB" sz="2400" dirty="0"/>
              <a:t>A study of interactive</a:t>
            </a:r>
            <a:br>
              <a:rPr lang="en-GB" sz="2400" dirty="0"/>
            </a:br>
            <a:r>
              <a:rPr lang="en-GB" sz="2400" dirty="0"/>
              <a:t>online quizzes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208" y="3677551"/>
            <a:ext cx="5557584" cy="347039"/>
          </a:xfrm>
        </p:spPr>
        <p:txBody>
          <a:bodyPr/>
          <a:lstStyle/>
          <a:p>
            <a:r>
              <a:rPr lang="en-GB" dirty="0"/>
              <a:t>Jonathan Nylk</a:t>
            </a:r>
          </a:p>
          <a:p>
            <a:r>
              <a:rPr lang="en-GB" dirty="0"/>
              <a:t>Andy Diament</a:t>
            </a:r>
          </a:p>
        </p:txBody>
      </p:sp>
      <p:pic>
        <p:nvPicPr>
          <p:cNvPr id="4" name="Picture Placeholder 3" descr="Black pen against a sheet with shaded numbers">
            <a:extLst>
              <a:ext uri="{FF2B5EF4-FFF2-40B4-BE49-F238E27FC236}">
                <a16:creationId xmlns:a16="http://schemas.microsoft.com/office/drawing/2014/main" id="{64C775C8-AD7F-F3E6-95D4-B3C43A7BA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b="240"/>
          <a:stretch/>
        </p:blipFill>
        <p:spPr>
          <a:xfrm>
            <a:off x="6095998" y="0"/>
            <a:ext cx="6098726" cy="3810000"/>
          </a:xfr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7894C1E-0078-996A-3A3E-4051EF444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16" y="5969693"/>
            <a:ext cx="2954024" cy="4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26EB4E-0D24-5721-332F-FFE9FCCA2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Survey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FCD0D6-CA0B-0E85-64E3-DB48ED7D4F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4A4259-4A62-A5BB-1094-3E6174617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463890"/>
            <a:ext cx="9591229" cy="76032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"/>
                <a:cs typeface="Poppins"/>
              </a:rPr>
              <a:t>Open between 6</a:t>
            </a:r>
            <a:r>
              <a:rPr lang="en-GB" baseline="30000" dirty="0">
                <a:latin typeface="Poppins"/>
                <a:cs typeface="Poppins"/>
              </a:rPr>
              <a:t>th</a:t>
            </a:r>
            <a:r>
              <a:rPr lang="en-GB" dirty="0">
                <a:latin typeface="Poppins"/>
                <a:cs typeface="Poppins"/>
              </a:rPr>
              <a:t> April 2023 and 27</a:t>
            </a:r>
            <a:r>
              <a:rPr lang="en-GB" baseline="30000" dirty="0">
                <a:latin typeface="Poppins"/>
                <a:cs typeface="Poppins"/>
              </a:rPr>
              <a:t>th</a:t>
            </a:r>
            <a:r>
              <a:rPr lang="en-GB" dirty="0">
                <a:latin typeface="Poppins"/>
                <a:cs typeface="Poppins"/>
              </a:rPr>
              <a:t> April in 22 J presentation</a:t>
            </a:r>
          </a:p>
          <a:p>
            <a:r>
              <a:rPr lang="en-GB" dirty="0">
                <a:latin typeface="Poppins"/>
                <a:cs typeface="Poppins"/>
              </a:rPr>
              <a:t>Between TMA05 and TMA06</a:t>
            </a:r>
          </a:p>
          <a:p>
            <a:r>
              <a:rPr lang="en-GB" dirty="0">
                <a:latin typeface="Poppins"/>
                <a:cs typeface="Poppins"/>
              </a:rPr>
              <a:t>Multiple choices, Likert scales, free responses</a:t>
            </a:r>
          </a:p>
          <a:p>
            <a:r>
              <a:rPr lang="en-GB" dirty="0">
                <a:latin typeface="Poppins"/>
                <a:cs typeface="Poppins"/>
              </a:rPr>
              <a:t>30 replies – 13% of cohort invited to participate (225) and 9% of registered students (350)</a:t>
            </a:r>
          </a:p>
          <a:p>
            <a:pPr lvl="1"/>
            <a:r>
              <a:rPr lang="en-GB" dirty="0"/>
              <a:t>Warmup – general enjoyment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Quiz completion and revisiting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Useful quiz questions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Reflecting on quizzes in TMAs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Reflecting on feedback in TMAs</a:t>
            </a:r>
            <a:endParaRPr lang="en-GB" dirty="0">
              <a:cs typeface="Poppins"/>
            </a:endParaRPr>
          </a:p>
          <a:p>
            <a:pPr lvl="1"/>
            <a:endParaRPr lang="en-GB" dirty="0"/>
          </a:p>
          <a:p>
            <a:pPr marL="0" indent="0">
              <a:buNone/>
            </a:pPr>
            <a:endParaRPr lang="en-GB" sz="1800" dirty="0">
              <a:latin typeface="Poppins"/>
            </a:endParaRPr>
          </a:p>
          <a:p>
            <a:pPr lvl="1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7A1368-F0BE-0073-29D3-5894B62F39AB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Page Title 2</a:t>
            </a:r>
          </a:p>
        </p:txBody>
      </p:sp>
    </p:spTree>
    <p:extLst>
      <p:ext uri="{BB962C8B-B14F-4D97-AF65-F5344CB8AC3E}">
        <p14:creationId xmlns:p14="http://schemas.microsoft.com/office/powerpoint/2010/main" val="30433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80A00-2F7A-E13B-5EA1-74675E34EA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Revisiting Quizzes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6208E1-E772-5F98-1D83-D4A3210230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68F284-063B-8B2A-C326-63ADE58F0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159" y="1711025"/>
            <a:ext cx="4325807" cy="304101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"/>
                <a:cs typeface="Poppins"/>
              </a:rPr>
              <a:t>Most students intended to revisit the quizzes</a:t>
            </a:r>
          </a:p>
          <a:p>
            <a:r>
              <a:rPr lang="en-GB" dirty="0">
                <a:latin typeface="Poppins"/>
                <a:cs typeface="Poppins"/>
              </a:rPr>
              <a:t>A lot of revisiting occurred within the module: students returned to individual questions over multi-week span of quiz</a:t>
            </a:r>
          </a:p>
          <a:p>
            <a:r>
              <a:rPr lang="en-GB" dirty="0">
                <a:latin typeface="Poppins"/>
                <a:cs typeface="Poppins"/>
              </a:rPr>
              <a:t>Revision was given as the main reason for revisiting</a:t>
            </a:r>
          </a:p>
          <a:p>
            <a:r>
              <a:rPr lang="en-GB" dirty="0">
                <a:latin typeface="Poppins"/>
                <a:cs typeface="Poppins"/>
              </a:rPr>
              <a:t>In reality, significant use in revision period, around 15% of attempts compared to previous use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F2C46-EAB6-5CFB-D6C4-9BAB4D25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821" y="214569"/>
            <a:ext cx="3232837" cy="321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F4497715-9D8A-4A44-3C5B-D579F96C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06" y="3835681"/>
            <a:ext cx="5970524" cy="260116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94530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13D9C-830B-B68B-A071-273AF48064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159" y="1207903"/>
            <a:ext cx="4325807" cy="496800"/>
          </a:xfrm>
        </p:spPr>
        <p:txBody>
          <a:bodyPr lIns="91440" tIns="45720" rIns="91440" bIns="45720" anchor="t">
            <a:noAutofit/>
          </a:bodyPr>
          <a:lstStyle/>
          <a:p>
            <a:endParaRPr lang="en-GB" dirty="0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ECC7A6-6C36-ED69-55C0-37745446AC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 SemiBold"/>
                <a:cs typeface="Poppins SemiBold"/>
              </a:rPr>
              <a:t>Questions – types and difficulty</a:t>
            </a:r>
          </a:p>
        </p:txBody>
      </p:sp>
      <p:sp>
        <p:nvSpPr>
          <p:cNvPr id="6" name="Text Placeholder 5" descr="Bar chart of most useful question types">
            <a:extLst>
              <a:ext uri="{FF2B5EF4-FFF2-40B4-BE49-F238E27FC236}">
                <a16:creationId xmlns:a16="http://schemas.microsoft.com/office/drawing/2014/main" id="{20B9566D-D4F1-AB3B-2C26-7EF4EA613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429" y="1711025"/>
            <a:ext cx="4325807" cy="3041010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Question types</a:t>
            </a:r>
          </a:p>
          <a:p>
            <a:pPr>
              <a:buFont typeface="Arial"/>
            </a:pPr>
            <a:r>
              <a:rPr lang="en-GB" dirty="0">
                <a:latin typeface="Poppins"/>
                <a:cs typeface="Poppins"/>
              </a:rPr>
              <a:t>Date Ordering is putting discoveries in time order</a:t>
            </a:r>
          </a:p>
          <a:p>
            <a:pPr>
              <a:buFont typeface="Arial"/>
            </a:pPr>
            <a:r>
              <a:rPr lang="en-GB" dirty="0">
                <a:latin typeface="Poppins"/>
                <a:cs typeface="Poppins"/>
              </a:rPr>
              <a:t>Anecdotally, students more likely to mention True/False as useful in TMA feedback</a:t>
            </a:r>
          </a:p>
          <a:p>
            <a:pPr>
              <a:buFont typeface="Arial"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Difficulty</a:t>
            </a:r>
          </a:p>
          <a:p>
            <a:r>
              <a:rPr lang="en-GB" dirty="0">
                <a:latin typeface="Poppins"/>
                <a:cs typeface="Poppins"/>
              </a:rPr>
              <a:t>About right or on the hard side</a:t>
            </a:r>
          </a:p>
          <a:p>
            <a:pPr>
              <a:buFont typeface="Arial"/>
            </a:pPr>
            <a:r>
              <a:rPr lang="en-GB" dirty="0">
                <a:latin typeface="Poppins"/>
                <a:cs typeface="Poppins"/>
              </a:rPr>
              <a:t>Not considered easy or trivial</a:t>
            </a:r>
            <a:endParaRPr lang="en-GB" dirty="0"/>
          </a:p>
          <a:p>
            <a:pPr>
              <a:buFont typeface="Arial"/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62268E-1F7C-484F-BBA8-615387587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sz="2000"/>
              <a:t>Pie Chart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C25096-CA91-8B1F-A6C6-B10B94237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080" y="334243"/>
            <a:ext cx="5772346" cy="3938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87DFF465-6368-33D6-E9A6-44AF4B983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19" y="4282904"/>
            <a:ext cx="5715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77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AC86A-B4AD-4312-BDFA-105135130B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B0D23-C585-DEFD-AC5B-A6DFF7D90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Agreement ranked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8FE82-38DD-5BBB-6D91-C43710C090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Benefits of quizzes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775D14-7372-2936-F20F-9EB0E27C76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B5FFD0-7AFC-8DCC-DCD9-5B5C149F36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668674"/>
            <a:ext cx="4325807" cy="304101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Strongest agreement</a:t>
            </a:r>
          </a:p>
          <a:p>
            <a:r>
              <a:rPr lang="en-GB" dirty="0"/>
              <a:t>Quizzes improve understanding</a:t>
            </a:r>
          </a:p>
          <a:p>
            <a:r>
              <a:rPr lang="en-GB" dirty="0"/>
              <a:t>Would have done quizzes even if no marks given in TMAs</a:t>
            </a:r>
          </a:p>
          <a:p>
            <a:r>
              <a:rPr lang="en-GB" dirty="0"/>
              <a:t>Quizzes help TMA preparation</a:t>
            </a:r>
          </a:p>
          <a:p>
            <a:r>
              <a:rPr lang="en-GB" dirty="0"/>
              <a:t>Did quizzes just because they were assessed (50% agree, 50% disagree)</a:t>
            </a:r>
          </a:p>
          <a:p>
            <a:pPr marL="0" indent="0">
              <a:buNone/>
            </a:pPr>
            <a:r>
              <a:rPr lang="en-GB" dirty="0"/>
              <a:t>Weakest agreement</a:t>
            </a:r>
          </a:p>
          <a:p>
            <a:r>
              <a:rPr lang="en-GB" dirty="0"/>
              <a:t>Should be part of TMA final mark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946BE-5903-0B03-8A00-DA966E7B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96800"/>
            <a:ext cx="5985761" cy="54236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7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0014-46A8-37A6-5FFC-2BEDF8DFFB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Reflective TMA 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1DA36F-EAD7-FB9D-6C4C-6D8D34A918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5034" y="1103853"/>
            <a:ext cx="9591229" cy="760325"/>
          </a:xfrm>
        </p:spPr>
        <p:txBody>
          <a:bodyPr/>
          <a:lstStyle/>
          <a:p>
            <a:r>
              <a:rPr lang="en-GB" dirty="0"/>
              <a:t>First question in each TMA for prominence</a:t>
            </a:r>
          </a:p>
          <a:p>
            <a:r>
              <a:rPr lang="en-GB" dirty="0"/>
              <a:t>2 marks for evidence of doing the relevant quiz</a:t>
            </a:r>
          </a:p>
          <a:p>
            <a:r>
              <a:rPr lang="en-GB" dirty="0"/>
              <a:t>4 marks for reflection on the quiz</a:t>
            </a:r>
          </a:p>
          <a:p>
            <a:r>
              <a:rPr lang="en-GB" dirty="0"/>
              <a:t>4 marks for reflection of TMA feedback (TMA02 onwards)</a:t>
            </a:r>
          </a:p>
          <a:p>
            <a:r>
              <a:rPr lang="en-GB" dirty="0"/>
              <a:t>Counts towards OES in TMA04 – ‘straightforward’ 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E0961-99E3-12D3-DC2A-2B7F17D03F49}"/>
              </a:ext>
            </a:extLst>
          </p:cNvPr>
          <p:cNvSpPr txBox="1"/>
          <p:nvPr/>
        </p:nvSpPr>
        <p:spPr>
          <a:xfrm>
            <a:off x="2386179" y="2753939"/>
            <a:ext cx="806506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/>
                <a:cs typeface="Arial"/>
              </a:rPr>
              <a:t>Some found them useful </a:t>
            </a:r>
            <a:r>
              <a:rPr lang="en-US" sz="1400" dirty="0">
                <a:latin typeface="Calibri"/>
                <a:cs typeface="Arial"/>
              </a:rPr>
              <a:t>​</a:t>
            </a:r>
            <a:endParaRPr lang="en-US" sz="1400" dirty="0"/>
          </a:p>
          <a:p>
            <a:pPr marL="342900" indent="-342900">
              <a:buFont typeface="Symbol,Sans-Serif"/>
              <a:buChar char=""/>
            </a:pPr>
            <a:r>
              <a:rPr lang="en-GB" sz="1400" i="1" dirty="0">
                <a:latin typeface="Calibri"/>
                <a:cs typeface="Arial"/>
              </a:rPr>
              <a:t>They help me reassure myself and reflect on skills I gain.</a:t>
            </a:r>
            <a:r>
              <a:rPr lang="en-GB" sz="1400" dirty="0">
                <a:latin typeface="Calibri"/>
                <a:cs typeface="Arial"/>
              </a:rPr>
              <a:t>​</a:t>
            </a:r>
            <a:endParaRPr lang="en-GB" sz="1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sz="1400" i="1" dirty="0">
                <a:latin typeface="Calibri"/>
                <a:cs typeface="Arial"/>
              </a:rPr>
              <a:t>I suspect their value will come later when I have to list what I know and or skills I've developed doing tis (sic) module.</a:t>
            </a:r>
            <a:r>
              <a:rPr lang="en-GB" sz="1400" dirty="0">
                <a:latin typeface="Calibri"/>
                <a:cs typeface="Arial"/>
              </a:rPr>
              <a:t>​</a:t>
            </a:r>
            <a:endParaRPr lang="en-GB" sz="1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sz="1400" i="1" dirty="0">
                <a:latin typeface="Calibri"/>
                <a:cs typeface="Arial"/>
              </a:rPr>
              <a:t>helped me to understand how the quizzes improved my skills.</a:t>
            </a:r>
            <a:r>
              <a:rPr lang="en-US" sz="1400" dirty="0">
                <a:latin typeface="Calibri"/>
                <a:cs typeface="Arial"/>
              </a:rPr>
              <a:t>​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endParaRPr lang="en-GB" sz="1400" dirty="0">
              <a:latin typeface="Calibri"/>
              <a:ea typeface="Calibri"/>
              <a:cs typeface="Arial"/>
            </a:endParaRPr>
          </a:p>
          <a:p>
            <a:r>
              <a:rPr lang="en-GB" sz="1400" dirty="0">
                <a:latin typeface="Calibri"/>
                <a:cs typeface="Arial"/>
              </a:rPr>
              <a:t>Some found them less useful.</a:t>
            </a:r>
            <a:r>
              <a:rPr lang="en-US" sz="1400" dirty="0">
                <a:latin typeface="Calibri"/>
                <a:cs typeface="Arial"/>
              </a:rPr>
              <a:t>​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sz="1400" i="1" dirty="0">
                <a:latin typeface="Calibri"/>
                <a:cs typeface="Arial"/>
              </a:rPr>
              <a:t>I find reflective questions totally useless and a complete waste of time.</a:t>
            </a:r>
            <a:r>
              <a:rPr lang="en-GB" sz="1400" dirty="0">
                <a:latin typeface="Calibri"/>
                <a:cs typeface="Arial"/>
              </a:rPr>
              <a:t>​</a:t>
            </a:r>
            <a:endParaRPr lang="en-GB" sz="1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sz="1400" i="1" dirty="0">
                <a:latin typeface="Calibri"/>
                <a:cs typeface="Arial"/>
              </a:rPr>
              <a:t>For me it doesn't help my skills/knowledge</a:t>
            </a:r>
            <a:r>
              <a:rPr lang="en-GB" sz="1400" dirty="0">
                <a:latin typeface="Calibri"/>
                <a:cs typeface="Arial"/>
              </a:rPr>
              <a:t>​</a:t>
            </a:r>
            <a:endParaRPr lang="en-GB" sz="1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sz="1400" i="1" dirty="0">
                <a:latin typeface="Calibri"/>
                <a:cs typeface="Arial"/>
              </a:rPr>
              <a:t>Personally, they did very little to improve my skills. I only answered them to get the grade.</a:t>
            </a:r>
            <a:endParaRPr lang="en-GB" sz="1400" i="1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94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11029-72C4-A6FE-2015-E7E0EFA3F4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6E993-1CC3-7938-CC9C-CCE827CCAC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Mixed answers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49103-0DC4-7CE2-B02C-3D83379E1F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5956405" cy="497161"/>
          </a:xfrm>
        </p:spPr>
        <p:txBody>
          <a:bodyPr/>
          <a:lstStyle/>
          <a:p>
            <a:r>
              <a:rPr lang="en-GB"/>
              <a:t>Reflecting on TMA feedback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14474-C573-10A7-3927-E01EFF253D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336C67-D306-D975-53B6-0D25B3A8B4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590271"/>
            <a:ext cx="4325807" cy="3041010"/>
          </a:xfrm>
        </p:spPr>
        <p:txBody>
          <a:bodyPr/>
          <a:lstStyle/>
          <a:p>
            <a:pPr marL="0" indent="0">
              <a:buNone/>
            </a:pPr>
            <a:r>
              <a:rPr lang="en-GB" i="1"/>
              <a:t>“Mainly improving my mathematics, layouts of answers and other small details. I don't think it improved my knowledge of physics as a subject though”</a:t>
            </a:r>
          </a:p>
          <a:p>
            <a:pPr marL="0" indent="0">
              <a:buNone/>
            </a:pPr>
            <a:r>
              <a:rPr lang="en-GB" i="1"/>
              <a:t>“I picked up marks the next time round thanks to the reflection”</a:t>
            </a:r>
          </a:p>
          <a:p>
            <a:pPr marL="0" indent="0">
              <a:buNone/>
            </a:pPr>
            <a:r>
              <a:rPr lang="en-GB" i="1"/>
              <a:t>“My answer to Q1c was often a lie to get the marks”</a:t>
            </a:r>
          </a:p>
          <a:p>
            <a:pPr marL="0" indent="0">
              <a:buNone/>
            </a:pPr>
            <a:r>
              <a:rPr lang="en-GB" i="1"/>
              <a:t>“forced me to properly engage with the feedback on my TMAs and also reminded me to apply it in the TMA I was actually working on”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7D2FB1-B0F0-1CD3-263B-8960CA7B8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8" y="4457971"/>
            <a:ext cx="5487117" cy="1895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27E0623-3A35-9F1E-8583-126631E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8" y="1213158"/>
            <a:ext cx="5514975" cy="2257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5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9C8CB4-E828-EC93-03BD-FC2824DA24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3D50F1-3C6B-C89D-359A-4873617BF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F9A864-0F48-4BF5-8CB0-0B1219E9C6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Survey takeaways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C6DC0-E16E-A7BF-6A6E-7BAE428FA7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50E974-9338-24CB-BABD-3AF2B5FE75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668674"/>
            <a:ext cx="9591229" cy="278902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>
                <a:latin typeface="Poppins"/>
                <a:cs typeface="Poppins"/>
              </a:rPr>
              <a:t>Quizzes are widely used by students</a:t>
            </a:r>
            <a:endParaRPr lang="en-GB"/>
          </a:p>
          <a:p>
            <a:r>
              <a:rPr lang="en-GB"/>
              <a:t>Quizzes are useful for improving understanding and TMA preparation</a:t>
            </a:r>
          </a:p>
          <a:p>
            <a:r>
              <a:rPr lang="en-GB">
                <a:latin typeface="Poppins"/>
                <a:cs typeface="Poppins"/>
              </a:rPr>
              <a:t>Quizzes can be time consuming and difficult to interpret what is required</a:t>
            </a:r>
            <a:endParaRPr lang="en-GB"/>
          </a:p>
          <a:p>
            <a:r>
              <a:rPr lang="en-GB">
                <a:latin typeface="Poppins"/>
                <a:cs typeface="Poppins"/>
              </a:rPr>
              <a:t>Students do not want (these) quizzes to contribute to overall mark</a:t>
            </a:r>
          </a:p>
          <a:p>
            <a:r>
              <a:rPr lang="en-GB">
                <a:latin typeface="Poppins"/>
                <a:cs typeface="Poppins"/>
              </a:rPr>
              <a:t>Many students see value in reflecting on tutor feedback – directs them to apply feedback in TMA they are working on</a:t>
            </a:r>
          </a:p>
          <a:p>
            <a:pPr marL="0" indent="0">
              <a:buNone/>
            </a:pPr>
            <a:r>
              <a:rPr lang="en-GB"/>
              <a:t>BUT</a:t>
            </a:r>
          </a:p>
          <a:p>
            <a:r>
              <a:rPr lang="en-GB">
                <a:latin typeface="Poppins"/>
                <a:cs typeface="Poppins"/>
              </a:rPr>
              <a:t>Some students see no value in reflection and give reflect 'flippantly' to get marks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684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E2DDBD-8E8A-46F7-620B-1CDE2B4C73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99127-CBF1-6C74-BDCF-1C9ADA7E29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09263-B78A-7FA1-9F17-337C86A74D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E3DAA-DF67-F426-8953-7354B1AD12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A393D6-BAC8-982A-5981-49FBB09AAC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668674"/>
            <a:ext cx="9591229" cy="1014326"/>
          </a:xfrm>
        </p:spPr>
        <p:txBody>
          <a:bodyPr/>
          <a:lstStyle/>
          <a:p>
            <a:r>
              <a:rPr lang="en-GB" dirty="0"/>
              <a:t>Strong relationships between quiz use, TMA submissions and exam performance</a:t>
            </a:r>
          </a:p>
          <a:p>
            <a:pPr lvl="1"/>
            <a:r>
              <a:rPr lang="en-GB" dirty="0"/>
              <a:t>TMAs are an indicator of passing the module</a:t>
            </a:r>
          </a:p>
          <a:p>
            <a:pPr lvl="1"/>
            <a:r>
              <a:rPr lang="en-GB" dirty="0"/>
              <a:t>Quiz use is an indicator of how good a pass</a:t>
            </a:r>
            <a:br>
              <a:rPr lang="en-GB" dirty="0"/>
            </a:br>
            <a:endParaRPr lang="en-GB" dirty="0"/>
          </a:p>
          <a:p>
            <a:r>
              <a:rPr lang="en-GB" dirty="0"/>
              <a:t>Quizzes are useful for improving understanding and TMA preparation</a:t>
            </a:r>
          </a:p>
          <a:p>
            <a:r>
              <a:rPr lang="en-GB" dirty="0">
                <a:latin typeface="Poppins"/>
                <a:cs typeface="Poppins"/>
              </a:rPr>
              <a:t>Students do not want (these) quizzes to contribute to overall mark</a:t>
            </a:r>
          </a:p>
          <a:p>
            <a:r>
              <a:rPr lang="en-GB" dirty="0">
                <a:latin typeface="Poppins"/>
                <a:cs typeface="Poppins"/>
              </a:rPr>
              <a:t>Many students see value in reflecting on tutor feedback – directs them to apply feedback in TMA they are working 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702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465BB-138E-880D-4997-547839BEC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76CC053-1D94-7E58-51C2-507A9BBA07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Stage 2 physics (S217) assessment strategy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9D673E-1397-A4A6-C3F2-CDD6148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1676669"/>
            <a:ext cx="7091335" cy="403833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6 TMAs (5 formative, 1 summative (25%))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1 Exam (summative, 75%)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Additional requirements:</a:t>
            </a:r>
          </a:p>
          <a:p>
            <a:pPr lvl="1"/>
            <a:r>
              <a:rPr lang="en-GB" dirty="0"/>
              <a:t>30% threshold in exam</a:t>
            </a:r>
          </a:p>
          <a:p>
            <a:pPr lvl="1"/>
            <a:r>
              <a:rPr lang="en-GB" dirty="0"/>
              <a:t>40% threshold in 5 formative TMAs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4"/>
                </a:solidFill>
              </a:rPr>
              <a:t>New for 24J: Move to single-component assessment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6 TMAs (5 summative (5 x 5% = 25%), 1 summative (15%))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1 Exam (summative, 60%)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Additional requirements:</a:t>
            </a:r>
          </a:p>
          <a:p>
            <a:pPr lvl="1"/>
            <a:r>
              <a:rPr lang="en-GB" dirty="0"/>
              <a:t>30% threshold in exam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49648D3-8C25-6790-6745-73D03C3D2F8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8 online quizzes (all formative)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1 quiz per TMA, plus a maths revision quiz and another quiz on final topics with no TMA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Quiz engagement is prompted by reflective question in each TMA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988D6CC7-9014-06A7-F148-6D1B7319E998}"/>
              </a:ext>
            </a:extLst>
          </p:cNvPr>
          <p:cNvSpPr txBox="1">
            <a:spLocks/>
          </p:cNvSpPr>
          <p:nvPr/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Physics: from classical to quantum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DA5B2-8CBB-4701-C52B-8D212B336EA7}"/>
              </a:ext>
            </a:extLst>
          </p:cNvPr>
          <p:cNvSpPr txBox="1"/>
          <p:nvPr/>
        </p:nvSpPr>
        <p:spPr>
          <a:xfrm rot="20700000">
            <a:off x="9124940" y="360856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4"/>
                </a:solidFill>
              </a:rPr>
              <a:t>An update</a:t>
            </a:r>
          </a:p>
        </p:txBody>
      </p:sp>
    </p:spTree>
    <p:extLst>
      <p:ext uri="{BB962C8B-B14F-4D97-AF65-F5344CB8AC3E}">
        <p14:creationId xmlns:p14="http://schemas.microsoft.com/office/powerpoint/2010/main" val="420048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3467-C1BB-16A9-9C11-ECFEA5B993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New assessment strategy for 24J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32138-8E73-6B4A-954E-F2757A04EC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TMA submission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98DB6-9F12-DA7B-9956-C97D86BADDFA}"/>
              </a:ext>
            </a:extLst>
          </p:cNvPr>
          <p:cNvSpPr txBox="1"/>
          <p:nvPr/>
        </p:nvSpPr>
        <p:spPr>
          <a:xfrm>
            <a:off x="2333010" y="5291716"/>
            <a:ext cx="157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23J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1BBA7-71F3-B26C-7F10-A99100804C49}"/>
              </a:ext>
            </a:extLst>
          </p:cNvPr>
          <p:cNvSpPr txBox="1"/>
          <p:nvPr/>
        </p:nvSpPr>
        <p:spPr>
          <a:xfrm>
            <a:off x="8235132" y="5291716"/>
            <a:ext cx="164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24J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C80A92-7D33-2DFF-ABBE-19FEAFD5F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3" y="1677940"/>
            <a:ext cx="5500302" cy="350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56BA1E-02E7-9CA8-1242-010E2F0E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44" y="1677940"/>
            <a:ext cx="5534914" cy="350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93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AD5B6426-BA33-5F80-7587-F9D346FF0945}"/>
              </a:ext>
            </a:extLst>
          </p:cNvPr>
          <p:cNvSpPr/>
          <p:nvPr/>
        </p:nvSpPr>
        <p:spPr>
          <a:xfrm>
            <a:off x="6294929" y="1341047"/>
            <a:ext cx="5613945" cy="4300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7A78CA-5896-33AC-3D0C-1E3B7FCFED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Formative activities are crucial for distance learning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DCF3AD-A563-6617-9673-B49BE6DE6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Students engaging with formative activities are more likely to achieve success in summative assessments (Rust, O’Donovan, Price, 2005; Jordan &amp; Butcher, 2010)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Tutor time is valuable but limited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Interactive online quizzes can act as a “tutor at the elbow”, providing immediate feedback (Ross, Jordan, Butcher, 2006)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Variation and randomisation allow reusability for more practice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However, engagement with optional activities can be 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6BF55-47F8-6ADE-CCB1-2A8647C2906F}"/>
              </a:ext>
            </a:extLst>
          </p:cNvPr>
          <p:cNvSpPr txBox="1"/>
          <p:nvPr/>
        </p:nvSpPr>
        <p:spPr>
          <a:xfrm>
            <a:off x="2887714" y="5672834"/>
            <a:ext cx="3665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/>
              <a:t>How should formative activities be incentivised?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6DDB50D7-18D1-CFE6-AD10-9F7E5D3FD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335" y="5914695"/>
            <a:ext cx="2415263" cy="618040"/>
          </a:xfrm>
          <a:prstGeom prst="rect">
            <a:avLst/>
          </a:prstGeom>
        </p:spPr>
      </p:pic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A74C33D-EA59-A833-A3BB-F83AB62E4425}"/>
              </a:ext>
            </a:extLst>
          </p:cNvPr>
          <p:cNvGrpSpPr/>
          <p:nvPr/>
        </p:nvGrpSpPr>
        <p:grpSpPr>
          <a:xfrm>
            <a:off x="6163572" y="5846657"/>
            <a:ext cx="3410089" cy="916676"/>
            <a:chOff x="6224532" y="5765377"/>
            <a:chExt cx="3410089" cy="916676"/>
          </a:xfrm>
        </p:grpSpPr>
        <p:pic>
          <p:nvPicPr>
            <p:cNvPr id="1026" name="Picture 2" descr="STACK logo">
              <a:extLst>
                <a:ext uri="{FF2B5EF4-FFF2-40B4-BE49-F238E27FC236}">
                  <a16:creationId xmlns:a16="http://schemas.microsoft.com/office/drawing/2014/main" id="{A057258F-1D0F-D04F-6D3D-459AA132B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532" y="5765377"/>
              <a:ext cx="1682122" cy="79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C95D39A-AADB-6A7B-02B6-E810102DE5CF}"/>
                </a:ext>
              </a:extLst>
            </p:cNvPr>
            <p:cNvSpPr txBox="1"/>
            <p:nvPr/>
          </p:nvSpPr>
          <p:spPr>
            <a:xfrm>
              <a:off x="7278281" y="6035722"/>
              <a:ext cx="235634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b="1" i="0" dirty="0">
                  <a:solidFill>
                    <a:srgbClr val="212529"/>
                  </a:solidFill>
                  <a:effectLst/>
                  <a:latin typeface="-apple-system"/>
                </a:rPr>
                <a:t>STACK</a:t>
              </a:r>
              <a:br>
                <a:rPr lang="en-GB" dirty="0">
                  <a:solidFill>
                    <a:srgbClr val="212529"/>
                  </a:solidFill>
                  <a:latin typeface="-apple-system"/>
                </a:rPr>
              </a:br>
              <a:r>
                <a:rPr lang="en-GB" b="0" i="0" dirty="0">
                  <a:solidFill>
                    <a:srgbClr val="212529"/>
                  </a:solidFill>
                  <a:effectLst/>
                  <a:latin typeface="-apple-system"/>
                </a:rPr>
                <a:t>Online assessment</a:t>
              </a:r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0CE76995-91BE-FDF7-483A-11E967E61F1A}"/>
              </a:ext>
            </a:extLst>
          </p:cNvPr>
          <p:cNvGrpSpPr/>
          <p:nvPr/>
        </p:nvGrpSpPr>
        <p:grpSpPr>
          <a:xfrm>
            <a:off x="6463754" y="1536414"/>
            <a:ext cx="5276294" cy="3909354"/>
            <a:chOff x="6473280" y="1534124"/>
            <a:chExt cx="5276294" cy="390935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2095F87-DE49-98F4-80BA-AB131426B271}"/>
                </a:ext>
              </a:extLst>
            </p:cNvPr>
            <p:cNvGrpSpPr/>
            <p:nvPr/>
          </p:nvGrpSpPr>
          <p:grpSpPr>
            <a:xfrm>
              <a:off x="6756023" y="3737970"/>
              <a:ext cx="4477525" cy="1705508"/>
              <a:chOff x="6756023" y="3737970"/>
              <a:chExt cx="4477525" cy="170550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7F21D83-4874-8556-7FE9-3517A81B6D6F}"/>
                  </a:ext>
                </a:extLst>
              </p:cNvPr>
              <p:cNvGrpSpPr/>
              <p:nvPr/>
            </p:nvGrpSpPr>
            <p:grpSpPr>
              <a:xfrm>
                <a:off x="6756023" y="3737970"/>
                <a:ext cx="2587723" cy="1622436"/>
                <a:chOff x="863600" y="2118360"/>
                <a:chExt cx="2090420" cy="1310640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6FC7DFD7-CD09-CB4F-DA6A-1619149305CE}"/>
                    </a:ext>
                  </a:extLst>
                </p:cNvPr>
                <p:cNvCxnSpPr/>
                <p:nvPr/>
              </p:nvCxnSpPr>
              <p:spPr>
                <a:xfrm flipV="1">
                  <a:off x="927100" y="2118360"/>
                  <a:ext cx="0" cy="13106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0DB985BA-B136-7EC8-7710-85E48C50A1D0}"/>
                    </a:ext>
                  </a:extLst>
                </p:cNvPr>
                <p:cNvCxnSpPr/>
                <p:nvPr/>
              </p:nvCxnSpPr>
              <p:spPr>
                <a:xfrm>
                  <a:off x="863600" y="3385820"/>
                  <a:ext cx="209042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841AE4D6-1FA9-DEE1-FA84-97B5C4C37F29}"/>
                    </a:ext>
                  </a:extLst>
                </p:cNvPr>
                <p:cNvCxnSpPr/>
                <p:nvPr/>
              </p:nvCxnSpPr>
              <p:spPr>
                <a:xfrm>
                  <a:off x="927100" y="2623820"/>
                  <a:ext cx="10058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1FB8B37-C7B8-30A7-D413-6AFBA66C9B49}"/>
                    </a:ext>
                  </a:extLst>
                </p:cNvPr>
                <p:cNvCxnSpPr/>
                <p:nvPr/>
              </p:nvCxnSpPr>
              <p:spPr>
                <a:xfrm flipV="1">
                  <a:off x="927100" y="2402840"/>
                  <a:ext cx="416560" cy="2184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321650B-5FAC-2071-8BBB-5BBE9DC60871}"/>
                    </a:ext>
                  </a:extLst>
                </p:cNvPr>
                <p:cNvSpPr/>
                <p:nvPr/>
              </p:nvSpPr>
              <p:spPr>
                <a:xfrm>
                  <a:off x="934720" y="2485817"/>
                  <a:ext cx="1371600" cy="872063"/>
                </a:xfrm>
                <a:custGeom>
                  <a:avLst/>
                  <a:gdLst>
                    <a:gd name="connsiteX0" fmla="*/ 0 w 1371600"/>
                    <a:gd name="connsiteY0" fmla="*/ 130383 h 872063"/>
                    <a:gd name="connsiteX1" fmla="*/ 391160 w 1371600"/>
                    <a:gd name="connsiteY1" fmla="*/ 843 h 872063"/>
                    <a:gd name="connsiteX2" fmla="*/ 850900 w 1371600"/>
                    <a:gd name="connsiteY2" fmla="*/ 186263 h 872063"/>
                    <a:gd name="connsiteX3" fmla="*/ 1371600 w 1371600"/>
                    <a:gd name="connsiteY3" fmla="*/ 872063 h 872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1600" h="872063">
                      <a:moveTo>
                        <a:pt x="0" y="130383"/>
                      </a:moveTo>
                      <a:cubicBezTo>
                        <a:pt x="124671" y="60956"/>
                        <a:pt x="249343" y="-8470"/>
                        <a:pt x="391160" y="843"/>
                      </a:cubicBezTo>
                      <a:cubicBezTo>
                        <a:pt x="532977" y="10156"/>
                        <a:pt x="687493" y="41060"/>
                        <a:pt x="850900" y="186263"/>
                      </a:cubicBezTo>
                      <a:cubicBezTo>
                        <a:pt x="1014307" y="331466"/>
                        <a:pt x="1192953" y="601764"/>
                        <a:pt x="1371600" y="872063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7721B71-0D55-7D14-8ECF-D72FF04AEFDF}"/>
                  </a:ext>
                </a:extLst>
              </p:cNvPr>
              <p:cNvSpPr/>
              <p:nvPr/>
            </p:nvSpPr>
            <p:spPr>
              <a:xfrm>
                <a:off x="10036429" y="3879544"/>
                <a:ext cx="1197119" cy="34222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AF21471-2DA0-0742-5AE3-40A9468AA77D}"/>
                  </a:ext>
                </a:extLst>
              </p:cNvPr>
              <p:cNvSpPr/>
              <p:nvPr/>
            </p:nvSpPr>
            <p:spPr>
              <a:xfrm>
                <a:off x="10036429" y="4490399"/>
                <a:ext cx="1197119" cy="34222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461D17F-D27A-A3F6-E64A-992963138AB9}"/>
                  </a:ext>
                </a:extLst>
              </p:cNvPr>
              <p:cNvSpPr/>
              <p:nvPr/>
            </p:nvSpPr>
            <p:spPr>
              <a:xfrm>
                <a:off x="10036429" y="5101255"/>
                <a:ext cx="1197119" cy="34222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D55AAB0-F1C2-8C35-C48F-908F5F706FAF}"/>
                </a:ext>
              </a:extLst>
            </p:cNvPr>
            <p:cNvGrpSpPr/>
            <p:nvPr/>
          </p:nvGrpSpPr>
          <p:grpSpPr>
            <a:xfrm>
              <a:off x="6473280" y="1534124"/>
              <a:ext cx="5276294" cy="3907999"/>
              <a:chOff x="6472108" y="1535479"/>
              <a:chExt cx="5276294" cy="39079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9962EE49-FF51-3AA0-9BF1-ADF82717A8DF}"/>
                      </a:ext>
                    </a:extLst>
                  </p:cNvPr>
                  <p:cNvSpPr txBox="1"/>
                  <p:nvPr/>
                </p:nvSpPr>
                <p:spPr>
                  <a:xfrm>
                    <a:off x="6472108" y="1535479"/>
                    <a:ext cx="5276294" cy="21236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/>
                      <a:t>Standing on top of a tower, a man launches a stone at time </a:t>
                    </a:r>
                    <a14:m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a14:m>
                    <a:r>
                      <a:rPr lang="en-GB" sz="1200" dirty="0"/>
                      <a:t> from a point </a:t>
                    </a:r>
                    <a14:m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a14:m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 m</a:t>
                    </a:r>
                    <a:r>
                      <a:rPr lang="en-GB" sz="1200" dirty="0"/>
                      <a:t> above ground level. At the instant of launch, the stone has a speed of </a:t>
                    </a:r>
                    <a14:m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oMath>
                    </a14:m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 m s</a:t>
                    </a:r>
                    <a:r>
                      <a:rPr lang="en-GB" sz="1200" b="1" baseline="30000" dirty="0">
                        <a:solidFill>
                          <a:schemeClr val="accent3"/>
                        </a:solidFill>
                      </a:rPr>
                      <a:t>-1</a:t>
                    </a:r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 </a:t>
                    </a:r>
                    <a:r>
                      <a:rPr lang="en-GB" sz="1200" dirty="0"/>
                      <a:t>and moves in a direction that makes an angle of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e>
                          <m:sup>
                            <m: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oMath>
                    </a14:m>
                    <a:r>
                      <a:rPr lang="en-GB" sz="1200" dirty="0"/>
                      <a:t> with the horizontal </a:t>
                    </a:r>
                    <a14:m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r>
                      <a:rPr lang="en-GB" sz="1200" dirty="0"/>
                      <a:t>-axis. At </a:t>
                    </a:r>
                    <a14:m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oMath>
                    </a14:m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 s</a:t>
                    </a:r>
                    <a:r>
                      <a:rPr lang="en-GB" sz="1200" dirty="0"/>
                      <a:t>, the stone is still above ground level.</a:t>
                    </a:r>
                  </a:p>
                  <a:p>
                    <a:endParaRPr lang="en-GB" sz="1200" dirty="0"/>
                  </a:p>
                  <a:p>
                    <a:r>
                      <a:rPr lang="en-GB" sz="1200" dirty="0"/>
                      <a:t>What are the </a:t>
                    </a:r>
                    <a14:m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r>
                      <a:rPr lang="en-GB" sz="1200" dirty="0"/>
                      <a:t>- and </a:t>
                    </a:r>
                    <a14:m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a14:m>
                    <a:r>
                      <a:rPr lang="en-GB" sz="1200" dirty="0"/>
                      <a:t>-components of the stone’s </a:t>
                    </a:r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velocity</a:t>
                    </a:r>
                    <a:r>
                      <a:rPr lang="en-GB" sz="1200" dirty="0"/>
                      <a:t> at time </a:t>
                    </a:r>
                    <a14:m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sz="12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oMath>
                    </a14:m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 s</a:t>
                    </a:r>
                    <a:r>
                      <a:rPr lang="en-GB" sz="1200" dirty="0"/>
                      <a:t>, and what is the stone’s speed at this time?</a:t>
                    </a:r>
                  </a:p>
                  <a:p>
                    <a:endParaRPr lang="en-GB" sz="1200" dirty="0"/>
                  </a:p>
                  <a:p>
                    <a:r>
                      <a:rPr lang="en-GB" sz="1200" dirty="0"/>
                      <a:t>Enter numbers, correct to 2 significant figures, in the three empty boxes below:</a:t>
                    </a: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2260DDE5-7030-0038-41F1-8273757DF2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2108" y="1535479"/>
                    <a:ext cx="5276294" cy="212365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" t="-287" b="-143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3C6D12E-300C-4FBC-224D-7C41A7C8F2D3}"/>
                  </a:ext>
                </a:extLst>
              </p:cNvPr>
              <p:cNvGrpSpPr/>
              <p:nvPr/>
            </p:nvGrpSpPr>
            <p:grpSpPr>
              <a:xfrm>
                <a:off x="6756023" y="3737970"/>
                <a:ext cx="2587723" cy="1622436"/>
                <a:chOff x="863600" y="2118360"/>
                <a:chExt cx="2090420" cy="1310640"/>
              </a:xfrm>
            </p:grpSpPr>
            <p:cxnSp>
              <p:nvCxnSpPr>
                <p:cNvPr id="1033" name="Straight Arrow Connector 1032">
                  <a:extLst>
                    <a:ext uri="{FF2B5EF4-FFF2-40B4-BE49-F238E27FC236}">
                      <a16:creationId xmlns:a16="http://schemas.microsoft.com/office/drawing/2014/main" id="{A9233342-5B86-15AF-3BB9-4BF2606A2A51}"/>
                    </a:ext>
                  </a:extLst>
                </p:cNvPr>
                <p:cNvCxnSpPr/>
                <p:nvPr/>
              </p:nvCxnSpPr>
              <p:spPr>
                <a:xfrm flipV="1">
                  <a:off x="927100" y="2118360"/>
                  <a:ext cx="0" cy="13106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4" name="Straight Arrow Connector 1033">
                  <a:extLst>
                    <a:ext uri="{FF2B5EF4-FFF2-40B4-BE49-F238E27FC236}">
                      <a16:creationId xmlns:a16="http://schemas.microsoft.com/office/drawing/2014/main" id="{6A9C34AF-A2AC-A52A-DAD5-FAD3C0BC4823}"/>
                    </a:ext>
                  </a:extLst>
                </p:cNvPr>
                <p:cNvCxnSpPr/>
                <p:nvPr/>
              </p:nvCxnSpPr>
              <p:spPr>
                <a:xfrm>
                  <a:off x="863600" y="3385820"/>
                  <a:ext cx="209042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5" name="Straight Connector 1034">
                  <a:extLst>
                    <a:ext uri="{FF2B5EF4-FFF2-40B4-BE49-F238E27FC236}">
                      <a16:creationId xmlns:a16="http://schemas.microsoft.com/office/drawing/2014/main" id="{F2517793-861A-3D46-15E0-DC21CD4183D8}"/>
                    </a:ext>
                  </a:extLst>
                </p:cNvPr>
                <p:cNvCxnSpPr/>
                <p:nvPr/>
              </p:nvCxnSpPr>
              <p:spPr>
                <a:xfrm>
                  <a:off x="927100" y="2623820"/>
                  <a:ext cx="10058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6" name="Straight Arrow Connector 1035">
                  <a:extLst>
                    <a:ext uri="{FF2B5EF4-FFF2-40B4-BE49-F238E27FC236}">
                      <a16:creationId xmlns:a16="http://schemas.microsoft.com/office/drawing/2014/main" id="{3F97D9F6-2848-D517-3E2A-176E03357321}"/>
                    </a:ext>
                  </a:extLst>
                </p:cNvPr>
                <p:cNvCxnSpPr/>
                <p:nvPr/>
              </p:nvCxnSpPr>
              <p:spPr>
                <a:xfrm flipV="1">
                  <a:off x="927100" y="2402840"/>
                  <a:ext cx="416560" cy="2184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7" name="Freeform: Shape 91">
                  <a:extLst>
                    <a:ext uri="{FF2B5EF4-FFF2-40B4-BE49-F238E27FC236}">
                      <a16:creationId xmlns:a16="http://schemas.microsoft.com/office/drawing/2014/main" id="{DB9600F7-0FC9-4710-5DBA-D62E634C6A59}"/>
                    </a:ext>
                  </a:extLst>
                </p:cNvPr>
                <p:cNvSpPr/>
                <p:nvPr/>
              </p:nvSpPr>
              <p:spPr>
                <a:xfrm>
                  <a:off x="934720" y="2485817"/>
                  <a:ext cx="1371600" cy="872063"/>
                </a:xfrm>
                <a:custGeom>
                  <a:avLst/>
                  <a:gdLst>
                    <a:gd name="connsiteX0" fmla="*/ 0 w 1371600"/>
                    <a:gd name="connsiteY0" fmla="*/ 130383 h 872063"/>
                    <a:gd name="connsiteX1" fmla="*/ 391160 w 1371600"/>
                    <a:gd name="connsiteY1" fmla="*/ 843 h 872063"/>
                    <a:gd name="connsiteX2" fmla="*/ 850900 w 1371600"/>
                    <a:gd name="connsiteY2" fmla="*/ 186263 h 872063"/>
                    <a:gd name="connsiteX3" fmla="*/ 1371600 w 1371600"/>
                    <a:gd name="connsiteY3" fmla="*/ 872063 h 872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1600" h="872063">
                      <a:moveTo>
                        <a:pt x="0" y="130383"/>
                      </a:moveTo>
                      <a:cubicBezTo>
                        <a:pt x="124671" y="60956"/>
                        <a:pt x="249343" y="-8470"/>
                        <a:pt x="391160" y="843"/>
                      </a:cubicBezTo>
                      <a:cubicBezTo>
                        <a:pt x="532977" y="10156"/>
                        <a:pt x="687493" y="41060"/>
                        <a:pt x="850900" y="186263"/>
                      </a:cubicBezTo>
                      <a:cubicBezTo>
                        <a:pt x="1014307" y="331466"/>
                        <a:pt x="1192953" y="601764"/>
                        <a:pt x="1371600" y="872063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DC8B89A-9871-3514-E049-921B5FA6DBBA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226" y="3958742"/>
                    <a:ext cx="133755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695FBB6-9990-D814-4C99-CD4F125008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226" y="3958742"/>
                    <a:ext cx="133755" cy="18466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3636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7A041D46-8C18-3027-2EE1-4B1EF131897A}"/>
                      </a:ext>
                    </a:extLst>
                  </p:cNvPr>
                  <p:cNvSpPr txBox="1"/>
                  <p:nvPr/>
                </p:nvSpPr>
                <p:spPr>
                  <a:xfrm>
                    <a:off x="7142828" y="4205949"/>
                    <a:ext cx="270907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200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</m:e>
                            <m:sup>
                              <m:r>
                                <a:rPr lang="en-GB" sz="1200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oMath>
                      </m:oMathPara>
                    </a14:m>
                    <a:endParaRPr lang="en-GB" sz="1200" b="1" dirty="0">
                      <a:solidFill>
                        <a:schemeClr val="accent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664E1B3E-CB32-C878-DE40-F271E2FB7E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2828" y="4205949"/>
                    <a:ext cx="270907" cy="1846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3636" r="-227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01A1E29-26F7-5EF7-8A5C-287E379D1E96}"/>
                  </a:ext>
                </a:extLst>
              </p:cNvPr>
              <p:cNvGrpSpPr/>
              <p:nvPr/>
            </p:nvGrpSpPr>
            <p:grpSpPr>
              <a:xfrm>
                <a:off x="9662097" y="3879544"/>
                <a:ext cx="2020006" cy="342223"/>
                <a:chOff x="8575726" y="5178579"/>
                <a:chExt cx="2020006" cy="34222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9" name="TextBox 1028">
                      <a:extLst>
                        <a:ext uri="{FF2B5EF4-FFF2-40B4-BE49-F238E27FC236}">
                          <a16:creationId xmlns:a16="http://schemas.microsoft.com/office/drawing/2014/main" id="{1B0AFB92-35C9-89B4-4CD9-714A4EF89F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75726" y="5257357"/>
                      <a:ext cx="363368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righ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2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GB" sz="12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n-GB" sz="1200" b="1" dirty="0">
                        <a:solidFill>
                          <a:schemeClr val="accent3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5416BE40-A042-5761-A1BF-9D7098DB952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75726" y="5257357"/>
                      <a:ext cx="363368" cy="184666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r="-10000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030" name="Group 1029">
                  <a:extLst>
                    <a:ext uri="{FF2B5EF4-FFF2-40B4-BE49-F238E27FC236}">
                      <a16:creationId xmlns:a16="http://schemas.microsoft.com/office/drawing/2014/main" id="{1C15B75D-40A9-A8CA-974F-85B1CA50AA13}"/>
                    </a:ext>
                  </a:extLst>
                </p:cNvPr>
                <p:cNvGrpSpPr/>
                <p:nvPr/>
              </p:nvGrpSpPr>
              <p:grpSpPr>
                <a:xfrm>
                  <a:off x="8950058" y="5178579"/>
                  <a:ext cx="1645674" cy="342223"/>
                  <a:chOff x="8950058" y="5178579"/>
                  <a:chExt cx="1645674" cy="342223"/>
                </a:xfrm>
              </p:grpSpPr>
              <p:sp>
                <p:nvSpPr>
                  <p:cNvPr id="1031" name="TextBox 1030">
                    <a:extLst>
                      <a:ext uri="{FF2B5EF4-FFF2-40B4-BE49-F238E27FC236}">
                        <a16:creationId xmlns:a16="http://schemas.microsoft.com/office/drawing/2014/main" id="{1C9E6B9E-D258-B9DC-D2D8-409850CCD083}"/>
                      </a:ext>
                    </a:extLst>
                  </p:cNvPr>
                  <p:cNvSpPr txBox="1"/>
                  <p:nvPr/>
                </p:nvSpPr>
                <p:spPr>
                  <a:xfrm>
                    <a:off x="10215820" y="5257357"/>
                    <a:ext cx="379912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m s</a:t>
                    </a:r>
                    <a:r>
                      <a:rPr lang="en-GB" sz="1200" b="1" baseline="30000" dirty="0">
                        <a:solidFill>
                          <a:schemeClr val="accent3"/>
                        </a:solidFill>
                      </a:rPr>
                      <a:t>-1</a:t>
                    </a:r>
                  </a:p>
                </p:txBody>
              </p:sp>
              <p:sp>
                <p:nvSpPr>
                  <p:cNvPr id="1032" name="Rectangle 1031">
                    <a:extLst>
                      <a:ext uri="{FF2B5EF4-FFF2-40B4-BE49-F238E27FC236}">
                        <a16:creationId xmlns:a16="http://schemas.microsoft.com/office/drawing/2014/main" id="{CB6C6C5D-CA8E-AC71-9B37-666681579A0F}"/>
                      </a:ext>
                    </a:extLst>
                  </p:cNvPr>
                  <p:cNvSpPr/>
                  <p:nvPr/>
                </p:nvSpPr>
                <p:spPr>
                  <a:xfrm>
                    <a:off x="8950058" y="5178579"/>
                    <a:ext cx="1197119" cy="3422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b="1">
                      <a:solidFill>
                        <a:schemeClr val="accent3"/>
                      </a:solidFill>
                    </a:endParaRPr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E889B8E-F2A2-FEF1-B8C6-7816BED46038}"/>
                  </a:ext>
                </a:extLst>
              </p:cNvPr>
              <p:cNvGrpSpPr/>
              <p:nvPr/>
            </p:nvGrpSpPr>
            <p:grpSpPr>
              <a:xfrm>
                <a:off x="9662097" y="4490399"/>
                <a:ext cx="2020006" cy="342223"/>
                <a:chOff x="8575726" y="5178579"/>
                <a:chExt cx="2020006" cy="34222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83B8218B-D361-AB70-D7F2-71A0E4E214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75726" y="5257357"/>
                      <a:ext cx="356956" cy="20165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righ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2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2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GB" sz="12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sub>
                            </m:sSub>
                            <m: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n-GB" sz="1200" b="1" dirty="0">
                        <a:solidFill>
                          <a:schemeClr val="accent3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CC46F4D5-FF3F-45D0-E1B4-C6CAC80FDD2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75726" y="5257357"/>
                      <a:ext cx="356956" cy="201658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r="-10169" b="-212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D19E1C96-DB65-3585-BB06-5AAAB77F8317}"/>
                    </a:ext>
                  </a:extLst>
                </p:cNvPr>
                <p:cNvGrpSpPr/>
                <p:nvPr/>
              </p:nvGrpSpPr>
              <p:grpSpPr>
                <a:xfrm>
                  <a:off x="8950058" y="5178579"/>
                  <a:ext cx="1645674" cy="342223"/>
                  <a:chOff x="8950058" y="5178579"/>
                  <a:chExt cx="1645674" cy="342223"/>
                </a:xfrm>
              </p:grpSpPr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09ECACFE-A9D9-B731-3A50-B653D5DCEA11}"/>
                      </a:ext>
                    </a:extLst>
                  </p:cNvPr>
                  <p:cNvSpPr txBox="1"/>
                  <p:nvPr/>
                </p:nvSpPr>
                <p:spPr>
                  <a:xfrm>
                    <a:off x="10215820" y="5257357"/>
                    <a:ext cx="379912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m s</a:t>
                    </a:r>
                    <a:r>
                      <a:rPr lang="en-GB" sz="1200" b="1" baseline="30000" dirty="0">
                        <a:solidFill>
                          <a:schemeClr val="accent3"/>
                        </a:solidFill>
                      </a:rPr>
                      <a:t>-1</a:t>
                    </a:r>
                  </a:p>
                </p:txBody>
              </p:sp>
              <p:sp>
                <p:nvSpPr>
                  <p:cNvPr id="1028" name="Rectangle 1027">
                    <a:extLst>
                      <a:ext uri="{FF2B5EF4-FFF2-40B4-BE49-F238E27FC236}">
                        <a16:creationId xmlns:a16="http://schemas.microsoft.com/office/drawing/2014/main" id="{1DE6C03E-5DFC-C93E-9C14-CC104F0A964B}"/>
                      </a:ext>
                    </a:extLst>
                  </p:cNvPr>
                  <p:cNvSpPr/>
                  <p:nvPr/>
                </p:nvSpPr>
                <p:spPr>
                  <a:xfrm>
                    <a:off x="8950058" y="5178579"/>
                    <a:ext cx="1197119" cy="3422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b="1">
                      <a:solidFill>
                        <a:schemeClr val="accent3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3E0F1A4-529D-A0CE-1993-F018ADD9572E}"/>
                  </a:ext>
                </a:extLst>
              </p:cNvPr>
              <p:cNvGrpSpPr/>
              <p:nvPr/>
            </p:nvGrpSpPr>
            <p:grpSpPr>
              <a:xfrm>
                <a:off x="9662097" y="5101255"/>
                <a:ext cx="2020006" cy="342223"/>
                <a:chOff x="8575726" y="5178579"/>
                <a:chExt cx="2020006" cy="34222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B404B05-F9EB-F3AF-7A3F-CB2FB02E71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75726" y="5257357"/>
                      <a:ext cx="287706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right"/>
                          </m:oMathParaPr>
                          <m:oMath xmlns:m="http://schemas.openxmlformats.org/officeDocument/2006/math">
                            <m: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en-GB" sz="1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n-GB" sz="1200" b="1" dirty="0">
                        <a:solidFill>
                          <a:schemeClr val="accent3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6BE0DC58-A67E-25FA-6CDC-FE61D924E0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75726" y="5257357"/>
                      <a:ext cx="287706" cy="184666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1276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6949EB6-B1C0-C520-8F6B-5135BFE7641D}"/>
                    </a:ext>
                  </a:extLst>
                </p:cNvPr>
                <p:cNvGrpSpPr/>
                <p:nvPr/>
              </p:nvGrpSpPr>
              <p:grpSpPr>
                <a:xfrm>
                  <a:off x="8950058" y="5178579"/>
                  <a:ext cx="1645674" cy="342223"/>
                  <a:chOff x="8950058" y="5178579"/>
                  <a:chExt cx="1645674" cy="342223"/>
                </a:xfrm>
              </p:grpSpPr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C977E879-A6AB-7A24-9470-C03508E58EE1}"/>
                      </a:ext>
                    </a:extLst>
                  </p:cNvPr>
                  <p:cNvSpPr txBox="1"/>
                  <p:nvPr/>
                </p:nvSpPr>
                <p:spPr>
                  <a:xfrm>
                    <a:off x="10215820" y="5257357"/>
                    <a:ext cx="379912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GB" sz="1200" b="1" dirty="0">
                        <a:solidFill>
                          <a:schemeClr val="accent3"/>
                        </a:solidFill>
                      </a:rPr>
                      <a:t>m s</a:t>
                    </a:r>
                    <a:r>
                      <a:rPr lang="en-GB" sz="1200" b="1" baseline="30000" dirty="0">
                        <a:solidFill>
                          <a:schemeClr val="accent3"/>
                        </a:solidFill>
                      </a:rPr>
                      <a:t>-1</a:t>
                    </a: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9B943A47-5401-235C-22D0-6CD10288C2BC}"/>
                      </a:ext>
                    </a:extLst>
                  </p:cNvPr>
                  <p:cNvSpPr/>
                  <p:nvPr/>
                </p:nvSpPr>
                <p:spPr>
                  <a:xfrm>
                    <a:off x="8950058" y="5178579"/>
                    <a:ext cx="1197119" cy="3422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b="1">
                      <a:solidFill>
                        <a:schemeClr val="accent3"/>
                      </a:solidFill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606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57A30-1E1B-A4AA-2266-AC351322D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C9D60-E624-D413-04CA-4BA95240AD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New assessment strategy for 24J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E065F-9E72-7E3A-BD1D-94503C9303A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Quiz usage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5648F-5230-6936-ACF7-0E6D7047B1EA}"/>
              </a:ext>
            </a:extLst>
          </p:cNvPr>
          <p:cNvSpPr txBox="1"/>
          <p:nvPr/>
        </p:nvSpPr>
        <p:spPr>
          <a:xfrm>
            <a:off x="2075688" y="536752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23J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12A06-9EDC-7B24-59C0-92971C69C07B}"/>
              </a:ext>
            </a:extLst>
          </p:cNvPr>
          <p:cNvSpPr txBox="1"/>
          <p:nvPr/>
        </p:nvSpPr>
        <p:spPr>
          <a:xfrm>
            <a:off x="8732520" y="52159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24J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534A7-1E10-B8E0-4325-44AA9F6423C9}"/>
              </a:ext>
            </a:extLst>
          </p:cNvPr>
          <p:cNvGrpSpPr/>
          <p:nvPr/>
        </p:nvGrpSpPr>
        <p:grpSpPr>
          <a:xfrm>
            <a:off x="1152144" y="1056823"/>
            <a:ext cx="10195560" cy="5631449"/>
            <a:chOff x="-667512" y="299456"/>
            <a:chExt cx="11375136" cy="62829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CA0484-AD6F-2033-6DC7-D3232ABE2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2066"/>
            <a:stretch/>
          </p:blipFill>
          <p:spPr>
            <a:xfrm>
              <a:off x="413915" y="299456"/>
              <a:ext cx="10293709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AAC34F-0EF6-D001-314A-A84B2D8FC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" r="2738"/>
            <a:stretch/>
          </p:blipFill>
          <p:spPr>
            <a:xfrm>
              <a:off x="-667512" y="3522435"/>
              <a:ext cx="11375136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EB5CE5-7BB8-281E-898D-8D820DD57DA5}"/>
              </a:ext>
            </a:extLst>
          </p:cNvPr>
          <p:cNvSpPr txBox="1"/>
          <p:nvPr/>
        </p:nvSpPr>
        <p:spPr>
          <a:xfrm>
            <a:off x="1117580" y="2163851"/>
            <a:ext cx="93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23J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2112C-8ED7-9AB5-FC0A-126DF99069B8}"/>
              </a:ext>
            </a:extLst>
          </p:cNvPr>
          <p:cNvSpPr txBox="1"/>
          <p:nvPr/>
        </p:nvSpPr>
        <p:spPr>
          <a:xfrm>
            <a:off x="13226" y="4369079"/>
            <a:ext cx="113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24J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9EE226-2309-E495-D8F8-711F7DCB2BD4}"/>
              </a:ext>
            </a:extLst>
          </p:cNvPr>
          <p:cNvCxnSpPr>
            <a:cxnSpLocks/>
          </p:cNvCxnSpPr>
          <p:nvPr/>
        </p:nvCxnSpPr>
        <p:spPr>
          <a:xfrm>
            <a:off x="4619626" y="2861184"/>
            <a:ext cx="584454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8475A-68F1-3143-7C72-167B8F34DA7C}"/>
              </a:ext>
            </a:extLst>
          </p:cNvPr>
          <p:cNvCxnSpPr>
            <a:cxnSpLocks/>
          </p:cNvCxnSpPr>
          <p:nvPr/>
        </p:nvCxnSpPr>
        <p:spPr>
          <a:xfrm>
            <a:off x="4610100" y="5536633"/>
            <a:ext cx="5844540" cy="48604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CBF98-88C5-1BD9-AF43-14290497BA1C}"/>
              </a:ext>
            </a:extLst>
          </p:cNvPr>
          <p:cNvCxnSpPr>
            <a:cxnSpLocks/>
          </p:cNvCxnSpPr>
          <p:nvPr/>
        </p:nvCxnSpPr>
        <p:spPr>
          <a:xfrm>
            <a:off x="4619626" y="2410174"/>
            <a:ext cx="5844540" cy="0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594635-2B82-3C08-D463-F0E7795B3016}"/>
              </a:ext>
            </a:extLst>
          </p:cNvPr>
          <p:cNvCxnSpPr>
            <a:cxnSpLocks/>
          </p:cNvCxnSpPr>
          <p:nvPr/>
        </p:nvCxnSpPr>
        <p:spPr>
          <a:xfrm>
            <a:off x="4610100" y="5118839"/>
            <a:ext cx="5844540" cy="35818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E81B08B-7C2E-F300-9C76-57D25565FE26}"/>
              </a:ext>
            </a:extLst>
          </p:cNvPr>
          <p:cNvSpPr txBox="1"/>
          <p:nvPr/>
        </p:nvSpPr>
        <p:spPr>
          <a:xfrm>
            <a:off x="10454640" y="273090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50%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41F21-0008-2AE0-A052-8FCF41C4ADAB}"/>
              </a:ext>
            </a:extLst>
          </p:cNvPr>
          <p:cNvSpPr txBox="1"/>
          <p:nvPr/>
        </p:nvSpPr>
        <p:spPr>
          <a:xfrm>
            <a:off x="10454640" y="2256285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75%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682725-2A29-D44A-C8EB-26D0A5E26B39}"/>
              </a:ext>
            </a:extLst>
          </p:cNvPr>
          <p:cNvSpPr txBox="1"/>
          <p:nvPr/>
        </p:nvSpPr>
        <p:spPr>
          <a:xfrm>
            <a:off x="10468637" y="5422848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50%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B317B23-1C35-BEDC-92DA-D060C3CF6EEB}"/>
              </a:ext>
            </a:extLst>
          </p:cNvPr>
          <p:cNvSpPr txBox="1"/>
          <p:nvPr/>
        </p:nvSpPr>
        <p:spPr>
          <a:xfrm>
            <a:off x="10468637" y="5000768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75%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7387C9-E295-14C4-F62D-F1B05258392E}"/>
              </a:ext>
            </a:extLst>
          </p:cNvPr>
          <p:cNvCxnSpPr/>
          <p:nvPr/>
        </p:nvCxnSpPr>
        <p:spPr>
          <a:xfrm>
            <a:off x="4624389" y="1943100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BB5FA0-BFB0-2426-8350-99B4B6BEE3D0}"/>
              </a:ext>
            </a:extLst>
          </p:cNvPr>
          <p:cNvCxnSpPr/>
          <p:nvPr/>
        </p:nvCxnSpPr>
        <p:spPr>
          <a:xfrm>
            <a:off x="4610100" y="4709160"/>
            <a:ext cx="0" cy="16916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77FCE9-B82D-727F-34FB-5448CEF2AC88}"/>
              </a:ext>
            </a:extLst>
          </p:cNvPr>
          <p:cNvGrpSpPr/>
          <p:nvPr/>
        </p:nvGrpSpPr>
        <p:grpSpPr>
          <a:xfrm>
            <a:off x="4610100" y="4051557"/>
            <a:ext cx="4842489" cy="475302"/>
            <a:chOff x="4610100" y="4051557"/>
            <a:chExt cx="4842489" cy="4753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9FE5FF0-6509-2840-FEAB-B6CB6EB6564C}"/>
                </a:ext>
              </a:extLst>
            </p:cNvPr>
            <p:cNvGrpSpPr/>
            <p:nvPr/>
          </p:nvGrpSpPr>
          <p:grpSpPr>
            <a:xfrm>
              <a:off x="6995160" y="4051557"/>
              <a:ext cx="2457429" cy="475302"/>
              <a:chOff x="6995160" y="4051557"/>
              <a:chExt cx="2457429" cy="47530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AD7918-A4AE-3741-2F26-78B73014FCB2}"/>
                  </a:ext>
                </a:extLst>
              </p:cNvPr>
              <p:cNvSpPr txBox="1"/>
              <p:nvPr/>
            </p:nvSpPr>
            <p:spPr>
              <a:xfrm>
                <a:off x="7086236" y="4051557"/>
                <a:ext cx="23663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1"/>
                    </a:solidFill>
                  </a:rPr>
                  <a:t>Quiz 4: Summative (15%)</a:t>
                </a:r>
              </a:p>
            </p:txBody>
          </p:sp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AD7AA2F8-95F1-65DA-1D08-DE67AA9BB631}"/>
                  </a:ext>
                </a:extLst>
              </p:cNvPr>
              <p:cNvCxnSpPr/>
              <p:nvPr/>
            </p:nvCxnSpPr>
            <p:spPr>
              <a:xfrm rot="10800000" flipV="1">
                <a:off x="6995160" y="4231189"/>
                <a:ext cx="91076" cy="295670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8DE9535-0326-5FFA-EE12-F1E77B8211DD}"/>
                </a:ext>
              </a:extLst>
            </p:cNvPr>
            <p:cNvGrpSpPr/>
            <p:nvPr/>
          </p:nvGrpSpPr>
          <p:grpSpPr>
            <a:xfrm>
              <a:off x="4610100" y="4051557"/>
              <a:ext cx="2345219" cy="475302"/>
              <a:chOff x="6995160" y="4051557"/>
              <a:chExt cx="2345219" cy="47530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96F375-D42A-1E84-2292-8D5B4850C824}"/>
                  </a:ext>
                </a:extLst>
              </p:cNvPr>
              <p:cNvSpPr txBox="1"/>
              <p:nvPr/>
            </p:nvSpPr>
            <p:spPr>
              <a:xfrm>
                <a:off x="7086236" y="4051557"/>
                <a:ext cx="22541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1"/>
                    </a:solidFill>
                  </a:rPr>
                  <a:t>Quiz 1: Summative (5%)</a:t>
                </a:r>
              </a:p>
            </p:txBody>
          </p:sp>
          <p:cxnSp>
            <p:nvCxnSpPr>
              <p:cNvPr id="6" name="Connector: Elbow 5">
                <a:extLst>
                  <a:ext uri="{FF2B5EF4-FFF2-40B4-BE49-F238E27FC236}">
                    <a16:creationId xmlns:a16="http://schemas.microsoft.com/office/drawing/2014/main" id="{72102B0C-66B1-B1FD-0B20-7886FF0619A6}"/>
                  </a:ext>
                </a:extLst>
              </p:cNvPr>
              <p:cNvCxnSpPr/>
              <p:nvPr/>
            </p:nvCxnSpPr>
            <p:spPr>
              <a:xfrm rot="10800000" flipV="1">
                <a:off x="6995160" y="4231189"/>
                <a:ext cx="91076" cy="295670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3749D-14D0-9F55-1F0A-179D46430189}"/>
              </a:ext>
            </a:extLst>
          </p:cNvPr>
          <p:cNvGrpSpPr/>
          <p:nvPr/>
        </p:nvGrpSpPr>
        <p:grpSpPr>
          <a:xfrm>
            <a:off x="4655638" y="1312269"/>
            <a:ext cx="4841836" cy="330347"/>
            <a:chOff x="4655638" y="1312269"/>
            <a:chExt cx="4841836" cy="3303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256E1E-0F92-7282-F94C-4A98E4D25511}"/>
                </a:ext>
              </a:extLst>
            </p:cNvPr>
            <p:cNvSpPr txBox="1"/>
            <p:nvPr/>
          </p:nvSpPr>
          <p:spPr>
            <a:xfrm>
              <a:off x="7086236" y="1312269"/>
              <a:ext cx="2411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</a:rPr>
                <a:t>Quiz 4: Summative (25%)</a:t>
              </a: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42CBBAA-0C71-61EA-A2EA-CB99ABD113CA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rot="10800000" flipV="1">
              <a:off x="6995160" y="1466157"/>
              <a:ext cx="91077" cy="17644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E64B31-40D1-DE0F-F60D-EE5CE61FA6D3}"/>
                </a:ext>
              </a:extLst>
            </p:cNvPr>
            <p:cNvSpPr txBox="1"/>
            <p:nvPr/>
          </p:nvSpPr>
          <p:spPr>
            <a:xfrm>
              <a:off x="4737370" y="1312269"/>
              <a:ext cx="1661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</a:rPr>
                <a:t>Quiz 1: Formative</a:t>
              </a: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450FFFEA-8747-3BDA-FAB6-DBF0562C3F28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0800000" flipV="1">
              <a:off x="4655638" y="1466158"/>
              <a:ext cx="81733" cy="17645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101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1A863-B819-B935-0627-6861A08400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Informing S227 Core Physics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AF132-3302-881B-DB16-561DA01FC2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Replacing S217 in 25J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7E1EBE-AE1A-1F95-E3DB-2762D92FF0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541930"/>
            <a:ext cx="9591229" cy="1887070"/>
          </a:xfrm>
        </p:spPr>
        <p:txBody>
          <a:bodyPr/>
          <a:lstStyle/>
          <a:p>
            <a:r>
              <a:rPr lang="en-GB" dirty="0"/>
              <a:t>Retaining, repurposing, expanding quizzes</a:t>
            </a:r>
          </a:p>
          <a:p>
            <a:r>
              <a:rPr lang="en-GB" dirty="0"/>
              <a:t>Quizzes will be formative</a:t>
            </a:r>
          </a:p>
          <a:p>
            <a:r>
              <a:rPr lang="en-GB" dirty="0"/>
              <a:t>More quizzes, more specialism – better for selecting questions to reinforce topics</a:t>
            </a:r>
          </a:p>
          <a:p>
            <a:r>
              <a:rPr lang="en-GB" dirty="0"/>
              <a:t>Reflective questions on quiz use – earn TMA marks</a:t>
            </a:r>
          </a:p>
          <a:p>
            <a:r>
              <a:rPr lang="en-GB" dirty="0"/>
              <a:t>Broader reflective questions - maths, use of Python, </a:t>
            </a:r>
            <a:r>
              <a:rPr lang="en-GB" i="1" dirty="0"/>
              <a:t>Are You Ready for S227?</a:t>
            </a:r>
          </a:p>
          <a:p>
            <a:r>
              <a:rPr lang="en-GB" dirty="0"/>
              <a:t>Assessment – 5 x TMAs @10% Each + Exam @50% - closer to S217 2024J Strategy</a:t>
            </a:r>
          </a:p>
        </p:txBody>
      </p:sp>
    </p:spTree>
    <p:extLst>
      <p:ext uri="{BB962C8B-B14F-4D97-AF65-F5344CB8AC3E}">
        <p14:creationId xmlns:p14="http://schemas.microsoft.com/office/powerpoint/2010/main" val="1827074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9729C-B4B0-4145-D520-1D6810DB4C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A2FEC-38F9-1E40-8CB1-D52F6E6041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481667"/>
            <a:ext cx="10378095" cy="419946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0645"/>
                </a:solidFill>
              </a:rPr>
              <a:t>Agnew, S., Kerr, J. &amp; Watt, R. (2021), ‘The effect on student behaviour and achievement of removing incentives to complete online formative assessments’, Australasian Journal of Educational Technology, 37(4), pp. 173–185.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0645"/>
                </a:solidFill>
              </a:rPr>
              <a:t>Jordan, S. &amp; Butcher, P.G. (2010), ‘Using e-assessment to support distance learners of science’, in The GIREP-EPEC &amp; PHEC 2009 International Conference, 17-21 Aug 2009, Leicester, UK.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0645"/>
                </a:solidFill>
              </a:rPr>
              <a:t>Kibble, J. (2007), ‘Use of unsupervised online quizzes as formative assessment in a medical physiology course: effects of incentives on student participation and performance’, Advances in Physiology Education 31(3), pp. 253–260.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Ross, S., Jordan, S. &amp; Butcher, P. (2006), ‘Online instantaneous and targeted feedback for remote learners’, Innovative assessment in Higher Education, pp. 123–131.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60645"/>
                </a:solidFill>
              </a:rPr>
              <a:t>Rust, C., O’Donovan, B. &amp; Price, M. (2005), ‘A social constructivist assessment process model: how the research literature shows us this could be best practice’, Assessment &amp; Evaluation in Higher Education, 30(3), pp. 231–240.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606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14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169E40-60C1-6E9B-ECAE-40B2F1EFA8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Prior work on S217 quizzes - Norton, 2016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54E904-856F-9BCC-16B9-5C0C94236D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Assessment analytics of student engagement with, and performance on, S217 online quizzes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4956F7-0A97-6270-1630-5FE5BF94C8BD}"/>
              </a:ext>
            </a:extLst>
          </p:cNvPr>
          <p:cNvGrpSpPr/>
          <p:nvPr/>
        </p:nvGrpSpPr>
        <p:grpSpPr>
          <a:xfrm>
            <a:off x="674471" y="1722366"/>
            <a:ext cx="10843058" cy="3579781"/>
            <a:chOff x="674471" y="1646865"/>
            <a:chExt cx="10843058" cy="35797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84D2E2-DDBC-28FB-0768-CD6F32FEA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71" y="1646865"/>
              <a:ext cx="5208248" cy="35797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446A9A-5CA0-39C6-B646-B68FC30F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281" y="1646865"/>
              <a:ext cx="5208248" cy="357978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A63F48-2A59-5FFA-4424-9C09C7E93A7F}"/>
              </a:ext>
            </a:extLst>
          </p:cNvPr>
          <p:cNvSpPr txBox="1"/>
          <p:nvPr/>
        </p:nvSpPr>
        <p:spPr>
          <a:xfrm>
            <a:off x="3689655" y="5763147"/>
            <a:ext cx="6955700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Increasing visibility/signposting of quizzes in module materials and TMAs improved early engagement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599321-D088-D6E5-8DEE-84FE81641C65}"/>
              </a:ext>
            </a:extLst>
          </p:cNvPr>
          <p:cNvGrpSpPr/>
          <p:nvPr/>
        </p:nvGrpSpPr>
        <p:grpSpPr>
          <a:xfrm>
            <a:off x="1977687" y="1540123"/>
            <a:ext cx="8236626" cy="385490"/>
            <a:chOff x="1977688" y="1540123"/>
            <a:chExt cx="8236626" cy="3854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F2B7A3-0FA6-DC6A-75FE-357A906F3045}"/>
                </a:ext>
              </a:extLst>
            </p:cNvPr>
            <p:cNvSpPr txBox="1"/>
            <p:nvPr/>
          </p:nvSpPr>
          <p:spPr>
            <a:xfrm>
              <a:off x="1977688" y="1540123"/>
              <a:ext cx="2601814" cy="385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060645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15J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96BE6-0001-DED6-2D8F-52AD42505B81}"/>
                </a:ext>
              </a:extLst>
            </p:cNvPr>
            <p:cNvSpPr txBox="1"/>
            <p:nvPr/>
          </p:nvSpPr>
          <p:spPr>
            <a:xfrm>
              <a:off x="7612500" y="1540123"/>
              <a:ext cx="2601814" cy="385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060645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16J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170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A34B12A-5163-75C5-97C0-4D85F23C49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When do students attempt quizzes?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2994BE-EB73-C057-053C-E01A5CAC5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6" y="1034817"/>
            <a:ext cx="10676388" cy="46709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E6EBC0-F426-3C6A-85C9-F0EB94DBE0BF}"/>
              </a:ext>
            </a:extLst>
          </p:cNvPr>
          <p:cNvSpPr txBox="1"/>
          <p:nvPr/>
        </p:nvSpPr>
        <p:spPr>
          <a:xfrm>
            <a:off x="3900882" y="5983336"/>
            <a:ext cx="66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Students still largely attempt quizzes when prompted by TMA deadlines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F8A070-F546-5201-1979-D54FBB21E291}"/>
              </a:ext>
            </a:extLst>
          </p:cNvPr>
          <p:cNvGrpSpPr/>
          <p:nvPr/>
        </p:nvGrpSpPr>
        <p:grpSpPr>
          <a:xfrm>
            <a:off x="8703499" y="256140"/>
            <a:ext cx="3074586" cy="1576404"/>
            <a:chOff x="7243030" y="362376"/>
            <a:chExt cx="3074586" cy="1576404"/>
          </a:xfrm>
        </p:grpSpPr>
        <p:sp>
          <p:nvSpPr>
            <p:cNvPr id="21" name="Rectangle: Single Corner Rounded 20">
              <a:extLst>
                <a:ext uri="{FF2B5EF4-FFF2-40B4-BE49-F238E27FC236}">
                  <a16:creationId xmlns:a16="http://schemas.microsoft.com/office/drawing/2014/main" id="{B716D060-D68C-9602-85CE-5AAACF8AA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243030" y="362376"/>
              <a:ext cx="3018438" cy="1576404"/>
            </a:xfrm>
            <a:prstGeom prst="round1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074E7A-2713-1B62-C64D-EB4CEA260FC6}"/>
                </a:ext>
              </a:extLst>
            </p:cNvPr>
            <p:cNvSpPr txBox="1"/>
            <p:nvPr/>
          </p:nvSpPr>
          <p:spPr>
            <a:xfrm>
              <a:off x="7243030" y="404664"/>
              <a:ext cx="307458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>
                  <a:solidFill>
                    <a:srgbClr val="060645"/>
                  </a:solidFill>
                </a:rPr>
                <a:t>81% of students attempt at least 1 quiz.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>
                  <a:solidFill>
                    <a:srgbClr val="060645"/>
                  </a:solidFill>
                </a:rPr>
                <a:t>57% of students repeat at least 1 quiz.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>
                  <a:solidFill>
                    <a:srgbClr val="060645"/>
                  </a:solidFill>
                </a:rPr>
                <a:t>68% of quiz attempts are repeat attempts.</a:t>
              </a:r>
              <a:endParaRPr lang="en-GB" sz="1500"/>
            </a:p>
          </p:txBody>
        </p:sp>
      </p:grpSp>
    </p:spTree>
    <p:extLst>
      <p:ext uri="{BB962C8B-B14F-4D97-AF65-F5344CB8AC3E}">
        <p14:creationId xmlns:p14="http://schemas.microsoft.com/office/powerpoint/2010/main" val="3069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E5646D-27A1-96CD-3A74-A5B48566CC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Student use behaviours are complex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43EBE6E5-4E99-4926-5EF0-5B57CAB14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948" y="1145098"/>
            <a:ext cx="9434574" cy="5255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B95FE-E691-68B6-1B95-9B1A5B1A0EA1}"/>
              </a:ext>
            </a:extLst>
          </p:cNvPr>
          <p:cNvSpPr txBox="1"/>
          <p:nvPr/>
        </p:nvSpPr>
        <p:spPr>
          <a:xfrm>
            <a:off x="338478" y="2828835"/>
            <a:ext cx="1946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Quiz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attempt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2nd attempt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 attempt</a:t>
            </a:r>
          </a:p>
        </p:txBody>
      </p:sp>
    </p:spTree>
    <p:extLst>
      <p:ext uri="{BB962C8B-B14F-4D97-AF65-F5344CB8AC3E}">
        <p14:creationId xmlns:p14="http://schemas.microsoft.com/office/powerpoint/2010/main" val="3673796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2080DAB-2437-1280-AEF4-AA8F2871AA40}"/>
              </a:ext>
            </a:extLst>
          </p:cNvPr>
          <p:cNvGrpSpPr/>
          <p:nvPr/>
        </p:nvGrpSpPr>
        <p:grpSpPr>
          <a:xfrm>
            <a:off x="7675926" y="1392573"/>
            <a:ext cx="3939101" cy="922788"/>
            <a:chOff x="7675926" y="1392573"/>
            <a:chExt cx="3939101" cy="922788"/>
          </a:xfrm>
        </p:grpSpPr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CA2DB10E-0A67-DC2A-CE86-C3D5CCB26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675926" y="1392573"/>
              <a:ext cx="3939101" cy="922788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C492A0-FB15-2BF1-53E1-CEC289622C4C}"/>
                    </a:ext>
                  </a:extLst>
                </p:cNvPr>
                <p:cNvSpPr txBox="1"/>
                <p:nvPr/>
              </p:nvSpPr>
              <p:spPr>
                <a:xfrm>
                  <a:off x="7768205" y="1426129"/>
                  <a:ext cx="3587136" cy="7900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Gradient:	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n-GB" sz="1500" b="1" i="0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𝐓𝐌</m:t>
                      </m:r>
                      <m:sSup>
                        <m:sSup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Corr. </a:t>
                  </a:r>
                  <a:r>
                    <a:rPr lang="en-GB" sz="1500" dirty="0" err="1"/>
                    <a:t>coeff</a:t>
                  </a:r>
                  <a:r>
                    <a:rPr lang="en-GB" sz="1500" dirty="0"/>
                    <a:t>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𝟗𝟓𝟔𝟕</m:t>
                      </m:r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P-value: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𝟎𝟎𝟏</m:t>
                      </m:r>
                    </m:oMath>
                  </a14:m>
                  <a:endParaRPr lang="en-GB" sz="15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C492A0-FB15-2BF1-53E1-CEC289622C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205" y="1426129"/>
                  <a:ext cx="3587136" cy="790088"/>
                </a:xfrm>
                <a:prstGeom prst="rect">
                  <a:avLst/>
                </a:prstGeom>
                <a:blipFill>
                  <a:blip r:embed="rId2"/>
                  <a:stretch>
                    <a:fillRect l="-509" t="-769" b="-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AAA5FB-5E8B-99C1-03C5-264E27E78E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1045446" cy="497161"/>
          </a:xfrm>
        </p:spPr>
        <p:txBody>
          <a:bodyPr/>
          <a:lstStyle/>
          <a:p>
            <a:r>
              <a:rPr lang="en-GB"/>
              <a:t>TMA submission is strongly linked with module success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24C33C-FEDA-B87B-DF86-196B3E8A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" y="1193672"/>
            <a:ext cx="6753680" cy="4502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D29B82A-98E9-A1EA-02DE-100146EDA85E}"/>
              </a:ext>
            </a:extLst>
          </p:cNvPr>
          <p:cNvSpPr txBox="1"/>
          <p:nvPr/>
        </p:nvSpPr>
        <p:spPr>
          <a:xfrm>
            <a:off x="7675926" y="2625754"/>
            <a:ext cx="39391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Exam score has a strong dependency on number of TMA submissions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Possibly an artefact of TMA threshold requirement?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Some tutors suggested ‘strategically’ dropping the final TMA if a student was struggling</a:t>
            </a:r>
          </a:p>
        </p:txBody>
      </p:sp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42661D5-B654-BBA2-9B21-D7D0009C2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" y="1192525"/>
            <a:ext cx="6755400" cy="4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2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A37898-BE1F-1A74-5744-0EA85865DC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Quiz use is strongly linked with module success</a:t>
            </a:r>
          </a:p>
          <a:p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2E7D34-EFB5-C0AD-2DB4-F38B735E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27" y="1193672"/>
            <a:ext cx="6753679" cy="45024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F7F0816-FED3-FFD0-2EDD-BC70D7615C31}"/>
              </a:ext>
            </a:extLst>
          </p:cNvPr>
          <p:cNvGrpSpPr/>
          <p:nvPr/>
        </p:nvGrpSpPr>
        <p:grpSpPr>
          <a:xfrm>
            <a:off x="7675926" y="1392573"/>
            <a:ext cx="3939101" cy="922788"/>
            <a:chOff x="7675926" y="1392573"/>
            <a:chExt cx="3939101" cy="922788"/>
          </a:xfrm>
        </p:grpSpPr>
        <p:sp>
          <p:nvSpPr>
            <p:cNvPr id="20" name="Rectangle: Single Corner Rounded 19">
              <a:extLst>
                <a:ext uri="{FF2B5EF4-FFF2-40B4-BE49-F238E27FC236}">
                  <a16:creationId xmlns:a16="http://schemas.microsoft.com/office/drawing/2014/main" id="{2AB7509B-8779-2E04-19BB-4EB9869C8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675926" y="1392573"/>
              <a:ext cx="3939101" cy="922788"/>
            </a:xfrm>
            <a:prstGeom prst="round1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E67872-C3D4-FBF1-7838-53F3B85EF89D}"/>
                    </a:ext>
                  </a:extLst>
                </p:cNvPr>
                <p:cNvSpPr txBox="1"/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/>
                    <a:t>Gradient:	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sSup>
                        <m:sSup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𝒒𝒖𝒊𝒛</m:t>
                          </m:r>
                        </m:e>
                        <m:sup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en-GB" sz="150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/>
                    <a:t>Corr. </a:t>
                  </a:r>
                  <a:r>
                    <a:rPr lang="en-GB" sz="1500" err="1"/>
                    <a:t>coeff</a:t>
                  </a:r>
                  <a:r>
                    <a:rPr lang="en-GB" sz="1500"/>
                    <a:t>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𝟗𝟔𝟔𝟓</m:t>
                      </m:r>
                    </m:oMath>
                  </a14:m>
                  <a:endParaRPr lang="en-GB" sz="150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/>
                    <a:t>P-value: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𝟎𝟎𝟎𝟏</m:t>
                      </m:r>
                    </m:oMath>
                  </a14:m>
                  <a:endParaRPr lang="en-GB" sz="150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E67872-C3D4-FBF1-7838-53F3B85EF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blipFill>
                  <a:blip r:embed="rId3"/>
                  <a:stretch>
                    <a:fillRect l="-476" t="-769" b="-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5736867-CEFE-03DC-FCFE-511FE3C1205B}"/>
              </a:ext>
            </a:extLst>
          </p:cNvPr>
          <p:cNvSpPr txBox="1"/>
          <p:nvPr/>
        </p:nvSpPr>
        <p:spPr>
          <a:xfrm>
            <a:off x="7675926" y="2625754"/>
            <a:ext cx="3939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Most students engage with 6 quizzes (linked with TMAs)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 quiz engagement is also a large group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difference between </a:t>
            </a:r>
            <a:r>
              <a:rPr lang="en-GB" b="1">
                <a:solidFill>
                  <a:schemeClr val="accent1"/>
                </a:solidFill>
              </a:rPr>
              <a:t>fully engaging</a:t>
            </a:r>
            <a:r>
              <a:rPr lang="en-GB"/>
              <a:t> with the quizzes and </a:t>
            </a:r>
            <a:r>
              <a:rPr lang="en-GB" b="1">
                <a:solidFill>
                  <a:schemeClr val="accent3"/>
                </a:solidFill>
              </a:rPr>
              <a:t>not</a:t>
            </a:r>
            <a:r>
              <a:rPr lang="en-GB"/>
              <a:t>, is the difference between </a:t>
            </a:r>
            <a:r>
              <a:rPr lang="en-GB" b="1">
                <a:solidFill>
                  <a:schemeClr val="accent1"/>
                </a:solidFill>
              </a:rPr>
              <a:t>achieving a distinction </a:t>
            </a:r>
            <a:r>
              <a:rPr lang="en-GB"/>
              <a:t>and </a:t>
            </a:r>
            <a:r>
              <a:rPr lang="en-GB" b="1">
                <a:solidFill>
                  <a:schemeClr val="accent3"/>
                </a:solidFill>
              </a:rPr>
              <a:t>barely scraping a pass </a:t>
            </a:r>
            <a:r>
              <a:rPr lang="en-GB"/>
              <a:t>in the exam</a:t>
            </a:r>
          </a:p>
        </p:txBody>
      </p:sp>
      <p:pic>
        <p:nvPicPr>
          <p:cNvPr id="3" name="Picture 2" descr="A graph of multiple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04F92833-D9A4-37BF-CE82-F4F9F44EE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5" y="1193672"/>
            <a:ext cx="6755400" cy="4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0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649DE4-2417-97B7-4308-A7E7076CB2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Stage 2 physics (S217) assessment strategy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32DEAF-D985-FF9B-6AF3-CB67EFE03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6 TMAs (5 formative, 1 summative (25%))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1 Exam (summative, 75%)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Additional requirements:</a:t>
            </a:r>
          </a:p>
          <a:p>
            <a:pPr lvl="1"/>
            <a:r>
              <a:rPr lang="en-GB"/>
              <a:t>30% threshold in exam</a:t>
            </a:r>
          </a:p>
          <a:p>
            <a:pPr lvl="1"/>
            <a:r>
              <a:rPr lang="en-GB"/>
              <a:t>40% threshold in 5 formative TMAs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0C070F6-D456-5E7F-B670-A060A744989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8 online quizzes (all formative)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1 quiz per TMA, plus a maths revision quiz and another quiz on final topics with no TMA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Quiz engagement is prompted by reflective question in each TMA</a:t>
            </a:r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None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19E416-00DD-AD29-48CE-15998ADD7120}"/>
              </a:ext>
            </a:extLst>
          </p:cNvPr>
          <p:cNvSpPr txBox="1"/>
          <p:nvPr/>
        </p:nvSpPr>
        <p:spPr>
          <a:xfrm>
            <a:off x="3462413" y="4240452"/>
            <a:ext cx="7006034" cy="175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Gives a unique opportunity to investigate the effect of indirect, reflective incentivisation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effect of formative and summative incentivisation can also be studied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6871E0EC-4D26-AA0B-725D-4D129D914C1A}"/>
              </a:ext>
            </a:extLst>
          </p:cNvPr>
          <p:cNvSpPr txBox="1">
            <a:spLocks/>
          </p:cNvSpPr>
          <p:nvPr/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Physics: from classical to quantum</a:t>
            </a:r>
          </a:p>
        </p:txBody>
      </p:sp>
    </p:spTree>
    <p:extLst>
      <p:ext uri="{BB962C8B-B14F-4D97-AF65-F5344CB8AC3E}">
        <p14:creationId xmlns:p14="http://schemas.microsoft.com/office/powerpoint/2010/main" val="55533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8ED73-2C5B-FBBC-4ED4-6B0124734B18}"/>
              </a:ext>
            </a:extLst>
          </p:cNvPr>
          <p:cNvGrpSpPr/>
          <p:nvPr/>
        </p:nvGrpSpPr>
        <p:grpSpPr>
          <a:xfrm>
            <a:off x="7675926" y="1392573"/>
            <a:ext cx="3939101" cy="922788"/>
            <a:chOff x="7675926" y="1392573"/>
            <a:chExt cx="3939101" cy="922788"/>
          </a:xfrm>
        </p:grpSpPr>
        <p:sp>
          <p:nvSpPr>
            <p:cNvPr id="25" name="Rectangle: Single Corner Rounded 24">
              <a:extLst>
                <a:ext uri="{FF2B5EF4-FFF2-40B4-BE49-F238E27FC236}">
                  <a16:creationId xmlns:a16="http://schemas.microsoft.com/office/drawing/2014/main" id="{29E353AD-4762-18F6-A947-927811481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675926" y="1392573"/>
              <a:ext cx="3939101" cy="922788"/>
            </a:xfrm>
            <a:prstGeom prst="round1Rect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D83436B-DAF5-0853-D690-44B808DCB004}"/>
                    </a:ext>
                  </a:extLst>
                </p:cNvPr>
                <p:cNvSpPr txBox="1"/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Gradient:	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sSup>
                        <m:sSup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𝒒𝒖𝒊𝒛</m:t>
                          </m:r>
                        </m:e>
                        <m:sup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Corr. </a:t>
                  </a:r>
                  <a:r>
                    <a:rPr lang="en-GB" sz="1500" dirty="0" err="1"/>
                    <a:t>coeff</a:t>
                  </a:r>
                  <a:r>
                    <a:rPr lang="en-GB" sz="1500" dirty="0"/>
                    <a:t>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𝟒𝟏𝟕𝟓</m:t>
                      </m:r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P-value:	</a:t>
                  </a:r>
                  <a14:m>
                    <m:oMath xmlns:m="http://schemas.openxmlformats.org/officeDocument/2006/math">
                      <m:r>
                        <a:rPr lang="en-GB" sz="1500" b="1" i="1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</m:oMath>
                  </a14:m>
                  <a:endParaRPr lang="en-GB" sz="15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D83436B-DAF5-0853-D690-44B808DCB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blipFill>
                  <a:blip r:embed="rId2"/>
                  <a:stretch>
                    <a:fillRect l="-476" t="-769" b="-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9B72E1C-B468-DFBF-37EB-D1FE06430E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Quiz reuse is not linked with module success</a:t>
            </a:r>
          </a:p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8A357-0501-AD91-0CBC-FC564654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27" y="1193672"/>
            <a:ext cx="6753679" cy="45024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A8A54E-37A9-0D3E-9571-813154111A2D}"/>
              </a:ext>
            </a:extLst>
          </p:cNvPr>
          <p:cNvSpPr txBox="1"/>
          <p:nvPr/>
        </p:nvSpPr>
        <p:spPr>
          <a:xfrm>
            <a:off x="7675926" y="2625754"/>
            <a:ext cx="3939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Students are fairly evenly distributed between repeating 0 – 6 quizzes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Quiz reuse shows no apparent trend</a:t>
            </a:r>
            <a:br>
              <a:rPr lang="en-GB" dirty="0"/>
            </a:b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Or does it?</a:t>
            </a:r>
          </a:p>
        </p:txBody>
      </p:sp>
      <p:pic>
        <p:nvPicPr>
          <p:cNvPr id="3" name="Picture 2" descr="A graph of quizzes and exam test results&#10;&#10;Description automatically generated">
            <a:extLst>
              <a:ext uri="{FF2B5EF4-FFF2-40B4-BE49-F238E27FC236}">
                <a16:creationId xmlns:a16="http://schemas.microsoft.com/office/drawing/2014/main" id="{EEE182D0-C351-EDB4-84AF-4ECE4ABE4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6" y="1193672"/>
            <a:ext cx="6755400" cy="4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26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4D4A71B-D1A5-8004-8F75-6B635AB49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5900" r="8205" b="18410"/>
          <a:stretch/>
        </p:blipFill>
        <p:spPr>
          <a:xfrm>
            <a:off x="2956420" y="899294"/>
            <a:ext cx="6279161" cy="583087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FBB392-016C-22CC-D4B2-F7CE08E562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Intersectional analysis of use and reuse</a:t>
            </a:r>
          </a:p>
        </p:txBody>
      </p:sp>
    </p:spTree>
    <p:extLst>
      <p:ext uri="{BB962C8B-B14F-4D97-AF65-F5344CB8AC3E}">
        <p14:creationId xmlns:p14="http://schemas.microsoft.com/office/powerpoint/2010/main" val="704737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D2BB4-EA3A-DBDB-ED9B-F42C0E3CE0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Word cloud – all text in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ACCF1-4887-2C66-1C23-67ACF8394F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 descr="Word cloud of statements in survey">
            <a:extLst>
              <a:ext uri="{FF2B5EF4-FFF2-40B4-BE49-F238E27FC236}">
                <a16:creationId xmlns:a16="http://schemas.microsoft.com/office/drawing/2014/main" id="{456D77EA-208D-0734-905C-F307CA777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123950"/>
            <a:ext cx="79438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9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17DC3-A3F9-B6E9-3812-2164B8D597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Characterising the survey cohort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FCE41EF-E668-B90C-BCEF-D4F0730E0B30}"/>
              </a:ext>
            </a:extLst>
          </p:cNvPr>
          <p:cNvGraphicFramePr>
            <a:graphicFrameLocks noGrp="1"/>
          </p:cNvGraphicFramePr>
          <p:nvPr/>
        </p:nvGraphicFramePr>
        <p:xfrm>
          <a:off x="1151572" y="1040466"/>
          <a:ext cx="9648508" cy="377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27">
                  <a:extLst>
                    <a:ext uri="{9D8B030D-6E8A-4147-A177-3AD203B41FA5}">
                      <a16:colId xmlns:a16="http://schemas.microsoft.com/office/drawing/2014/main" val="4226235850"/>
                    </a:ext>
                  </a:extLst>
                </a:gridCol>
                <a:gridCol w="990627">
                  <a:extLst>
                    <a:ext uri="{9D8B030D-6E8A-4147-A177-3AD203B41FA5}">
                      <a16:colId xmlns:a16="http://schemas.microsoft.com/office/drawing/2014/main" val="1864512784"/>
                    </a:ext>
                  </a:extLst>
                </a:gridCol>
                <a:gridCol w="990627">
                  <a:extLst>
                    <a:ext uri="{9D8B030D-6E8A-4147-A177-3AD203B41FA5}">
                      <a16:colId xmlns:a16="http://schemas.microsoft.com/office/drawing/2014/main" val="3207851477"/>
                    </a:ext>
                  </a:extLst>
                </a:gridCol>
                <a:gridCol w="990627">
                  <a:extLst>
                    <a:ext uri="{9D8B030D-6E8A-4147-A177-3AD203B41FA5}">
                      <a16:colId xmlns:a16="http://schemas.microsoft.com/office/drawing/2014/main" val="3769019360"/>
                    </a:ext>
                  </a:extLst>
                </a:gridCol>
                <a:gridCol w="990627">
                  <a:extLst>
                    <a:ext uri="{9D8B030D-6E8A-4147-A177-3AD203B41FA5}">
                      <a16:colId xmlns:a16="http://schemas.microsoft.com/office/drawing/2014/main" val="911339632"/>
                    </a:ext>
                  </a:extLst>
                </a:gridCol>
                <a:gridCol w="990627">
                  <a:extLst>
                    <a:ext uri="{9D8B030D-6E8A-4147-A177-3AD203B41FA5}">
                      <a16:colId xmlns:a16="http://schemas.microsoft.com/office/drawing/2014/main" val="2394259588"/>
                    </a:ext>
                  </a:extLst>
                </a:gridCol>
                <a:gridCol w="990627">
                  <a:extLst>
                    <a:ext uri="{9D8B030D-6E8A-4147-A177-3AD203B41FA5}">
                      <a16:colId xmlns:a16="http://schemas.microsoft.com/office/drawing/2014/main" val="3557125888"/>
                    </a:ext>
                  </a:extLst>
                </a:gridCol>
                <a:gridCol w="1169799">
                  <a:extLst>
                    <a:ext uri="{9D8B030D-6E8A-4147-A177-3AD203B41FA5}">
                      <a16:colId xmlns:a16="http://schemas.microsoft.com/office/drawing/2014/main" val="2125725694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1211041470"/>
                    </a:ext>
                  </a:extLst>
                </a:gridCol>
              </a:tblGrid>
              <a:tr h="1353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n=30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TMA01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TMA02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TMA03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TMA04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TMA05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TMA06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TMAs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Exam score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8992534"/>
                  </a:ext>
                </a:extLst>
              </a:tr>
              <a:tr h="484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Mean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80.2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81.7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85.1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84.2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81.2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82.6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80.4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66.7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1642248"/>
                  </a:ext>
                </a:extLst>
              </a:tr>
              <a:tr h="484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σ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20.9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18.7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13.3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19.2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15.5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17.0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19.3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23.1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27967673"/>
                  </a:ext>
                </a:extLst>
              </a:tr>
              <a:tr h="484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0212320"/>
                  </a:ext>
                </a:extLst>
              </a:tr>
              <a:tr h="484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min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20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42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35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25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89351649"/>
                  </a:ext>
                </a:extLst>
              </a:tr>
              <a:tr h="484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max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98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98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99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99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197971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71B6244-0375-9169-C1A5-44F19B7DE42A}"/>
              </a:ext>
            </a:extLst>
          </p:cNvPr>
          <p:cNvSpPr txBox="1"/>
          <p:nvPr/>
        </p:nvSpPr>
        <p:spPr>
          <a:xfrm>
            <a:off x="2590800" y="4954948"/>
            <a:ext cx="4053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For overall cohort</a:t>
            </a:r>
          </a:p>
          <a:p>
            <a:endParaRPr lang="en-GB"/>
          </a:p>
          <a:p>
            <a:r>
              <a:rPr lang="en-GB"/>
              <a:t>Mean TMA score = 75 .3 ± 21.3</a:t>
            </a:r>
          </a:p>
          <a:p>
            <a:r>
              <a:rPr lang="en-GB"/>
              <a:t>Mean Exam score = 60.1 ± 27.4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18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8E88AF-FB61-3A00-39D9-09E40B7CB1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A4E807-0804-8298-3664-8F45796C2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6A48F8-B764-27E4-532F-2695B76ADA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Warm up Questions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FA5EB3-489B-034D-BB0A-2E9D65778A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B6DDB-2F7E-CE0C-7553-C7D505822C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Nearly all students were enjoying the module</a:t>
            </a:r>
          </a:p>
          <a:p>
            <a:r>
              <a:rPr lang="en-GB"/>
              <a:t>Some subjects are preferred more than others</a:t>
            </a:r>
          </a:p>
          <a:p>
            <a:pPr lvl="1"/>
            <a:r>
              <a:rPr lang="en-GB" sz="1500">
                <a:solidFill>
                  <a:srgbClr val="060645"/>
                </a:solidFill>
              </a:rPr>
              <a:t>Quantum physics most popular</a:t>
            </a:r>
          </a:p>
          <a:p>
            <a:pPr lvl="1"/>
            <a:r>
              <a:rPr lang="en-GB" sz="1500">
                <a:solidFill>
                  <a:srgbClr val="060645"/>
                </a:solidFill>
              </a:rPr>
              <a:t>Thermodynamics/gases least popular</a:t>
            </a:r>
          </a:p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BD25E1-4C79-49A9-A69D-781FE44121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sz="2000"/>
              <a:t>Pie Chart 1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5123E03-0758-A262-9698-D3FFF5F126D9}"/>
              </a:ext>
            </a:extLst>
          </p:cNvPr>
          <p:cNvGraphicFramePr/>
          <p:nvPr/>
        </p:nvGraphicFramePr>
        <p:xfrm>
          <a:off x="9589895" y="384656"/>
          <a:ext cx="4688079" cy="2622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F66759F1-BBBA-037B-DE52-0A6E90E4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47" y="3129471"/>
            <a:ext cx="5219196" cy="32701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D985D4-9838-0D2E-D785-A81511DB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47" y="596087"/>
            <a:ext cx="5295667" cy="20145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79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A34B12A-5163-75C5-97C0-4D85F23C49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When do students attempt quizzes?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2994BE-EB73-C057-053C-E01A5CAC5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6" y="1034817"/>
            <a:ext cx="10676388" cy="4670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E6EBC0-F426-3C6A-85C9-F0EB94DBE0BF}"/>
              </a:ext>
            </a:extLst>
          </p:cNvPr>
          <p:cNvSpPr txBox="1"/>
          <p:nvPr/>
        </p:nvSpPr>
        <p:spPr>
          <a:xfrm>
            <a:off x="3900882" y="5983336"/>
            <a:ext cx="66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Students still largely attempt quizzes when prompted by TMA deadlines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F8A070-F546-5201-1979-D54FBB21E291}"/>
              </a:ext>
            </a:extLst>
          </p:cNvPr>
          <p:cNvGrpSpPr/>
          <p:nvPr/>
        </p:nvGrpSpPr>
        <p:grpSpPr>
          <a:xfrm>
            <a:off x="8703499" y="256140"/>
            <a:ext cx="3074586" cy="1576404"/>
            <a:chOff x="7243030" y="362376"/>
            <a:chExt cx="3074586" cy="1576404"/>
          </a:xfrm>
        </p:grpSpPr>
        <p:sp>
          <p:nvSpPr>
            <p:cNvPr id="21" name="Rectangle: Single Corner Rounded 20">
              <a:extLst>
                <a:ext uri="{FF2B5EF4-FFF2-40B4-BE49-F238E27FC236}">
                  <a16:creationId xmlns:a16="http://schemas.microsoft.com/office/drawing/2014/main" id="{B716D060-D68C-9602-85CE-5AAACF8AA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243030" y="362376"/>
              <a:ext cx="3018438" cy="1576404"/>
            </a:xfrm>
            <a:prstGeom prst="round1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074E7A-2713-1B62-C64D-EB4CEA260FC6}"/>
                </a:ext>
              </a:extLst>
            </p:cNvPr>
            <p:cNvSpPr txBox="1"/>
            <p:nvPr/>
          </p:nvSpPr>
          <p:spPr>
            <a:xfrm>
              <a:off x="7243030" y="404664"/>
              <a:ext cx="307458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>
                  <a:solidFill>
                    <a:srgbClr val="060645"/>
                  </a:solidFill>
                </a:rPr>
                <a:t>81% of students attempt at least 1 quiz.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>
                  <a:solidFill>
                    <a:srgbClr val="060645"/>
                  </a:solidFill>
                </a:rPr>
                <a:t>57% of students repeat at least 1 quiz.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500">
                  <a:solidFill>
                    <a:srgbClr val="060645"/>
                  </a:solidFill>
                </a:rPr>
                <a:t>68% of quiz attempts are repeat attempts.</a:t>
              </a:r>
              <a:endParaRPr lang="en-GB" sz="1500"/>
            </a:p>
          </p:txBody>
        </p:sp>
      </p:grpSp>
    </p:spTree>
    <p:extLst>
      <p:ext uri="{BB962C8B-B14F-4D97-AF65-F5344CB8AC3E}">
        <p14:creationId xmlns:p14="http://schemas.microsoft.com/office/powerpoint/2010/main" val="721871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44B69-3972-E9F9-1C27-67B778838A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Other feedback from free-form answers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1ABB8-D715-1AAA-C370-0679939F7E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EBACE8-6B69-B3B6-A3E0-736ADE9E27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513840"/>
            <a:ext cx="9591229" cy="1915159"/>
          </a:xfrm>
        </p:spPr>
        <p:txBody>
          <a:bodyPr/>
          <a:lstStyle/>
          <a:p>
            <a:r>
              <a:rPr lang="en-GB"/>
              <a:t>Quizzes were often viewed as time consuming</a:t>
            </a:r>
          </a:p>
          <a:p>
            <a:r>
              <a:rPr lang="en-GB"/>
              <a:t>Format is dated (Conversion to Moodle Stack format in progress)</a:t>
            </a:r>
          </a:p>
          <a:p>
            <a:r>
              <a:rPr lang="en-GB"/>
              <a:t>Worked examples were very useful, but hard to go back to a worked example once left</a:t>
            </a:r>
          </a:p>
          <a:p>
            <a:r>
              <a:rPr lang="en-GB"/>
              <a:t>Opposition to these quizzes in OES</a:t>
            </a:r>
          </a:p>
          <a:p>
            <a:r>
              <a:rPr lang="en-GB"/>
              <a:t>Variants (3 versions of each question were welcome for repeated practice)</a:t>
            </a:r>
          </a:p>
        </p:txBody>
      </p:sp>
    </p:spTree>
    <p:extLst>
      <p:ext uri="{BB962C8B-B14F-4D97-AF65-F5344CB8AC3E}">
        <p14:creationId xmlns:p14="http://schemas.microsoft.com/office/powerpoint/2010/main" val="714116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9B9F36-29A2-8C97-B5EE-28EC08F88E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Reflection on quizzes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F8A416-FABE-54CB-0C95-D3240B1092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C2F8CA-AA95-41D6-2B7B-ABA1C48CC0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065" y="1551074"/>
            <a:ext cx="9591229" cy="415884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764030" algn="l"/>
              </a:tabLst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found them useful	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764030" algn="l"/>
              </a:tabLst>
            </a:pP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help me reassure myself and reflect on skills I gain.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764030" algn="l"/>
              </a:tabLst>
            </a:pP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suspect their value will come later when I have to list what I know and or skills </a:t>
            </a:r>
            <a:r>
              <a:rPr lang="en-GB" sz="18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i've</a:t>
            </a: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developed doing tis (sic) module.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764030" algn="l"/>
              </a:tabLst>
            </a:pP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helped me to understand how the quizzes improved my skills.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764030" algn="l"/>
              </a:tabLs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found them less useful.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find reflective questions totally useless and a complete waste of time.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me it doesn't help my skills/knowledge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Personally, they did very little to improve my skills. I only answered them to get the grade.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10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B9900A-8C0A-91E3-3971-9685C3530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Quantitative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54A66-378E-A52F-80BF-AC25808D0F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Learning analytics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CD6384-56CD-9956-C8BD-E87ED93443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Qualitative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98DE65-5AB4-944D-9EFA-4E1E149F83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/>
              <a:t>Student survey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5DE25B-9B58-00BA-D532-D9A07E4F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Methodology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EF5598-7A27-13D7-B298-F9397CB84E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~1500 student records, 20J – 22J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Quiz engagement analytics</a:t>
            </a:r>
          </a:p>
          <a:p>
            <a:pPr lvl="1"/>
            <a:r>
              <a:rPr lang="en-GB" dirty="0"/>
              <a:t>Quiz scores</a:t>
            </a:r>
          </a:p>
          <a:p>
            <a:pPr lvl="1"/>
            <a:r>
              <a:rPr lang="en-GB" dirty="0"/>
              <a:t>No. of attempts</a:t>
            </a:r>
          </a:p>
          <a:p>
            <a:pPr lvl="1"/>
            <a:r>
              <a:rPr lang="en-GB" dirty="0"/>
              <a:t>Access times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Module outcomes</a:t>
            </a:r>
          </a:p>
          <a:p>
            <a:pPr lvl="1"/>
            <a:r>
              <a:rPr lang="en-GB" dirty="0"/>
              <a:t>TMA scores</a:t>
            </a:r>
          </a:p>
          <a:p>
            <a:pPr lvl="1"/>
            <a:r>
              <a:rPr lang="en-GB" dirty="0"/>
              <a:t>Exam score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FEFEFD-52AE-0A64-9A9A-30C82909AA9A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GB">
                <a:latin typeface="Poppins"/>
                <a:cs typeface="Poppins"/>
              </a:rPr>
              <a:t>13% response rate of 225 invited (30 responses, 22J)</a:t>
            </a:r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April 2023 (between TMA05 and 06)</a:t>
            </a:r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Warmup questions – general enjoyment</a:t>
            </a:r>
            <a:endParaRPr lang="en-GB"/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Quiz completion and revisiting</a:t>
            </a:r>
            <a:endParaRPr lang="en-GB"/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Useful types of quiz questions</a:t>
            </a:r>
            <a:endParaRPr lang="en-GB"/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Reflecting on quizzes in TMAs</a:t>
            </a:r>
            <a:endParaRPr lang="en-GB"/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Reflecting on feedback in TMAs</a:t>
            </a:r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7066612-C1A2-B5A7-2AB6-83330E0A37BB}"/>
              </a:ext>
            </a:extLst>
          </p:cNvPr>
          <p:cNvSpPr txBox="1">
            <a:spLocks/>
          </p:cNvSpPr>
          <p:nvPr/>
        </p:nvSpPr>
        <p:spPr>
          <a:xfrm>
            <a:off x="3951214" y="5715000"/>
            <a:ext cx="7566851" cy="1009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What quiz use behaviours are markers for module success?</a:t>
            </a:r>
          </a:p>
          <a:p>
            <a:r>
              <a:rPr lang="en-GB"/>
              <a:t>What motivates students to engage with the quizzes?</a:t>
            </a:r>
          </a:p>
        </p:txBody>
      </p:sp>
    </p:spTree>
    <p:extLst>
      <p:ext uri="{BB962C8B-B14F-4D97-AF65-F5344CB8AC3E}">
        <p14:creationId xmlns:p14="http://schemas.microsoft.com/office/powerpoint/2010/main" val="4100875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40C55-B733-7FFE-F80B-838FF300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B6823BD-8A41-35D5-32F4-982FB97FEF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1226397" cy="497161"/>
          </a:xfrm>
        </p:spPr>
        <p:txBody>
          <a:bodyPr/>
          <a:lstStyle/>
          <a:p>
            <a:r>
              <a:rPr lang="en-GB" dirty="0"/>
              <a:t>Outcomes are dependent on formative engagement</a:t>
            </a:r>
          </a:p>
        </p:txBody>
      </p:sp>
      <p:pic>
        <p:nvPicPr>
          <p:cNvPr id="16" name="Picture 15" descr="A graph of multiple colored lines&#10;&#10;Description automatically generated with medium confidence">
            <a:extLst>
              <a:ext uri="{FF2B5EF4-FFF2-40B4-BE49-F238E27FC236}">
                <a16:creationId xmlns:a16="http://schemas.microsoft.com/office/drawing/2014/main" id="{DB0EFEAB-D214-F44D-1881-177D2767F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67" y="1241944"/>
            <a:ext cx="3960000" cy="2640000"/>
          </a:xfrm>
          <a:prstGeom prst="rect">
            <a:avLst/>
          </a:prstGeom>
        </p:spPr>
      </p:pic>
      <p:pic>
        <p:nvPicPr>
          <p:cNvPr id="18" name="Picture 17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DE286153-CD2C-95BC-9CAE-9AA9B02F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4" y="1241944"/>
            <a:ext cx="3960000" cy="2640000"/>
          </a:xfrm>
          <a:prstGeom prst="rect">
            <a:avLst/>
          </a:prstGeom>
        </p:spPr>
      </p:pic>
      <p:pic>
        <p:nvPicPr>
          <p:cNvPr id="20" name="Picture 19" descr="A graph of a graph showing a line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C99892D-FC2F-5D2E-A68B-5BE0D507B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1" y="1241944"/>
            <a:ext cx="3960000" cy="26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2">
                <a:extLst>
                  <a:ext uri="{FF2B5EF4-FFF2-40B4-BE49-F238E27FC236}">
                    <a16:creationId xmlns:a16="http://schemas.microsoft.com/office/drawing/2014/main" id="{DC346A62-277B-143C-485E-B669B30664A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533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0393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32114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493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TMA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39888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Gradient (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r>
                                <a:rPr lang="en-GB" sz="1200" b="1" i="0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𝐓𝐌</m:t>
                              </m:r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6064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𝟗𝟒𝟓𝟑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𝟗𝟓𝟓𝟎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2">
                <a:extLst>
                  <a:ext uri="{FF2B5EF4-FFF2-40B4-BE49-F238E27FC236}">
                    <a16:creationId xmlns:a16="http://schemas.microsoft.com/office/drawing/2014/main" id="{DC346A62-277B-143C-485E-B669B30664A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533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0393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32114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493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TMA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0" t="-100000" r="-129021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4301" t="-100000" r="-98387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64246" t="-100000" r="-2235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4301" t="-200000" r="-98387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64246" t="-200000" r="-2235" b="-1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4301" t="-306667" r="-98387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64246" t="-306667" r="-223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22">
                <a:extLst>
                  <a:ext uri="{FF2B5EF4-FFF2-40B4-BE49-F238E27FC236}">
                    <a16:creationId xmlns:a16="http://schemas.microsoft.com/office/drawing/2014/main" id="{7521F444-6DD1-F1B8-296B-9747A1177CC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16001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868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5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91727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39888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Gradient (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𝒒𝒖𝒊𝒛</m:t>
                                  </m:r>
                                </m:e>
                                <m:sup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6064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𝟗𝟒𝟐𝟔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𝟗𝟕𝟖𝟓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22">
                <a:extLst>
                  <a:ext uri="{FF2B5EF4-FFF2-40B4-BE49-F238E27FC236}">
                    <a16:creationId xmlns:a16="http://schemas.microsoft.com/office/drawing/2014/main" id="{7521F444-6DD1-F1B8-296B-9747A1177CC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16001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868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5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91727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50" t="-100000" r="-128671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5135" t="-100000" r="-98919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3687" t="-100000" r="-2235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5135" t="-200000" r="-98919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3687" t="-200000" r="-2235" b="-1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5135" t="-306667" r="-98919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3687" t="-306667" r="-223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22">
                <a:extLst>
                  <a:ext uri="{FF2B5EF4-FFF2-40B4-BE49-F238E27FC236}">
                    <a16:creationId xmlns:a16="http://schemas.microsoft.com/office/drawing/2014/main" id="{9651B518-10F7-AC52-A114-97468A11E24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17467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344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6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250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re-use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39888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Gradient (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𝒒𝒖𝒊𝒛</m:t>
                                  </m:r>
                                </m:e>
                                <m:sup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6064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𝟖𝟎𝟑𝟕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𝟎𝟑𝟖𝟕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𝟗𝟐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22">
                <a:extLst>
                  <a:ext uri="{FF2B5EF4-FFF2-40B4-BE49-F238E27FC236}">
                    <a16:creationId xmlns:a16="http://schemas.microsoft.com/office/drawing/2014/main" id="{9651B518-10F7-AC52-A114-97468A11E24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17467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344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6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250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re-use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7" t="-100000" r="-127431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65" t="-100000" r="-99457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4246" t="-100000" r="-2235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65" t="-200000" r="-99457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4246" t="-200000" r="-2235" b="-1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65" t="-306667" r="-99457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4246" t="-306667" r="-223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A855482F-265E-90F6-E2CC-0C93A99D683F}"/>
              </a:ext>
            </a:extLst>
          </p:cNvPr>
          <p:cNvSpPr txBox="1"/>
          <p:nvPr/>
        </p:nvSpPr>
        <p:spPr>
          <a:xfrm>
            <a:off x="4794103" y="5559078"/>
            <a:ext cx="702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TMA submissions: indicator for module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Quiz engagement: indicator for module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Quiz re-use shows a strong gender dependence </a:t>
            </a:r>
          </a:p>
        </p:txBody>
      </p:sp>
    </p:spTree>
    <p:extLst>
      <p:ext uri="{BB962C8B-B14F-4D97-AF65-F5344CB8AC3E}">
        <p14:creationId xmlns:p14="http://schemas.microsoft.com/office/powerpoint/2010/main" val="317881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2A8AC8C-C965-4387-4000-6F836A1AE2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105" y="1676669"/>
            <a:ext cx="4629228" cy="276120"/>
          </a:xfrm>
        </p:spPr>
        <p:txBody>
          <a:bodyPr/>
          <a:lstStyle/>
          <a:p>
            <a:r>
              <a:rPr lang="en-GB"/>
              <a:t>Online quizzes in 1</a:t>
            </a:r>
            <a:r>
              <a:rPr lang="en-GB" baseline="30000"/>
              <a:t>st</a:t>
            </a:r>
            <a:r>
              <a:rPr lang="en-GB"/>
              <a:t>  year economics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422D3-D3D6-1E69-706C-2E68AC411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Quizzes are short-term assignments (2 days)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4DBDE58-CAD7-5D75-5331-6E9A784B4D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Findings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F5D0E33-9B9A-E737-43E4-72BDD8C114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Module credit is a strong incentive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520C5CA-8DC6-2D84-74C5-74BFE22415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1436340" cy="497161"/>
          </a:xfrm>
        </p:spPr>
        <p:txBody>
          <a:bodyPr/>
          <a:lstStyle/>
          <a:p>
            <a:r>
              <a:rPr lang="en-GB" dirty="0"/>
              <a:t>Prior work on quiz incentivisation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7C7D344-A7CF-1817-51C8-20B150FA3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(Agnew, Kerr, Watt, 2021)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23C7F2E-9440-0219-73D5-A38DF3712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6" y="2642305"/>
            <a:ext cx="4629228" cy="30726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half of semester:</a:t>
            </a:r>
            <a:br>
              <a:rPr lang="en-GB" dirty="0"/>
            </a:br>
            <a:r>
              <a:rPr lang="en-GB" dirty="0"/>
              <a:t>5 Quizzes each worth 1% module credit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half of semester:</a:t>
            </a:r>
            <a:br>
              <a:rPr lang="en-GB" dirty="0"/>
            </a:br>
            <a:r>
              <a:rPr lang="en-GB" dirty="0"/>
              <a:t>Students could choose to:</a:t>
            </a:r>
          </a:p>
          <a:p>
            <a:pPr lvl="1"/>
            <a:r>
              <a:rPr lang="en-GB" dirty="0"/>
              <a:t>Receive 1% credit for each of 5 quizzes</a:t>
            </a:r>
            <a:br>
              <a:rPr lang="en-GB" dirty="0"/>
            </a:br>
            <a:r>
              <a:rPr lang="en-GB" dirty="0"/>
              <a:t>    OR</a:t>
            </a:r>
          </a:p>
          <a:p>
            <a:pPr lvl="1"/>
            <a:r>
              <a:rPr lang="en-GB" dirty="0"/>
              <a:t>Receive 5% credit whether they did the quizzes or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6D7F-E629-5D3E-31F5-294F3A38F2C9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99% of cohort engaged with quizzes when offered 1% credit per quiz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Only 49% of cohort engaged when the credit incentive was removed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Engagement metrics show stronger engagement when credit is offered</a:t>
            </a:r>
          </a:p>
          <a:p>
            <a:pPr lvl="1"/>
            <a:r>
              <a:rPr lang="en-GB" dirty="0"/>
              <a:t>Attempted earlier</a:t>
            </a:r>
          </a:p>
          <a:p>
            <a:pPr lvl="1"/>
            <a:r>
              <a:rPr lang="en-GB" dirty="0"/>
              <a:t>More repeats</a:t>
            </a:r>
          </a:p>
          <a:p>
            <a:pPr lvl="1"/>
            <a:r>
              <a:rPr lang="en-GB" dirty="0"/>
              <a:t>Higher marks</a:t>
            </a:r>
          </a:p>
        </p:txBody>
      </p:sp>
    </p:spTree>
    <p:extLst>
      <p:ext uri="{BB962C8B-B14F-4D97-AF65-F5344CB8AC3E}">
        <p14:creationId xmlns:p14="http://schemas.microsoft.com/office/powerpoint/2010/main" val="35841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 build="p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CE14-CBCE-55EA-8CB3-6F1AF32ED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CA31FD-107D-4C61-6BB2-1AECE9D7B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105" y="1676669"/>
            <a:ext cx="4629228" cy="276120"/>
          </a:xfrm>
        </p:spPr>
        <p:txBody>
          <a:bodyPr/>
          <a:lstStyle/>
          <a:p>
            <a:r>
              <a:rPr lang="en-GB" dirty="0"/>
              <a:t>Online quizzes in medical physiology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0EED6EE-3629-2A9C-139C-B5A29EB38A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105" y="2093471"/>
            <a:ext cx="5750677" cy="474148"/>
          </a:xfrm>
        </p:spPr>
        <p:txBody>
          <a:bodyPr/>
          <a:lstStyle/>
          <a:p>
            <a:r>
              <a:rPr lang="en-GB" dirty="0"/>
              <a:t>Quizzes are short-term assignments (1 week)</a:t>
            </a:r>
          </a:p>
          <a:p>
            <a:r>
              <a:rPr lang="en-GB" dirty="0"/>
              <a:t>4 quizzes over semester</a:t>
            </a:r>
          </a:p>
          <a:p>
            <a:r>
              <a:rPr lang="en-GB" dirty="0"/>
              <a:t>5 assessment models trialled over multiple presentations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F2C1E0B-F605-5611-96C1-3FBF419E68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1103830" cy="497161"/>
          </a:xfrm>
        </p:spPr>
        <p:txBody>
          <a:bodyPr/>
          <a:lstStyle/>
          <a:p>
            <a:r>
              <a:rPr lang="en-GB" dirty="0"/>
              <a:t>Prior work on quiz incentivisation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26CA3CB-A08A-BD70-1261-B294421306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(Kibble, 2007)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54355F-885A-A30A-5631-F8EA62BBF3BF}"/>
              </a:ext>
            </a:extLst>
          </p:cNvPr>
          <p:cNvGraphicFramePr>
            <a:graphicFrameLocks noGrp="1"/>
          </p:cNvGraphicFramePr>
          <p:nvPr/>
        </p:nvGraphicFramePr>
        <p:xfrm>
          <a:off x="1282440" y="3334237"/>
          <a:ext cx="962712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444">
                  <a:extLst>
                    <a:ext uri="{9D8B030D-6E8A-4147-A177-3AD203B41FA5}">
                      <a16:colId xmlns:a16="http://schemas.microsoft.com/office/drawing/2014/main" val="1223225193"/>
                    </a:ext>
                  </a:extLst>
                </a:gridCol>
                <a:gridCol w="2223700">
                  <a:extLst>
                    <a:ext uri="{9D8B030D-6E8A-4147-A177-3AD203B41FA5}">
                      <a16:colId xmlns:a16="http://schemas.microsoft.com/office/drawing/2014/main" val="2958896003"/>
                    </a:ext>
                  </a:extLst>
                </a:gridCol>
                <a:gridCol w="3459889">
                  <a:extLst>
                    <a:ext uri="{9D8B030D-6E8A-4147-A177-3AD203B41FA5}">
                      <a16:colId xmlns:a16="http://schemas.microsoft.com/office/drawing/2014/main" val="3727735425"/>
                    </a:ext>
                  </a:extLst>
                </a:gridCol>
                <a:gridCol w="2763088">
                  <a:extLst>
                    <a:ext uri="{9D8B030D-6E8A-4147-A177-3AD203B41FA5}">
                      <a16:colId xmlns:a16="http://schemas.microsoft.com/office/drawing/2014/main" val="3612187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Model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Credit per quiz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Criteria for earning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Cohort participation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3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91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Login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81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Threshold (30%)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2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Quiz score, best of 2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312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Quiz score, best of 2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9983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82D4F7-E7B2-C861-6DCE-B4B4A2607001}"/>
                  </a:ext>
                </a:extLst>
              </p:cNvPr>
              <p:cNvSpPr txBox="1"/>
              <p:nvPr/>
            </p:nvSpPr>
            <p:spPr>
              <a:xfrm>
                <a:off x="3814619" y="5763147"/>
                <a:ext cx="6830736" cy="76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en-GB" b="1" dirty="0">
                    <a:solidFill>
                      <a:srgbClr val="060645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Module credit is a strong incentive</a:t>
                </a:r>
              </a:p>
              <a:p>
                <a:pPr marR="0" lvl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en-GB" dirty="0">
                    <a:solidFill>
                      <a:srgbClr val="060645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Around </a:t>
                </a:r>
                <a:r>
                  <a:rPr kumimoji="0" lang="en-GB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0645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</a:rPr>
                  <a:t>50% engagement </a:t>
                </a:r>
                <a14:m>
                  <m:oMath xmlns:m="http://schemas.openxmlformats.org/officeDocument/2006/math">
                    <m:r>
                      <a:rPr kumimoji="0" lang="en-GB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064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" panose="00000500000000000000" pitchFamily="2" charset="0"/>
                      </a:rPr>
                      <m:t>→</m:t>
                    </m:r>
                  </m:oMath>
                </a14:m>
                <a:r>
                  <a:rPr kumimoji="0" lang="en-GB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0645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</a:rPr>
                  <a:t> more than 87%</a:t>
                </a:r>
                <a:r>
                  <a:rPr kumimoji="0" lang="en-GB" i="0" u="none" strike="noStrike" kern="1200" cap="none" spc="0" normalizeH="0" noProof="0" dirty="0">
                    <a:ln>
                      <a:noFill/>
                    </a:ln>
                    <a:solidFill>
                      <a:srgbClr val="060645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</a:rPr>
                  <a:t> engagement</a:t>
                </a:r>
                <a:endParaRPr kumimoji="0" lang="en-GB" i="0" u="none" strike="noStrike" kern="1200" cap="none" spc="0" normalizeH="0" baseline="0" noProof="0" dirty="0">
                  <a:ln>
                    <a:noFill/>
                  </a:ln>
                  <a:solidFill>
                    <a:srgbClr val="060645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82D4F7-E7B2-C861-6DCE-B4B4A2607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19" y="5763147"/>
                <a:ext cx="6830736" cy="765531"/>
              </a:xfrm>
              <a:prstGeom prst="rect">
                <a:avLst/>
              </a:prstGeom>
              <a:blipFill>
                <a:blip r:embed="rId2"/>
                <a:stretch>
                  <a:fillRect l="-804" t="-238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40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D3DE21B-2BD7-CD27-E008-E815C0EBAD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Comparison between incentivisation schemes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973EF5-39B8-7231-83F8-D2910A1672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Engagement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DBC6202B-3249-DC86-424C-C08EF4FEA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50666"/>
              </p:ext>
            </p:extLst>
          </p:nvPr>
        </p:nvGraphicFramePr>
        <p:xfrm>
          <a:off x="885825" y="1850812"/>
          <a:ext cx="1042035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8575">
                  <a:extLst>
                    <a:ext uri="{9D8B030D-6E8A-4147-A177-3AD203B41FA5}">
                      <a16:colId xmlns:a16="http://schemas.microsoft.com/office/drawing/2014/main" val="999708993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3081525478"/>
                    </a:ext>
                  </a:extLst>
                </a:gridCol>
                <a:gridCol w="3409951">
                  <a:extLst>
                    <a:ext uri="{9D8B030D-6E8A-4147-A177-3AD203B41FA5}">
                      <a16:colId xmlns:a16="http://schemas.microsoft.com/office/drawing/2014/main" val="965864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Cohort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99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No 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Kibble, 2007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6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No incentive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Agnew, Kerr, Watt,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18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1% module grade per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92-97%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Kibble, 2007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55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1% module grade per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Agnew, Kerr, Watt,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007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Reflective item in TMA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Nylk, Diament,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10186"/>
                  </a:ext>
                </a:extLst>
              </a:tr>
            </a:tbl>
          </a:graphicData>
        </a:graphic>
      </p:graphicFrame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EAF508A-9769-E917-455E-E6A8203BAA9D}"/>
              </a:ext>
            </a:extLst>
          </p:cNvPr>
          <p:cNvSpPr txBox="1">
            <a:spLocks/>
          </p:cNvSpPr>
          <p:nvPr/>
        </p:nvSpPr>
        <p:spPr>
          <a:xfrm>
            <a:off x="2573865" y="4621663"/>
            <a:ext cx="9465735" cy="1009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Indirect incentivisation through reflection is very effective for engagement, especially considering  that it carries no (or very little) module credit</a:t>
            </a:r>
          </a:p>
        </p:txBody>
      </p:sp>
    </p:spTree>
    <p:extLst>
      <p:ext uri="{BB962C8B-B14F-4D97-AF65-F5344CB8AC3E}">
        <p14:creationId xmlns:p14="http://schemas.microsoft.com/office/powerpoint/2010/main" val="362020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3FB805-1043-E0B7-4FE0-673C2D10A2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42120B-7A11-9FBB-9201-8087371FA6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Survey results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7D1F39-7B90-5489-AB65-600E4AF137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2C53B-BBE3-4924-BDC2-1278E9B9B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sz="2000">
                <a:latin typeface="Poppins SemiBold" panose="00000700000000000000" pitchFamily="2" charset="0"/>
                <a:cs typeface="Poppins SemiBold" panose="00000700000000000000" pitchFamily="2" charset="0"/>
              </a:rPr>
              <a:t>Chapter Title 1</a:t>
            </a:r>
          </a:p>
        </p:txBody>
      </p:sp>
      <p:pic>
        <p:nvPicPr>
          <p:cNvPr id="3" name="Picture Placeholder 2" descr="Word cloud of statements in survey">
            <a:extLst>
              <a:ext uri="{FF2B5EF4-FFF2-40B4-BE49-F238E27FC236}">
                <a16:creationId xmlns:a16="http://schemas.microsoft.com/office/drawing/2014/main" id="{87FF735C-A986-771C-A2B8-9763E6A773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511" b="3511"/>
          <a:stretch/>
        </p:blipFill>
        <p:spPr>
          <a:xfrm>
            <a:off x="5242807" y="121371"/>
            <a:ext cx="7943850" cy="4610100"/>
          </a:xfrm>
        </p:spPr>
      </p:pic>
    </p:spTree>
    <p:extLst>
      <p:ext uri="{BB962C8B-B14F-4D97-AF65-F5344CB8AC3E}">
        <p14:creationId xmlns:p14="http://schemas.microsoft.com/office/powerpoint/2010/main" val="163331374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AB24DCB6-B19B-4A4B-82AA-A443AC496DAE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60A6B559-7EF3-1146-8945-35F68351DF66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45991D4C-FE3A-DD49-9F9D-812C6DA697D5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F7B079B8-8FBA-9E46-A97C-4ADCB3A31155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EB94B822-F5A1-864D-A2F5-29356FFCDE5D}"/>
    </a:ext>
  </a:extLst>
</a:theme>
</file>

<file path=ppt/theme/theme6.xml><?xml version="1.0" encoding="utf-8"?>
<a:theme xmlns:a="http://schemas.openxmlformats.org/drawingml/2006/main" name="Slide Option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rvey Slides 6_11_23.pptx" id="{0065F46F-6444-49CC-A514-40BD9C492F12}" vid="{A306B315-D3F8-4326-8388-7C814A5360B1}"/>
    </a:ext>
  </a:extLst>
</a:theme>
</file>

<file path=ppt/theme/theme7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rvey Slides 6_11_23.pptx" id="{0065F46F-6444-49CC-A514-40BD9C492F12}" vid="{433C845F-741D-4EB3-B8AA-EA34B38DF79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9693D84C7BAA4994A0ED2ED589E765" ma:contentTypeVersion="14" ma:contentTypeDescription="Create a new document." ma:contentTypeScope="" ma:versionID="35ccef59bae020189bb853ddbaf4d7c7">
  <xsd:schema xmlns:xsd="http://www.w3.org/2001/XMLSchema" xmlns:xs="http://www.w3.org/2001/XMLSchema" xmlns:p="http://schemas.microsoft.com/office/2006/metadata/properties" xmlns:ns2="e1f66b98-bb7d-4b51-9f80-1abb52afc7c9" xmlns:ns3="7d77e5bd-1712-4420-bfcb-add91bec6c5c" targetNamespace="http://schemas.microsoft.com/office/2006/metadata/properties" ma:root="true" ma:fieldsID="bbcffe98027c7adb79aa53e8793b9c7e" ns2:_="" ns3:_="">
    <xsd:import namespace="e1f66b98-bb7d-4b51-9f80-1abb52afc7c9"/>
    <xsd:import namespace="7d77e5bd-1712-4420-bfcb-add91bec6c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f66b98-bb7d-4b51-9f80-1abb52afc7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7e5bd-1712-4420-bfcb-add91bec6c5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50f1e01-1cf6-43c6-a56c-c84d23b8e7f5}" ma:internalName="TaxCatchAll" ma:showField="CatchAllData" ma:web="7d77e5bd-1712-4420-bfcb-add91bec6c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77e5bd-1712-4420-bfcb-add91bec6c5c" xsi:nil="true"/>
    <lcf76f155ced4ddcb4097134ff3c332f xmlns="e1f66b98-bb7d-4b51-9f80-1abb52afc7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5825D8-9481-4D66-902B-C2DDD50F33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f66b98-bb7d-4b51-9f80-1abb52afc7c9"/>
    <ds:schemaRef ds:uri="7d77e5bd-1712-4420-bfcb-add91bec6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e1f66b98-bb7d-4b51-9f80-1abb52afc7c9"/>
    <ds:schemaRef ds:uri="http://purl.org/dc/terms/"/>
    <ds:schemaRef ds:uri="7d77e5bd-1712-4420-bfcb-add91bec6c5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OU-Powerpoint-Template-Master</Template>
  <TotalTime>490</TotalTime>
  <Words>2767</Words>
  <Application>Microsoft Office PowerPoint</Application>
  <PresentationFormat>Widescreen</PresentationFormat>
  <Paragraphs>434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-apple-system</vt:lpstr>
      <vt:lpstr>Arial</vt:lpstr>
      <vt:lpstr>Calibri</vt:lpstr>
      <vt:lpstr>Cambria Math</vt:lpstr>
      <vt:lpstr>Poppins</vt:lpstr>
      <vt:lpstr>Poppins SemiBold</vt:lpstr>
      <vt:lpstr>Symbol</vt:lpstr>
      <vt:lpstr>Symbol,Sans-Serif</vt:lpstr>
      <vt:lpstr>Covers</vt:lpstr>
      <vt:lpstr>Contents Slides</vt:lpstr>
      <vt:lpstr>Chapter Headings / Dividers</vt:lpstr>
      <vt:lpstr>Slide Options</vt:lpstr>
      <vt:lpstr>End Slides</vt:lpstr>
      <vt:lpstr>Slide Options</vt:lpstr>
      <vt:lpstr>Chapter Headings / Dividers</vt:lpstr>
      <vt:lpstr>Intro Slide Title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Title 1</vt:lpstr>
      <vt:lpstr>PowerPoint Presentation</vt:lpstr>
      <vt:lpstr>PowerPoint Presentation</vt:lpstr>
      <vt:lpstr>Pie Chart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30</vt:lpstr>
      <vt:lpstr>Slide Title 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Pie Chart 1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 Title 1</dc:title>
  <dc:subject>OU Master PowerPoint Template with accessibility guidance and best practice tips</dc:subject>
  <dc:creator>Jonathan.Nylk</dc:creator>
  <cp:keywords>OU Master PowerPoint Template</cp:keywords>
  <dc:description/>
  <cp:lastModifiedBy>Diane.Ford</cp:lastModifiedBy>
  <cp:revision>123</cp:revision>
  <dcterms:created xsi:type="dcterms:W3CDTF">2023-10-30T15:48:09Z</dcterms:created>
  <dcterms:modified xsi:type="dcterms:W3CDTF">2025-06-10T09:33:06Z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0x010100DB9693D84C7BAA4994A0ED2ED589E765</vt:lpwstr>
  </property>
  <property fmtid="{D5CDD505-2E9C-101B-9397-08002B2CF9AE}" pid="3" name="MediaServiceImageTags">
    <vt:lpwstr/>
  </property>
</Properties>
</file>