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6" autoAdjust="0"/>
    <p:restoredTop sz="86410" autoAdjust="0"/>
  </p:normalViewPr>
  <p:slideViewPr>
    <p:cSldViewPr snapToGrid="0">
      <p:cViewPr varScale="1">
        <p:scale>
          <a:sx n="62" d="100"/>
          <a:sy n="62" d="100"/>
        </p:scale>
        <p:origin x="1380" y="42"/>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17/11/2021</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17/11/2021</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34983" y="202762"/>
            <a:ext cx="11767715"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FF6600"/>
                </a:solidFill>
                <a:latin typeface="Arial" panose="020B0604020202020204" pitchFamily="34" charset="0"/>
                <a:cs typeface="Arial" panose="020B0604020202020204" pitchFamily="34" charset="0"/>
              </a:rPr>
              <a:t>Pair marking: Working together to improve our teaching</a:t>
            </a:r>
            <a:br>
              <a:rPr lang="en-GB" altLang="en-US" sz="1800" b="1" dirty="0">
                <a:solidFill>
                  <a:schemeClr val="tx1"/>
                </a:solidFill>
                <a:latin typeface="Arial" panose="020B0604020202020204" pitchFamily="34" charset="0"/>
                <a:cs typeface="Arial" panose="020B0604020202020204" pitchFamily="34" charset="0"/>
              </a:rPr>
            </a:br>
            <a:r>
              <a:rPr lang="en-GB" altLang="en-US" sz="2000" b="1" dirty="0">
                <a:solidFill>
                  <a:schemeClr val="tx1"/>
                </a:solidFill>
                <a:latin typeface="Arial" panose="020B0604020202020204" pitchFamily="34" charset="0"/>
                <a:cs typeface="Arial" panose="020B0604020202020204" pitchFamily="34" charset="0"/>
              </a:rPr>
              <a:t>Nigel Gibson, Kate Sim</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The history:</a:t>
            </a:r>
            <a:br>
              <a:rPr lang="en-GB" sz="1800" b="0" i="0" u="none" strike="noStrike" baseline="0" dirty="0">
                <a:solidFill>
                  <a:srgbClr val="000000"/>
                </a:solidFill>
                <a:latin typeface="Calibri" panose="020F0502020204030204" pitchFamily="34" charset="0"/>
              </a:rPr>
            </a:br>
            <a:r>
              <a:rPr lang="en-GB" sz="1400" dirty="0">
                <a:solidFill>
                  <a:schemeClr val="tx1"/>
                </a:solidFill>
                <a:latin typeface="Arial" panose="020B0604020202020204" pitchFamily="34" charset="0"/>
                <a:cs typeface="Arial" panose="020B0604020202020204" pitchFamily="34" charset="0"/>
              </a:rPr>
              <a:t>For 10 years, the authors have been using a shared marking document for Level 1 computing TMAs. We add feedback comments to the document as we mark and have also created a bank of information for the PT3s. This saves us time and allows us to learn and borrow from each other.</a:t>
            </a:r>
            <a:br>
              <a:rPr lang="en-GB" sz="1800" b="0" i="0" u="none" strike="noStrike" baseline="0" dirty="0">
                <a:solidFill>
                  <a:srgbClr val="000000"/>
                </a:solidFill>
                <a:latin typeface="Calibri" panose="020F0502020204030204" pitchFamily="34" charset="0"/>
              </a:rPr>
            </a:br>
            <a:br>
              <a:rPr lang="en-GB" sz="1800" b="0" i="0" u="none" strike="noStrike" baseline="0" dirty="0">
                <a:solidFill>
                  <a:srgbClr val="000000"/>
                </a:solidFill>
                <a:latin typeface="Calibri" panose="020F0502020204030204" pitchFamily="34" charset="0"/>
              </a:rPr>
            </a:br>
            <a:r>
              <a:rPr lang="en-GB" sz="1600" b="1" dirty="0">
                <a:solidFill>
                  <a:schemeClr val="tx1"/>
                </a:solidFill>
                <a:latin typeface="Arial" panose="020B0604020202020204" pitchFamily="34" charset="0"/>
                <a:cs typeface="Arial" panose="020B0604020202020204" pitchFamily="34" charset="0"/>
              </a:rPr>
              <a:t>Our project:</a:t>
            </a:r>
            <a:br>
              <a:rPr lang="en-GB" sz="1800" b="0" i="0" u="none" strike="noStrike" baseline="0" dirty="0">
                <a:solidFill>
                  <a:srgbClr val="000000"/>
                </a:solidFill>
                <a:latin typeface="Calibri" panose="020F0502020204030204" pitchFamily="34" charset="0"/>
              </a:rPr>
            </a:br>
            <a:r>
              <a:rPr lang="en-GB" sz="1400" b="0" i="0" u="none" strike="noStrike" baseline="0" dirty="0">
                <a:solidFill>
                  <a:srgbClr val="000000"/>
                </a:solidFill>
                <a:latin typeface="Arial" panose="020B0604020202020204" pitchFamily="34" charset="0"/>
                <a:cs typeface="Arial" panose="020B0604020202020204" pitchFamily="34" charset="0"/>
              </a:rPr>
              <a:t>We are aiming to see if this would work for other tutors and in particular for new tutors who have a steep learning curve.  We hope it will also provide this group some additional mentoring, and it allow experienced tutors to reflect on their own work and to share and develop good practice. </a:t>
            </a:r>
            <a:br>
              <a:rPr lang="en-GB" sz="1800" b="0" i="0" u="none" strike="noStrike" baseline="0" dirty="0">
                <a:solidFill>
                  <a:srgbClr val="000000"/>
                </a:solidFill>
                <a:latin typeface="Calibri" panose="020F0502020204030204" pitchFamily="34" charset="0"/>
              </a:rPr>
            </a:br>
            <a:br>
              <a:rPr lang="en-GB" sz="1800" b="0" i="0" u="none" strike="noStrike" baseline="0" dirty="0">
                <a:solidFill>
                  <a:srgbClr val="000000"/>
                </a:solidFill>
                <a:latin typeface="Calibri" panose="020F0502020204030204" pitchFamily="34" charset="0"/>
              </a:rPr>
            </a:br>
            <a:r>
              <a:rPr lang="en-GB" sz="1600" b="1" dirty="0">
                <a:solidFill>
                  <a:schemeClr val="tx1"/>
                </a:solidFill>
                <a:latin typeface="Arial" panose="020B0604020202020204" pitchFamily="34" charset="0"/>
                <a:cs typeface="Arial" panose="020B0604020202020204" pitchFamily="34" charset="0"/>
              </a:rPr>
              <a:t>Methods:</a:t>
            </a:r>
            <a:br>
              <a:rPr lang="en-GB" sz="1800" b="0" i="0" u="none" strike="noStrike" baseline="0" dirty="0">
                <a:solidFill>
                  <a:srgbClr val="000000"/>
                </a:solidFill>
                <a:latin typeface="Calibri" panose="020F0502020204030204" pitchFamily="34" charset="0"/>
              </a:rPr>
            </a:br>
            <a:r>
              <a:rPr lang="en-GB" sz="1400" b="0" i="0" u="none" strike="noStrike" baseline="0" dirty="0">
                <a:solidFill>
                  <a:srgbClr val="000000"/>
                </a:solidFill>
                <a:latin typeface="Arial" panose="020B0604020202020204" pitchFamily="34" charset="0"/>
                <a:cs typeface="Arial" panose="020B0604020202020204" pitchFamily="34" charset="0"/>
              </a:rPr>
              <a:t>Recruit tutors for TM111 21D and pair them to share their marking documents for one presentation. There will be an initial briefing and we will also provide a starter document for each TMA.</a:t>
            </a:r>
            <a:br>
              <a:rPr lang="en-GB" sz="1400" b="0" i="0" u="none" strike="noStrike" baseline="0" dirty="0">
                <a:solidFill>
                  <a:srgbClr val="000000"/>
                </a:solidFill>
                <a:latin typeface="Arial" panose="020B0604020202020204" pitchFamily="34" charset="0"/>
                <a:cs typeface="Arial" panose="020B0604020202020204" pitchFamily="34" charset="0"/>
              </a:rPr>
            </a:br>
            <a:r>
              <a:rPr lang="en-GB" sz="1400" b="0" i="0" u="none" strike="noStrike" baseline="0" dirty="0">
                <a:solidFill>
                  <a:srgbClr val="000000"/>
                </a:solidFill>
                <a:latin typeface="Arial" panose="020B0604020202020204" pitchFamily="34" charset="0"/>
                <a:cs typeface="Arial" panose="020B0604020202020204" pitchFamily="34" charset="0"/>
              </a:rPr>
              <a:t>Use questionnaires at the end and follow up with a debrief or interviews.</a:t>
            </a:r>
            <a:br>
              <a:rPr lang="en-GB" sz="1400" b="0" i="0" u="none" strike="noStrike" baseline="0" dirty="0">
                <a:solidFill>
                  <a:srgbClr val="000000"/>
                </a:solidFill>
                <a:latin typeface="Arial" panose="020B0604020202020204" pitchFamily="34" charset="0"/>
                <a:cs typeface="Arial" panose="020B0604020202020204" pitchFamily="34" charset="0"/>
              </a:rPr>
            </a:br>
            <a:br>
              <a:rPr lang="en-GB" sz="1800" b="0" i="0" u="none" strike="noStrike" baseline="0" dirty="0">
                <a:solidFill>
                  <a:srgbClr val="000000"/>
                </a:solidFill>
                <a:latin typeface="Calibri" panose="020F0502020204030204" pitchFamily="34" charset="0"/>
              </a:rPr>
            </a:br>
            <a:r>
              <a:rPr lang="en-GB" altLang="en-US" sz="1600" b="1" dirty="0">
                <a:solidFill>
                  <a:schemeClr val="tx1"/>
                </a:solidFill>
                <a:latin typeface="Arial" panose="020B0604020202020204" pitchFamily="34" charset="0"/>
                <a:cs typeface="Arial" panose="020B0604020202020204" pitchFamily="34" charset="0"/>
              </a:rPr>
              <a:t>The questions we want to answer are:</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Do tutors think this improves their teaching?</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Does it reduce the overall marking time?</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Do new ALs feel supported?</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3944</TotalTime>
  <Words>236</Words>
  <Application>Microsoft Office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Pair marking: Working together to improve our teaching Nigel Gibson, Kate Sim  The history: For 10 years, the authors have been using a shared marking document for Level 1 computing TMAs. We add feedback comments to the document as we mark and have also created a bank of information for the PT3s. This saves us time and allows us to learn and borrow from each other.  Our project: We are aiming to see if this would work for other tutors and in particular for new tutors who have a steep learning curve.  We hope it will also provide this group some additional mentoring, and it allow experienced tutors to reflect on their own work and to share and develop good practice.   Methods: Recruit tutors for TM111 21D and pair them to share their marking documents for one presentation. There will be an initial briefing and we will also provide a starter document for each TMA. Use questionnaires at the end and follow up with a debrief or interviews.  The questions we want to answer are: Do tutors think this improves their teaching? Does it reduce the overall marking time? Do new ALs feel supported?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475</cp:revision>
  <cp:lastPrinted>2018-10-16T09:27:54Z</cp:lastPrinted>
  <dcterms:created xsi:type="dcterms:W3CDTF">2017-05-06T04:58:44Z</dcterms:created>
  <dcterms:modified xsi:type="dcterms:W3CDTF">2021-11-17T13:31:19Z</dcterms:modified>
</cp:coreProperties>
</file>