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91" autoAdjust="0"/>
    <p:restoredTop sz="86438" autoAdjust="0"/>
  </p:normalViewPr>
  <p:slideViewPr>
    <p:cSldViewPr snapToGrid="0">
      <p:cViewPr varScale="1">
        <p:scale>
          <a:sx n="62" d="100"/>
          <a:sy n="62" d="100"/>
        </p:scale>
        <p:origin x="288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45EF7D-5829-4D94-BBDD-CD97C9D8087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04DB831-8854-43AB-9756-9D7679B93C46}">
      <dgm:prSet phldrT="[Text]" custT="1"/>
      <dgm:spPr/>
      <dgm:t>
        <a:bodyPr/>
        <a:lstStyle/>
        <a:p>
          <a:r>
            <a:rPr lang="en-GB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Look at the intersecting factors that impact on mental health students’ retention in all levels of the Design modules</a:t>
          </a:r>
          <a:endParaRPr lang="en-GB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C9F0FF-D424-4A8E-AEC9-65D8B0F48C45}" type="parTrans" cxnId="{4346BCFD-A76C-4E19-BFA1-DBFAD7036FA6}">
      <dgm:prSet/>
      <dgm:spPr/>
      <dgm:t>
        <a:bodyPr/>
        <a:lstStyle/>
        <a:p>
          <a:endParaRPr lang="en-GB"/>
        </a:p>
      </dgm:t>
    </dgm:pt>
    <dgm:pt modelId="{6A2752C5-D5D5-46A5-BB7C-6EADF0408521}" type="sibTrans" cxnId="{4346BCFD-A76C-4E19-BFA1-DBFAD7036FA6}">
      <dgm:prSet/>
      <dgm:spPr/>
      <dgm:t>
        <a:bodyPr/>
        <a:lstStyle/>
        <a:p>
          <a:endParaRPr lang="en-GB"/>
        </a:p>
      </dgm:t>
    </dgm:pt>
    <dgm:pt modelId="{787B99EB-C120-4D9E-A211-8D18E59834D9}">
      <dgm:prSet custT="1"/>
      <dgm:spPr/>
      <dgm:t>
        <a:bodyPr/>
        <a:lstStyle/>
        <a:p>
          <a:r>
            <a:rPr lang="en-GB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By recruiting students for mixed method study, including repeat-interviews and experience samples. </a:t>
          </a:r>
          <a:endParaRPr lang="en-GB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AA18A3-AB55-45F9-908A-E3F2C7D73640}" type="parTrans" cxnId="{F1444D3C-F167-4D24-97F3-9F4E3E53B9D4}">
      <dgm:prSet/>
      <dgm:spPr/>
      <dgm:t>
        <a:bodyPr/>
        <a:lstStyle/>
        <a:p>
          <a:endParaRPr lang="en-GB"/>
        </a:p>
      </dgm:t>
    </dgm:pt>
    <dgm:pt modelId="{2A5267EA-76F9-44E4-AB19-94325CA2A132}" type="sibTrans" cxnId="{F1444D3C-F167-4D24-97F3-9F4E3E53B9D4}">
      <dgm:prSet/>
      <dgm:spPr/>
      <dgm:t>
        <a:bodyPr/>
        <a:lstStyle/>
        <a:p>
          <a:endParaRPr lang="en-GB"/>
        </a:p>
      </dgm:t>
    </dgm:pt>
    <dgm:pt modelId="{E4846395-B66C-4CDC-97C6-C6F51BD70F3E}">
      <dgm:prSet custT="1"/>
      <dgm:spPr/>
      <dgm:t>
        <a:bodyPr/>
        <a:lstStyle/>
        <a:p>
          <a:r>
            <a:rPr kumimoji="0" lang="en-GB" altLang="en-US" sz="1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Students will use an</a:t>
          </a:r>
          <a:r>
            <a:rPr lang="en-GB" sz="1400" dirty="0"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inexpensive smart </a:t>
          </a:r>
          <a:r>
            <a:rPr lang="en-GB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phone to receive prompts from the interviewer to share their experiences at that moment or to help with journal entries. </a:t>
          </a:r>
          <a:endParaRPr lang="en-GB" sz="1300" dirty="0"/>
        </a:p>
      </dgm:t>
    </dgm:pt>
    <dgm:pt modelId="{5CC0896F-112F-44B0-AB3F-61EEE18CD212}" type="parTrans" cxnId="{F45EE47E-9040-48F1-8405-543C86C342D7}">
      <dgm:prSet/>
      <dgm:spPr/>
      <dgm:t>
        <a:bodyPr/>
        <a:lstStyle/>
        <a:p>
          <a:endParaRPr lang="en-GB"/>
        </a:p>
      </dgm:t>
    </dgm:pt>
    <dgm:pt modelId="{5AFD2E69-9B29-447F-94DB-89F868254C64}" type="sibTrans" cxnId="{F45EE47E-9040-48F1-8405-543C86C342D7}">
      <dgm:prSet/>
      <dgm:spPr/>
      <dgm:t>
        <a:bodyPr/>
        <a:lstStyle/>
        <a:p>
          <a:endParaRPr lang="en-GB"/>
        </a:p>
      </dgm:t>
    </dgm:pt>
    <dgm:pt modelId="{E22849EC-A5C1-4F29-B26C-475199DE560F}">
      <dgm:prSet custT="1"/>
      <dgm:spPr/>
      <dgm:t>
        <a:bodyPr/>
        <a:lstStyle/>
        <a:p>
          <a:r>
            <a:rPr lang="en-GB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From our study we hope to:</a:t>
          </a:r>
          <a:br>
            <a:rPr lang="en-GB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</a:br>
          <a:r>
            <a:rPr lang="en-GB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Gain a deeper understanding of the specific issues experienced by Design students with mental health disabilities</a:t>
          </a:r>
          <a:endParaRPr lang="en-GB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ED8475-04A9-415D-8C92-0F7B6B23B45D}" type="parTrans" cxnId="{96106C34-8282-4496-8F0D-383135CAB365}">
      <dgm:prSet/>
      <dgm:spPr/>
      <dgm:t>
        <a:bodyPr/>
        <a:lstStyle/>
        <a:p>
          <a:endParaRPr lang="en-GB"/>
        </a:p>
      </dgm:t>
    </dgm:pt>
    <dgm:pt modelId="{FE3C193B-1E0F-40F5-81A2-5CF8D7359D52}" type="sibTrans" cxnId="{96106C34-8282-4496-8F0D-383135CAB365}">
      <dgm:prSet/>
      <dgm:spPr/>
      <dgm:t>
        <a:bodyPr/>
        <a:lstStyle/>
        <a:p>
          <a:endParaRPr lang="en-GB"/>
        </a:p>
      </dgm:t>
    </dgm:pt>
    <dgm:pt modelId="{630FD8BF-E652-40A1-8747-7C6546A4C214}">
      <dgm:prSet custT="1"/>
      <dgm:spPr/>
      <dgm:t>
        <a:bodyPr/>
        <a:lstStyle/>
        <a:p>
          <a:r>
            <a:rPr lang="en-GB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Develop recommendations to inform:  the learning design of modules to reduce the awarding gap and facilitate progression in Design &amp; Innovation</a:t>
          </a:r>
          <a:endParaRPr lang="en-GB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F7AE23-E135-4695-92AE-72FC5E4557B3}" type="parTrans" cxnId="{7C83A749-72D8-4E8A-8D7F-209B4080874C}">
      <dgm:prSet/>
      <dgm:spPr/>
      <dgm:t>
        <a:bodyPr/>
        <a:lstStyle/>
        <a:p>
          <a:endParaRPr lang="en-GB"/>
        </a:p>
      </dgm:t>
    </dgm:pt>
    <dgm:pt modelId="{C82F5EA7-F87B-41C7-B9B9-615EEA47A58D}" type="sibTrans" cxnId="{7C83A749-72D8-4E8A-8D7F-209B4080874C}">
      <dgm:prSet/>
      <dgm:spPr/>
      <dgm:t>
        <a:bodyPr/>
        <a:lstStyle/>
        <a:p>
          <a:endParaRPr lang="en-GB"/>
        </a:p>
      </dgm:t>
    </dgm:pt>
    <dgm:pt modelId="{F9EFD6A0-3A34-4591-8232-B5E7D15D1E26}" type="pres">
      <dgm:prSet presAssocID="{8145EF7D-5829-4D94-BBDD-CD97C9D8087A}" presName="diagram" presStyleCnt="0">
        <dgm:presLayoutVars>
          <dgm:dir/>
          <dgm:resizeHandles val="exact"/>
        </dgm:presLayoutVars>
      </dgm:prSet>
      <dgm:spPr/>
    </dgm:pt>
    <dgm:pt modelId="{EA522A7D-7BF8-4879-9919-9686D2178BCE}" type="pres">
      <dgm:prSet presAssocID="{404DB831-8854-43AB-9756-9D7679B93C46}" presName="node" presStyleLbl="node1" presStyleIdx="0" presStyleCnt="5" custLinFactNeighborY="0">
        <dgm:presLayoutVars>
          <dgm:bulletEnabled val="1"/>
        </dgm:presLayoutVars>
      </dgm:prSet>
      <dgm:spPr/>
    </dgm:pt>
    <dgm:pt modelId="{B0F1204D-C8AF-4F5A-A0B9-B79F0173849B}" type="pres">
      <dgm:prSet presAssocID="{6A2752C5-D5D5-46A5-BB7C-6EADF0408521}" presName="sibTrans" presStyleCnt="0"/>
      <dgm:spPr/>
    </dgm:pt>
    <dgm:pt modelId="{3F58ABFC-DAA6-4CE5-BEC8-D2D13DFA094A}" type="pres">
      <dgm:prSet presAssocID="{787B99EB-C120-4D9E-A211-8D18E59834D9}" presName="node" presStyleLbl="node1" presStyleIdx="1" presStyleCnt="5">
        <dgm:presLayoutVars>
          <dgm:bulletEnabled val="1"/>
        </dgm:presLayoutVars>
      </dgm:prSet>
      <dgm:spPr/>
    </dgm:pt>
    <dgm:pt modelId="{44DD7183-ABCC-45FA-AC48-CD57AE7D68A3}" type="pres">
      <dgm:prSet presAssocID="{2A5267EA-76F9-44E4-AB19-94325CA2A132}" presName="sibTrans" presStyleCnt="0"/>
      <dgm:spPr/>
    </dgm:pt>
    <dgm:pt modelId="{E8DBDC52-4FBC-4DB0-A3E4-94FADB25430A}" type="pres">
      <dgm:prSet presAssocID="{E4846395-B66C-4CDC-97C6-C6F51BD70F3E}" presName="node" presStyleLbl="node1" presStyleIdx="2" presStyleCnt="5" custScaleX="108272">
        <dgm:presLayoutVars>
          <dgm:bulletEnabled val="1"/>
        </dgm:presLayoutVars>
      </dgm:prSet>
      <dgm:spPr/>
    </dgm:pt>
    <dgm:pt modelId="{9EB2759F-BD37-49CF-8EE1-DF32A163C328}" type="pres">
      <dgm:prSet presAssocID="{5AFD2E69-9B29-447F-94DB-89F868254C64}" presName="sibTrans" presStyleCnt="0"/>
      <dgm:spPr/>
    </dgm:pt>
    <dgm:pt modelId="{EA9C4DA8-C93F-4722-89A9-573768F16609}" type="pres">
      <dgm:prSet presAssocID="{E22849EC-A5C1-4F29-B26C-475199DE560F}" presName="node" presStyleLbl="node1" presStyleIdx="3" presStyleCnt="5">
        <dgm:presLayoutVars>
          <dgm:bulletEnabled val="1"/>
        </dgm:presLayoutVars>
      </dgm:prSet>
      <dgm:spPr/>
    </dgm:pt>
    <dgm:pt modelId="{CA094D73-76F6-456D-8BD8-B657A437B6FF}" type="pres">
      <dgm:prSet presAssocID="{FE3C193B-1E0F-40F5-81A2-5CF8D7359D52}" presName="sibTrans" presStyleCnt="0"/>
      <dgm:spPr/>
    </dgm:pt>
    <dgm:pt modelId="{BB48A7D7-2AFA-4B5A-9E9C-8C22139269C5}" type="pres">
      <dgm:prSet presAssocID="{630FD8BF-E652-40A1-8747-7C6546A4C214}" presName="node" presStyleLbl="node1" presStyleIdx="4" presStyleCnt="5" custScaleX="111894" custScaleY="102244">
        <dgm:presLayoutVars>
          <dgm:bulletEnabled val="1"/>
        </dgm:presLayoutVars>
      </dgm:prSet>
      <dgm:spPr/>
    </dgm:pt>
  </dgm:ptLst>
  <dgm:cxnLst>
    <dgm:cxn modelId="{048F5D0C-69AC-469E-ADD7-9A192D59252F}" type="presOf" srcId="{8145EF7D-5829-4D94-BBDD-CD97C9D8087A}" destId="{F9EFD6A0-3A34-4591-8232-B5E7D15D1E26}" srcOrd="0" destOrd="0" presId="urn:microsoft.com/office/officeart/2005/8/layout/default"/>
    <dgm:cxn modelId="{96106C34-8282-4496-8F0D-383135CAB365}" srcId="{8145EF7D-5829-4D94-BBDD-CD97C9D8087A}" destId="{E22849EC-A5C1-4F29-B26C-475199DE560F}" srcOrd="3" destOrd="0" parTransId="{5FED8475-04A9-415D-8C92-0F7B6B23B45D}" sibTransId="{FE3C193B-1E0F-40F5-81A2-5CF8D7359D52}"/>
    <dgm:cxn modelId="{F1444D3C-F167-4D24-97F3-9F4E3E53B9D4}" srcId="{8145EF7D-5829-4D94-BBDD-CD97C9D8087A}" destId="{787B99EB-C120-4D9E-A211-8D18E59834D9}" srcOrd="1" destOrd="0" parTransId="{23AA18A3-AB55-45F9-908A-E3F2C7D73640}" sibTransId="{2A5267EA-76F9-44E4-AB19-94325CA2A132}"/>
    <dgm:cxn modelId="{7C83A749-72D8-4E8A-8D7F-209B4080874C}" srcId="{8145EF7D-5829-4D94-BBDD-CD97C9D8087A}" destId="{630FD8BF-E652-40A1-8747-7C6546A4C214}" srcOrd="4" destOrd="0" parTransId="{04F7AE23-E135-4695-92AE-72FC5E4557B3}" sibTransId="{C82F5EA7-F87B-41C7-B9B9-615EEA47A58D}"/>
    <dgm:cxn modelId="{88C4FC56-5EFB-4992-B95D-9E4A03F37A87}" type="presOf" srcId="{E4846395-B66C-4CDC-97C6-C6F51BD70F3E}" destId="{E8DBDC52-4FBC-4DB0-A3E4-94FADB25430A}" srcOrd="0" destOrd="0" presId="urn:microsoft.com/office/officeart/2005/8/layout/default"/>
    <dgm:cxn modelId="{56B1C059-C653-4101-A3C0-5C33F739C105}" type="presOf" srcId="{404DB831-8854-43AB-9756-9D7679B93C46}" destId="{EA522A7D-7BF8-4879-9919-9686D2178BCE}" srcOrd="0" destOrd="0" presId="urn:microsoft.com/office/officeart/2005/8/layout/default"/>
    <dgm:cxn modelId="{F45EE47E-9040-48F1-8405-543C86C342D7}" srcId="{8145EF7D-5829-4D94-BBDD-CD97C9D8087A}" destId="{E4846395-B66C-4CDC-97C6-C6F51BD70F3E}" srcOrd="2" destOrd="0" parTransId="{5CC0896F-112F-44B0-AB3F-61EEE18CD212}" sibTransId="{5AFD2E69-9B29-447F-94DB-89F868254C64}"/>
    <dgm:cxn modelId="{89AE2198-F00C-4E27-9B06-2F48672E934B}" type="presOf" srcId="{630FD8BF-E652-40A1-8747-7C6546A4C214}" destId="{BB48A7D7-2AFA-4B5A-9E9C-8C22139269C5}" srcOrd="0" destOrd="0" presId="urn:microsoft.com/office/officeart/2005/8/layout/default"/>
    <dgm:cxn modelId="{0ECE1CAF-B079-4953-9DEC-DB568B71DEFF}" type="presOf" srcId="{E22849EC-A5C1-4F29-B26C-475199DE560F}" destId="{EA9C4DA8-C93F-4722-89A9-573768F16609}" srcOrd="0" destOrd="0" presId="urn:microsoft.com/office/officeart/2005/8/layout/default"/>
    <dgm:cxn modelId="{EF064BE2-3B8F-4A29-9CBD-06503F3FB1F4}" type="presOf" srcId="{787B99EB-C120-4D9E-A211-8D18E59834D9}" destId="{3F58ABFC-DAA6-4CE5-BEC8-D2D13DFA094A}" srcOrd="0" destOrd="0" presId="urn:microsoft.com/office/officeart/2005/8/layout/default"/>
    <dgm:cxn modelId="{4346BCFD-A76C-4E19-BFA1-DBFAD7036FA6}" srcId="{8145EF7D-5829-4D94-BBDD-CD97C9D8087A}" destId="{404DB831-8854-43AB-9756-9D7679B93C46}" srcOrd="0" destOrd="0" parTransId="{82C9F0FF-D424-4A8E-AEC9-65D8B0F48C45}" sibTransId="{6A2752C5-D5D5-46A5-BB7C-6EADF0408521}"/>
    <dgm:cxn modelId="{485CBF24-A0C5-4B0D-890E-3BF2CDB30021}" type="presParOf" srcId="{F9EFD6A0-3A34-4591-8232-B5E7D15D1E26}" destId="{EA522A7D-7BF8-4879-9919-9686D2178BCE}" srcOrd="0" destOrd="0" presId="urn:microsoft.com/office/officeart/2005/8/layout/default"/>
    <dgm:cxn modelId="{F8C92C35-7B35-4C2D-A7F3-1C3E45D7CB92}" type="presParOf" srcId="{F9EFD6A0-3A34-4591-8232-B5E7D15D1E26}" destId="{B0F1204D-C8AF-4F5A-A0B9-B79F0173849B}" srcOrd="1" destOrd="0" presId="urn:microsoft.com/office/officeart/2005/8/layout/default"/>
    <dgm:cxn modelId="{0990B8B4-2D57-4697-9DE2-29D343A40DC4}" type="presParOf" srcId="{F9EFD6A0-3A34-4591-8232-B5E7D15D1E26}" destId="{3F58ABFC-DAA6-4CE5-BEC8-D2D13DFA094A}" srcOrd="2" destOrd="0" presId="urn:microsoft.com/office/officeart/2005/8/layout/default"/>
    <dgm:cxn modelId="{979062B6-B36B-4D57-862B-5828B8AFC469}" type="presParOf" srcId="{F9EFD6A0-3A34-4591-8232-B5E7D15D1E26}" destId="{44DD7183-ABCC-45FA-AC48-CD57AE7D68A3}" srcOrd="3" destOrd="0" presId="urn:microsoft.com/office/officeart/2005/8/layout/default"/>
    <dgm:cxn modelId="{022C251F-E560-4E04-BD6B-03D60677A549}" type="presParOf" srcId="{F9EFD6A0-3A34-4591-8232-B5E7D15D1E26}" destId="{E8DBDC52-4FBC-4DB0-A3E4-94FADB25430A}" srcOrd="4" destOrd="0" presId="urn:microsoft.com/office/officeart/2005/8/layout/default"/>
    <dgm:cxn modelId="{75689E59-31E2-4F1D-BE21-A1715A2765E8}" type="presParOf" srcId="{F9EFD6A0-3A34-4591-8232-B5E7D15D1E26}" destId="{9EB2759F-BD37-49CF-8EE1-DF32A163C328}" srcOrd="5" destOrd="0" presId="urn:microsoft.com/office/officeart/2005/8/layout/default"/>
    <dgm:cxn modelId="{09BCDD1D-497F-4E7B-8A15-AA38B50E36DA}" type="presParOf" srcId="{F9EFD6A0-3A34-4591-8232-B5E7D15D1E26}" destId="{EA9C4DA8-C93F-4722-89A9-573768F16609}" srcOrd="6" destOrd="0" presId="urn:microsoft.com/office/officeart/2005/8/layout/default"/>
    <dgm:cxn modelId="{110C99B5-438D-4565-97F3-51DA0A9ECCC7}" type="presParOf" srcId="{F9EFD6A0-3A34-4591-8232-B5E7D15D1E26}" destId="{CA094D73-76F6-456D-8BD8-B657A437B6FF}" srcOrd="7" destOrd="0" presId="urn:microsoft.com/office/officeart/2005/8/layout/default"/>
    <dgm:cxn modelId="{C31BAE32-55F4-4A8F-8A84-1D0C45239051}" type="presParOf" srcId="{F9EFD6A0-3A34-4591-8232-B5E7D15D1E26}" destId="{BB48A7D7-2AFA-4B5A-9E9C-8C22139269C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522A7D-7BF8-4879-9919-9686D2178BCE}">
      <dsp:nvSpPr>
        <dsp:cNvPr id="0" name=""/>
        <dsp:cNvSpPr/>
      </dsp:nvSpPr>
      <dsp:spPr>
        <a:xfrm>
          <a:off x="5686" y="570287"/>
          <a:ext cx="2472531" cy="1483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Look at the intersecting factors that impact on mental health students’ retention in all levels of the Design modules</a:t>
          </a:r>
          <a:endParaRPr lang="en-GB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86" y="570287"/>
        <a:ext cx="2472531" cy="1483518"/>
      </dsp:txXfrm>
    </dsp:sp>
    <dsp:sp modelId="{3F58ABFC-DAA6-4CE5-BEC8-D2D13DFA094A}">
      <dsp:nvSpPr>
        <dsp:cNvPr id="0" name=""/>
        <dsp:cNvSpPr/>
      </dsp:nvSpPr>
      <dsp:spPr>
        <a:xfrm>
          <a:off x="2725470" y="570287"/>
          <a:ext cx="2472531" cy="1483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By recruiting students for mixed method study, including repeat-interviews and experience samples. </a:t>
          </a:r>
          <a:endParaRPr lang="en-GB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25470" y="570287"/>
        <a:ext cx="2472531" cy="1483518"/>
      </dsp:txXfrm>
    </dsp:sp>
    <dsp:sp modelId="{E8DBDC52-4FBC-4DB0-A3E4-94FADB25430A}">
      <dsp:nvSpPr>
        <dsp:cNvPr id="0" name=""/>
        <dsp:cNvSpPr/>
      </dsp:nvSpPr>
      <dsp:spPr>
        <a:xfrm>
          <a:off x="5445254" y="570287"/>
          <a:ext cx="2677059" cy="1483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GB" altLang="en-US" sz="1400" b="0" i="0" u="none" strike="noStrike" kern="1200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Students will use an</a:t>
          </a:r>
          <a:r>
            <a:rPr lang="en-GB" sz="1400" kern="1200" dirty="0"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inexpensive smart </a:t>
          </a:r>
          <a:r>
            <a:rPr lang="en-GB" sz="14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phone to receive prompts from the interviewer to share their experiences at that moment or to help with journal entries. </a:t>
          </a:r>
          <a:endParaRPr lang="en-GB" sz="1300" kern="1200" dirty="0"/>
        </a:p>
      </dsp:txBody>
      <dsp:txXfrm>
        <a:off x="5445254" y="570287"/>
        <a:ext cx="2677059" cy="1483518"/>
      </dsp:txXfrm>
    </dsp:sp>
    <dsp:sp modelId="{EA9C4DA8-C93F-4722-89A9-573768F16609}">
      <dsp:nvSpPr>
        <dsp:cNvPr id="0" name=""/>
        <dsp:cNvSpPr/>
      </dsp:nvSpPr>
      <dsp:spPr>
        <a:xfrm>
          <a:off x="1320800" y="2317704"/>
          <a:ext cx="2472531" cy="1483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From our study we hope to:</a:t>
          </a:r>
          <a:br>
            <a:rPr lang="en-GB" sz="14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</a:br>
          <a:r>
            <a:rPr lang="en-GB" sz="14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Gain a deeper understanding of the specific issues experienced by Design students with mental health disabilities</a:t>
          </a:r>
          <a:endParaRPr lang="en-GB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0800" y="2317704"/>
        <a:ext cx="2472531" cy="1483518"/>
      </dsp:txXfrm>
    </dsp:sp>
    <dsp:sp modelId="{BB48A7D7-2AFA-4B5A-9E9C-8C22139269C5}">
      <dsp:nvSpPr>
        <dsp:cNvPr id="0" name=""/>
        <dsp:cNvSpPr/>
      </dsp:nvSpPr>
      <dsp:spPr>
        <a:xfrm>
          <a:off x="4040585" y="2301059"/>
          <a:ext cx="2766614" cy="15168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Develop recommendations to inform:  the learning design of modules to reduce the awarding gap and facilitate progression in Design &amp; Innovation</a:t>
          </a:r>
          <a:endParaRPr lang="en-GB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40585" y="2301059"/>
        <a:ext cx="2766614" cy="1516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07/12/2020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07/12/2020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notesSlide" Target="../notesSlides/notesSlide1.xml"/><Relationship Id="rId7" Type="http://schemas.openxmlformats.org/officeDocument/2006/relationships/diagramLayout" Target="../diagrams/layout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diagramData" Target="../diagrams/data1.xml"/><Relationship Id="rId5" Type="http://schemas.openxmlformats.org/officeDocument/2006/relationships/image" Target="../media/image3.pn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89302" y="294468"/>
            <a:ext cx="11613396" cy="2527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>
              <a:lnSpc>
                <a:spcPct val="107000"/>
              </a:lnSpc>
              <a:spcBef>
                <a:spcPts val="300"/>
              </a:spcBef>
            </a:pPr>
            <a:r>
              <a:rPr lang="en-GB" alt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mental health awarding gap in Design modules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Nicole Lotz and Muriel Sippel</a:t>
            </a:r>
            <a:br>
              <a:rPr lang="en-GB" altLang="en-US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intend to:</a:t>
            </a:r>
            <a:br>
              <a:rPr lang="en-GB" altLang="en-US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7502" y="312158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302" y="5722922"/>
            <a:ext cx="2856161" cy="873900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A0CE204-2613-4667-A83F-949007CF07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8766001"/>
              </p:ext>
            </p:extLst>
          </p:nvPr>
        </p:nvGraphicFramePr>
        <p:xfrm>
          <a:off x="2032000" y="1455944"/>
          <a:ext cx="8128000" cy="4388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3993</TotalTime>
  <Words>134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Understanding the mental health awarding gap in Design modules Nicole Lotz and Muriel Sippel  We intend to: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481</cp:revision>
  <cp:lastPrinted>2018-10-16T09:27:54Z</cp:lastPrinted>
  <dcterms:created xsi:type="dcterms:W3CDTF">2017-05-06T04:58:44Z</dcterms:created>
  <dcterms:modified xsi:type="dcterms:W3CDTF">2020-12-07T09:59:56Z</dcterms:modified>
</cp:coreProperties>
</file>