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7305B39-4240-AAAD-FF8D-9B29005CDC02}" name="Nicola.McIntyre [She/Her]" initials="N[" userId="S::nm3764@open.ac.uk::88e35782-9637-443b-b3a3-1418fd27e919" providerId="AD"/>
  <p188:author id="{232ABAF1-A38E-B21D-D954-B463DF74CDE7}" name="Cath.Brown [She/Her]" initials="C[" userId="S::cb33392@open.ac.uk::42046847-e925-4dd6-8f6c-14fac61233b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FF"/>
    <a:srgbClr val="66EEFA"/>
    <a:srgbClr val="FFFFFF"/>
    <a:srgbClr val="E5FFF6"/>
    <a:srgbClr val="EBDCEB"/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81DCFB-ECBE-4E74-8856-D70905AAE0D7}" v="2" dt="2024-06-06T13:49:32.127"/>
    <p1510:client id="{B36D0B26-5375-424E-8952-83DA6CFE25D3}" v="139" dt="2024-06-06T13:57:10.770"/>
    <p1510:client id="{DC4604ED-8B6E-44D2-99EB-96D1D0751049}" v="29" dt="2024-06-06T14:00:08.2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311078" y="63667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80977" y="184689"/>
            <a:ext cx="11797967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GB" sz="2400" b="1" i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Mathematics support in LHCS 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6" y="6267864"/>
            <a:ext cx="2771745" cy="3983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B2B5BF2-BD70-29BF-BB7B-A290E627EB92}"/>
              </a:ext>
            </a:extLst>
          </p:cNvPr>
          <p:cNvSpPr/>
          <p:nvPr/>
        </p:nvSpPr>
        <p:spPr>
          <a:xfrm>
            <a:off x="221451" y="1153026"/>
            <a:ext cx="5760000" cy="31545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FFB4FF">
                  <a:alpha val="50196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604C3A-474A-1680-D670-C331692AAFD8}"/>
              </a:ext>
            </a:extLst>
          </p:cNvPr>
          <p:cNvSpPr txBox="1"/>
          <p:nvPr/>
        </p:nvSpPr>
        <p:spPr>
          <a:xfrm>
            <a:off x="180977" y="1153026"/>
            <a:ext cx="5760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>
                <a:latin typeface="Poppins" panose="00000500000000000000" pitchFamily="2" charset="0"/>
                <a:cs typeface="Poppins" panose="00000500000000000000" pitchFamily="2" charset="0"/>
              </a:rPr>
              <a:t>Background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Maths is used in almost all LHCS modules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Many students are anxious about maths.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Students have varying existing levels of competence so however good in-module support is, it’s not tailored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Students often need to revisit “earlier” maths concepts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>
                <a:latin typeface="Poppins" panose="00000500000000000000" pitchFamily="2" charset="0"/>
                <a:cs typeface="Poppins" panose="00000500000000000000" pitchFamily="2" charset="0"/>
              </a:rPr>
              <a:t>Students may feel embarrassed about their maths skills and be reluctant to seek help</a:t>
            </a:r>
            <a:endParaRPr lang="en-GB" sz="1700" b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2CAD13-A1AE-666C-D607-ECB695A9304E}"/>
              </a:ext>
            </a:extLst>
          </p:cNvPr>
          <p:cNvSpPr/>
          <p:nvPr/>
        </p:nvSpPr>
        <p:spPr>
          <a:xfrm>
            <a:off x="6210549" y="4468865"/>
            <a:ext cx="5760000" cy="18969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E5FFF6"/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779" y="262387"/>
            <a:ext cx="2234966" cy="744026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821E0FC6-D887-EED4-5E71-6E8D3174C0D1}"/>
              </a:ext>
            </a:extLst>
          </p:cNvPr>
          <p:cNvGrpSpPr/>
          <p:nvPr/>
        </p:nvGrpSpPr>
        <p:grpSpPr>
          <a:xfrm>
            <a:off x="1648076" y="4327187"/>
            <a:ext cx="4013175" cy="2408872"/>
            <a:chOff x="1648076" y="4327187"/>
            <a:chExt cx="4013175" cy="2408872"/>
          </a:xfrm>
        </p:grpSpPr>
        <p:pic>
          <p:nvPicPr>
            <p:cNvPr id="15" name="Picture 14" descr="A person with a nice head&#10;&#10;Description automatically generated">
              <a:extLst>
                <a:ext uri="{FF2B5EF4-FFF2-40B4-BE49-F238E27FC236}">
                  <a16:creationId xmlns:a16="http://schemas.microsoft.com/office/drawing/2014/main" id="{1BD569A5-6F88-A89B-FD0D-5E32C0B794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002"/>
            <a:stretch/>
          </p:blipFill>
          <p:spPr>
            <a:xfrm>
              <a:off x="2494719" y="5017115"/>
              <a:ext cx="2968564" cy="1718944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90820BF-BAA2-425C-62D1-C3E9C91C689C}"/>
                </a:ext>
              </a:extLst>
            </p:cNvPr>
            <p:cNvGrpSpPr/>
            <p:nvPr/>
          </p:nvGrpSpPr>
          <p:grpSpPr>
            <a:xfrm>
              <a:off x="1648076" y="4327187"/>
              <a:ext cx="4013175" cy="1144299"/>
              <a:chOff x="1648076" y="4327187"/>
              <a:chExt cx="4013175" cy="1144299"/>
            </a:xfrm>
          </p:grpSpPr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3A1D60B3-9A15-CF2B-D344-8224B5A27A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clrChange>
                  <a:clrFrom>
                    <a:srgbClr val="EFB1EF"/>
                  </a:clrFrom>
                  <a:clrTo>
                    <a:srgbClr val="EFB1E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3694151" y="4489704"/>
                <a:ext cx="1731030" cy="555772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C7A49AB5-FFEB-7D66-6AC8-8E21CA002C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781140" y="4709797"/>
                <a:ext cx="1320311" cy="638175"/>
              </a:xfrm>
              <a:prstGeom prst="rect">
                <a:avLst/>
              </a:prstGeom>
            </p:spPr>
          </p:pic>
          <p:sp>
            <p:nvSpPr>
              <p:cNvPr id="28" name="Thought Bubble: Cloud 27">
                <a:extLst>
                  <a:ext uri="{FF2B5EF4-FFF2-40B4-BE49-F238E27FC236}">
                    <a16:creationId xmlns:a16="http://schemas.microsoft.com/office/drawing/2014/main" id="{509EA744-FCC6-3D93-D0E0-0C0B77EA287C}"/>
                  </a:ext>
                </a:extLst>
              </p:cNvPr>
              <p:cNvSpPr/>
              <p:nvPr/>
            </p:nvSpPr>
            <p:spPr>
              <a:xfrm>
                <a:off x="1648076" y="4619465"/>
                <a:ext cx="1644558" cy="852021"/>
              </a:xfrm>
              <a:prstGeom prst="cloudCallout">
                <a:avLst>
                  <a:gd name="adj1" fmla="val 66686"/>
                  <a:gd name="adj2" fmla="val 70543"/>
                </a:avLst>
              </a:prstGeom>
              <a:solidFill>
                <a:srgbClr val="66EEFA">
                  <a:alpha val="20000"/>
                </a:srgb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Thought Bubble: Cloud 28">
                <a:extLst>
                  <a:ext uri="{FF2B5EF4-FFF2-40B4-BE49-F238E27FC236}">
                    <a16:creationId xmlns:a16="http://schemas.microsoft.com/office/drawing/2014/main" id="{8E7B7D9B-455C-6C45-533B-ED54A1EBDB90}"/>
                  </a:ext>
                </a:extLst>
              </p:cNvPr>
              <p:cNvSpPr/>
              <p:nvPr/>
            </p:nvSpPr>
            <p:spPr>
              <a:xfrm>
                <a:off x="3483817" y="4327187"/>
                <a:ext cx="2177434" cy="968135"/>
              </a:xfrm>
              <a:prstGeom prst="cloudCallout">
                <a:avLst>
                  <a:gd name="adj1" fmla="val -12067"/>
                  <a:gd name="adj2" fmla="val 79687"/>
                </a:avLst>
              </a:prstGeom>
              <a:solidFill>
                <a:srgbClr val="66EEFA">
                  <a:alpha val="20000"/>
                </a:srgb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2CCC316B-2214-3575-0FF9-9BF9619F5D81}"/>
              </a:ext>
            </a:extLst>
          </p:cNvPr>
          <p:cNvSpPr txBox="1"/>
          <p:nvPr/>
        </p:nvSpPr>
        <p:spPr>
          <a:xfrm>
            <a:off x="206377" y="657727"/>
            <a:ext cx="8096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800" b="1" dirty="0">
                <a:solidFill>
                  <a:srgbClr val="060645"/>
                </a:solidFill>
                <a:latin typeface="Poppins"/>
                <a:cs typeface="Poppins"/>
              </a:rPr>
              <a:t>Nicola McIntyre, Eleanor Crabb, Cath Brown</a:t>
            </a:r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033198E-5348-442A-3CA2-1D1F47EFA866}"/>
              </a:ext>
            </a:extLst>
          </p:cNvPr>
          <p:cNvSpPr/>
          <p:nvPr/>
        </p:nvSpPr>
        <p:spPr>
          <a:xfrm>
            <a:off x="6210549" y="1131000"/>
            <a:ext cx="5760000" cy="31545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66EEFA">
                  <a:alpha val="50196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25D73F-D64D-1BF9-F28A-152230A5C562}"/>
              </a:ext>
            </a:extLst>
          </p:cNvPr>
          <p:cNvSpPr txBox="1"/>
          <p:nvPr/>
        </p:nvSpPr>
        <p:spPr>
          <a:xfrm>
            <a:off x="6298826" y="1152992"/>
            <a:ext cx="5583445" cy="32162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>
              <a:spcAft>
                <a:spcPts val="600"/>
              </a:spcAft>
            </a:pPr>
            <a:r>
              <a:rPr lang="en-GB" sz="2000" b="1">
                <a:latin typeface="Poppins"/>
                <a:cs typeface="Poppins"/>
              </a:rPr>
              <a:t>What are we going to produce?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/>
                <a:cs typeface="Poppins"/>
              </a:rPr>
              <a:t>Short videos, each explaining a single key concept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/>
                <a:cs typeface="Poppins"/>
              </a:rPr>
              <a:t>Sets of practice questions for each video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>
                <a:solidFill>
                  <a:srgbClr val="000000"/>
                </a:solidFill>
                <a:latin typeface="Poppins"/>
                <a:cs typeface="Poppins"/>
              </a:rPr>
              <a:t>Workshop sessions, allowing for peer and AL support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>
                <a:solidFill>
                  <a:srgbClr val="000000"/>
                </a:solidFill>
                <a:latin typeface="Poppins"/>
                <a:cs typeface="Poppins"/>
              </a:rPr>
              <a:t>Bookable “drop in” clinics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>
                <a:solidFill>
                  <a:srgbClr val="000000"/>
                </a:solidFill>
                <a:latin typeface="Poppins"/>
                <a:cs typeface="Poppins"/>
              </a:rPr>
              <a:t>Curated links to existing resources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>
                <a:solidFill>
                  <a:srgbClr val="000000"/>
                </a:solidFill>
                <a:latin typeface="Poppins"/>
                <a:cs typeface="Poppins"/>
              </a:rPr>
              <a:t>Available to all LHCS students; located on science study site</a:t>
            </a:r>
            <a:endParaRPr lang="en-GB" sz="170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AFA2FC-27AB-3726-ABE2-E2D748D75EC2}"/>
              </a:ext>
            </a:extLst>
          </p:cNvPr>
          <p:cNvSpPr txBox="1"/>
          <p:nvPr/>
        </p:nvSpPr>
        <p:spPr>
          <a:xfrm>
            <a:off x="6372946" y="4489704"/>
            <a:ext cx="499355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How will we evaluate it?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Student questionnaires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Student interviews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700" b="0">
                <a:latin typeface="Poppins" panose="00000500000000000000" pitchFamily="2" charset="0"/>
                <a:cs typeface="Poppins" panose="00000500000000000000" pitchFamily="2" charset="0"/>
              </a:rPr>
              <a:t>Potentially performance on mathematical components </a:t>
            </a:r>
            <a:r>
              <a:rPr lang="en-GB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of modules</a:t>
            </a:r>
          </a:p>
        </p:txBody>
      </p:sp>
      <p:pic>
        <p:nvPicPr>
          <p:cNvPr id="46" name="Picture 45" descr="Question mark on green pastel background">
            <a:extLst>
              <a:ext uri="{FF2B5EF4-FFF2-40B4-BE49-F238E27FC236}">
                <a16:creationId xmlns:a16="http://schemas.microsoft.com/office/drawing/2014/main" id="{2E3B6792-828A-B697-7BD5-BD98C8E7689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clrChange>
              <a:clrFrom>
                <a:srgbClr val="ABDBDB"/>
              </a:clrFrom>
              <a:clrTo>
                <a:srgbClr val="ABDBD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93" t="8542" r="7960" b="10916"/>
          <a:stretch/>
        </p:blipFill>
        <p:spPr>
          <a:xfrm>
            <a:off x="10637067" y="4489704"/>
            <a:ext cx="937811" cy="13248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E5708C565A384F9AB539F2F5241D9A" ma:contentTypeVersion="4" ma:contentTypeDescription="Create a new document." ma:contentTypeScope="" ma:versionID="00e890fe24ad0e9e3e8400dc3f96263b">
  <xsd:schema xmlns:xsd="http://www.w3.org/2001/XMLSchema" xmlns:xs="http://www.w3.org/2001/XMLSchema" xmlns:p="http://schemas.microsoft.com/office/2006/metadata/properties" xmlns:ns2="d71845d5-3736-40cc-801f-0fe227bae2bd" targetNamespace="http://schemas.microsoft.com/office/2006/metadata/properties" ma:root="true" ma:fieldsID="eded3c0a91a2bc041c3c509e266593f0" ns2:_="">
    <xsd:import namespace="d71845d5-3736-40cc-801f-0fe227bae2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845d5-3736-40cc-801f-0fe227bae2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754808-51B5-4DB5-98E6-145D7A5597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BCEB1A-A557-46D8-A715-66D1D5A455D0}">
  <ds:schemaRefs>
    <ds:schemaRef ds:uri="d71845d5-3736-40cc-801f-0fe227bae2b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4050C7-5941-4A1E-AC23-65C102E53203}">
  <ds:schemaRefs>
    <ds:schemaRef ds:uri="d71845d5-3736-40cc-801f-0fe227bae2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Mathematics support in LHCS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3</cp:revision>
  <cp:lastPrinted>2018-10-16T09:27:54Z</cp:lastPrinted>
  <dcterms:created xsi:type="dcterms:W3CDTF">2017-05-06T04:58:44Z</dcterms:created>
  <dcterms:modified xsi:type="dcterms:W3CDTF">2024-06-07T10:13:39Z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0x010100A6E5708C565A384F9AB539F2F5241D9A</vt:lpwstr>
  </property>
</Properties>
</file>