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771" r:id="rId5"/>
    <p:sldMasterId id="2147483863" r:id="rId6"/>
    <p:sldMasterId id="2147483817" r:id="rId7"/>
    <p:sldMasterId id="2147483927" r:id="rId8"/>
  </p:sldMasterIdLst>
  <p:notesMasterIdLst>
    <p:notesMasterId r:id="rId20"/>
  </p:notesMasterIdLst>
  <p:handoutMasterIdLst>
    <p:handoutMasterId r:id="rId21"/>
  </p:handoutMasterIdLst>
  <p:sldIdLst>
    <p:sldId id="256" r:id="rId9"/>
    <p:sldId id="263" r:id="rId10"/>
    <p:sldId id="320" r:id="rId11"/>
    <p:sldId id="324" r:id="rId12"/>
    <p:sldId id="323" r:id="rId13"/>
    <p:sldId id="325" r:id="rId14"/>
    <p:sldId id="267" r:id="rId15"/>
    <p:sldId id="326" r:id="rId16"/>
    <p:sldId id="290" r:id="rId17"/>
    <p:sldId id="286" r:id="rId18"/>
    <p:sldId id="30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92C21D-9C31-DAEC-E611-E76D7525B8BA}" name="Hannah.King" initials="H" userId="S::hlk63@open.ac.uk::a66496f2-2df4-4361-8801-89f9e25bfc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45"/>
    <a:srgbClr val="FFD7FD"/>
    <a:srgbClr val="FF8A76"/>
    <a:srgbClr val="FFB4FF"/>
    <a:srgbClr val="D6FFF2"/>
    <a:srgbClr val="CAD2FF"/>
    <a:srgbClr val="FEE3E9"/>
    <a:srgbClr val="4F9AE9"/>
    <a:srgbClr val="8AFFD7"/>
    <a:srgbClr val="BA8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CA6F77-EBDD-4DDE-B7D8-C0162B9A6947}" v="6" dt="2025-04-30T21:37:45.259"/>
    <p1510:client id="{7C3DE34B-61ED-4B0F-8FB6-9F3EB251F3A2}" v="194" dt="2025-04-30T08:22:57.132"/>
    <p1510:client id="{92337438-9DE7-4F1F-8221-5E5EF2714BB6}" v="11" dt="2025-04-30T12:00:40.845"/>
    <p1510:client id="{9A9B429F-EDB9-44B5-B65B-460A05910F23}" v="100" dt="2025-04-30T15:24:28.4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50AFA1-2D98-83E6-6B45-1BA4EFFA09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92458-5F54-BBF5-A700-E864B64DF8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E0FF1-B4C8-4A7A-A50B-9837D279A5B3}" type="datetimeFigureOut">
              <a:rPr lang="en-GB" smtClean="0">
                <a:latin typeface="Poppins" panose="00000500000000000000" pitchFamily="2" charset="0"/>
              </a:rPr>
              <a:t>15/10/2025</a:t>
            </a:fld>
            <a:endParaRPr lang="en-GB">
              <a:latin typeface="Poppins" panose="000005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85C0A-89EE-3D17-E818-2781A8FCA1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9F12D-2392-5BCA-470C-1326218C7E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0D4E1-3C06-412A-A8F6-CECF698F9984}" type="slidenum">
              <a:rPr lang="en-GB" smtClean="0">
                <a:latin typeface="Poppins" panose="00000500000000000000" pitchFamily="2" charset="0"/>
              </a:rPr>
              <a:t>‹#›</a:t>
            </a:fld>
            <a:endParaRPr lang="en-GB"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1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16C2FE4-2A89-2C48-B077-AF8EE4693F31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CCD80B4-3417-B74B-BDCD-C7836226A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2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87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21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07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63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F6DA7-4BF1-FA0F-824D-7CFE94AFA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D0BF18-05B0-1EF8-EA3E-BB00C241EE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9C6526-6F56-1441-0D1C-92E4D9D5EF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C3F5B-71FD-F517-E905-8994D40916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77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17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5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26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94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9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8ED38-053B-074D-A6A5-1C9374EA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4" name="Picture 13" descr="The Open University Logo">
            <a:extLst>
              <a:ext uri="{FF2B5EF4-FFF2-40B4-BE49-F238E27FC236}">
                <a16:creationId xmlns:a16="http://schemas.microsoft.com/office/drawing/2014/main" id="{41C1F544-4F91-82A6-00C9-2CD07BD90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"/>
            <a:ext cx="3504968" cy="5119768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A59EDF-990B-8A48-B3FB-ACAE78C6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69" y="0"/>
            <a:ext cx="2599267" cy="5119769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395955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74418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9754968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70562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4BF4FA5-BC22-05C3-E069-B6D3DBC120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1A8FBF3E-643E-C283-20B7-9D35C17A87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6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Blue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72494EA-133C-010F-7F32-98A8422E06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A176635-0D9A-318C-7E7A-70539D9E69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5414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Green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8491E11-C10D-5DDF-F581-B813FF836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A98FA0-A729-D60A-BCD1-960B3EC6A4F8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48CE6A7-7BB7-C947-6B53-6E5F78A862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3BDB31C-E836-A87A-D9AE-75FF184B4F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720CE49-261A-B18A-CA8E-F12BDA3067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708842F-A283-9136-4756-08A1AAC018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908543F-39C8-3FDA-CBB3-84FC94206A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388B64FB-ADBB-26BD-E337-6CF096A932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7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Pink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C83551F-5FB0-9945-E01E-6CB9436CE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748C8D-C469-D474-1D97-BF5F569F543B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1611A53-2566-911B-758A-BB85811FD9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DAAA47C-344B-A081-7D83-D9FAAD75EB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9787C0D-6642-0E1D-6AD0-4C7F5CDD7E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E70F6A9-1F2C-B996-D2AA-A91C91158B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C6BB43E-7657-B36B-FF0A-F805A2FB99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A136-F775-4E4C-35DB-866AF036B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3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Yellow">
    <p:bg>
      <p:bgPr>
        <a:blipFill dpi="0" rotWithShape="1">
          <a:blip r:embed="rId2" cstate="screen">
            <a:alphaModFix amt="69965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0329EC4-43A1-4C93-CC9C-F8056BDA6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11EE3C-D327-2D36-872A-6FFDFE494240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411FBA2-250A-1C91-4112-94C1448712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D923CE2-295F-167C-F03F-85610416A0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EE845F2-FF2D-A9D4-3ED4-93E968473C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C990BB7-CAE3-E4DB-4F60-3FD7EA815A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C92E1EE-0986-AEDC-C202-DFA17E6186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24151-A80D-7D37-B014-1E2D90CE3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27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Blu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94F0EA2-EF9D-F005-352F-0ED7ED3B654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67088FD3-2668-7B24-DF83-94C7E0A31C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4507D10-D757-85E8-DCAB-5DE27031CB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3AA83D-6834-E464-0BBA-BB0EAC8C26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17A9CF-DA6B-5003-7AB7-83F7002BC2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5887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F8B6BF6-2B20-BAE1-496B-4CE3AF22F7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DA06FF-3584-5C18-7680-957EB66DCC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576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8DBC1E-2F93-2120-01F2-76667F7A35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19B98AE-BA3F-CCAE-E04C-B8169D9363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265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8CB63D-4300-E62A-F48C-630CF6B954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490E080-95F7-C04E-1506-EAC0EB4C51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5983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2FB48F-821A-CA54-A34E-E55E101C6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0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Orang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C107E3E2-7CA3-497F-C4E8-4ECE3460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7568DA1-20C9-8598-44C7-76FE257E9D7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B5BDD1-EF18-E4A2-DE79-A8B3B7FCED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8F030FA-FAE8-B846-F0B1-F69F3B3AB7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69C5B20-B0D8-1392-83E8-B19EE7BA6B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50AA39-F87C-B61C-59F0-76575DE5CC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D84559-6512-8243-0E68-926840CCE5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CA98CFD-BEE6-B7D0-940B-408558AE3B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3173B8F-4A38-6A7C-3840-1B6791B615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258A6A1-7C96-27AC-C908-3BA13CCF1F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0D1A29E-8F23-E9BF-AE02-BAA15FD20A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B928D05-8855-2639-E843-A1F7DC27F6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93BCC-9ABA-3DB6-4ED6-2BD13246C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13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5BD7FBF3-7226-2149-BBD3-098185173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DAAB76E-1BCE-CA53-ACE8-77F42754E1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C210018-BF10-8707-6A21-CCCE83C373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842125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334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31C04-0A53-3A47-8287-081AE26B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000"/>
            <a:ext cx="6096000" cy="15240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E9177B3-5DDF-C49A-F04A-F97D821D7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3418B85-C84C-B824-D28F-BA79F5E04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E5F6774-8098-996B-DB40-EA611D348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2518C58-E2DB-02D3-8708-B87996A9E5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5" name="Picture 14" descr="The Open University Logo">
            <a:extLst>
              <a:ext uri="{FF2B5EF4-FFF2-40B4-BE49-F238E27FC236}">
                <a16:creationId xmlns:a16="http://schemas.microsoft.com/office/drawing/2014/main" id="{95ADE654-C78D-7069-71BF-CB8E04298D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94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25CC09-2BCF-3A4D-87E4-590716EC07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565" y="2856109"/>
            <a:ext cx="4687053" cy="32210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consequat.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FCC4E-7800-CD8E-7918-FDBF10EDE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161B3BB-13A6-8F07-69F3-28C1C681F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C6AF3-6B1E-0375-7D2A-5FD1C92321F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1FEAA9C-D9C5-C7E7-E834-0245869B2C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A7150EB-D92B-C450-9558-0D39CD35C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30393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- Tight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0957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E24568D3-44DC-E35D-6A09-5B5154DCE05F}"/>
              </a:ext>
            </a:extLst>
          </p:cNvPr>
          <p:cNvSpPr/>
          <p:nvPr userDrawn="1"/>
        </p:nvSpPr>
        <p:spPr>
          <a:xfrm flipV="1">
            <a:off x="-5910" y="0"/>
            <a:ext cx="12197910" cy="823189"/>
          </a:xfrm>
          <a:prstGeom prst="round1Rect">
            <a:avLst>
              <a:gd name="adj" fmla="val 50000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E490143-9197-1E5C-A155-ABAF72B3B0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2573154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Whit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81C071C-5A64-4146-A308-DE2C7FB11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0542D6-22F5-6141-8C6F-693762048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9D407-A97D-E17E-DBFA-25ABF15C9A3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F331A0-8630-D550-918D-B67681D6E4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E1D5FB1-6523-35BC-D888-0047E26278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BA357D1-B85B-5E43-48BE-75FF66F901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A75198C-6ADB-FB44-7D03-6F5213AC31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3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Blue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4C01CCF-0DB7-F246-ABF2-EC18516A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AE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41112C6-9F31-50D1-7D73-6298CB7F2E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32AB5CB-C8A8-C7B0-84CC-CEA1640370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44462-549C-8EC7-19AB-A506B51C3E6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B2C4ECE-5A58-924D-D8E6-C4AE68AD8C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DC83B33-527D-290B-B1B2-1DEADA31AE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C71BB06-BC2B-503D-C100-C1D7CF6061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5EE5AA7-CE9F-6795-3587-5FECAE5830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8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Green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D1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66FAE19-7B52-BB59-E57B-29D522C6B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77B454A-E504-0EE7-A8CA-E5D9EEC2F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228A78-C513-C604-6CB6-28BAE7604C7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EAD907-96B1-968B-D6C2-A05E0A48B0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A310DCE-936B-7A91-931F-F8940F242D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C03919D-ED94-85DD-1324-53A7CAE381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87A5F3DD-B4AB-BD17-596F-E74A62BFB6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4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Pink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E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2A26A26-C4B5-4D8E-73A4-981818756D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8328C9E-9DA1-DF63-59C8-5F540DB4B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1A6B9E-E779-E0D7-BC86-EA660E9840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6F34F4-9E99-01A0-2C06-1C0C5E776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7341710-98F6-F41B-8C50-352203DF2B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C1EA7DC-B02A-FE29-687A-390579C75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412ECB0-A0F7-C3C3-CD7E-53BD501749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53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Yellow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F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E055DE8-0C87-1B8E-B033-C6AACEF7E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B175B1-4990-DB78-B09A-5CABDC6E09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C357FA-846B-A0EC-644D-8C00E0D073E6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1828A5-E0F9-F12F-D6E9-03BB177B08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9CF92BA-CA8F-0DC8-7240-3FE5CDE33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FC3A49A-8F27-4ABD-3E82-D19FBB8B20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1EF4921-C4EA-38D0-FDB1-827E4E6B7F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75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Blue"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A20ABB2-4946-8543-8051-832C526BDE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5F2301F-306F-F745-8E98-23873CA633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560DF7B-AF74-3B4B-9618-C8D97385E9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16DB742-7748-6B47-8825-E1F742F7A3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D9318EE-FBC8-5864-3CD0-AE0098E53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84F7B52-8D5A-AF1A-29EE-E205DB092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D29F004-17E9-56AE-60BE-6AF7E9D45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EA18CF2-7030-5F92-17DA-C816F4E6622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096BC-E124-A3C8-7101-B7F957B01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19E9F-F344-6302-5340-E96D54FF215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38D216E0-7352-C52F-6A35-B80CBA1849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22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Green">
    <p:bg>
      <p:bgPr>
        <a:blipFill dpi="0" rotWithShape="1">
          <a:blip r:embed="rId2" cstate="screen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2A4FC37-64F1-B22C-8E38-7A3C90DBF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ABC2298-01AB-ED2E-6E05-CA32FACF9E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8FAAEB2F-DEF2-71DD-AF98-C0A446D122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EA9D7F9-BC14-C206-DFF8-5ABCD5E6E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C2A8E84-605E-EB25-4A36-3D3984B92A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6C642D6-66F1-8A0A-CDDC-2EBC92AF86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09EE3C-F0CF-8B96-88AA-6DE36F7A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391E2F5-B870-1650-36DA-566F186BE6B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714E0-498A-B29B-94FB-DA93A6A96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8BF09-B464-A1E1-02C2-01D09400BA7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1EB04BC9-BBC1-9452-43AC-4FD759F04F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1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Pink">
    <p:bg>
      <p:bgPr>
        <a:blipFill dpi="0" rotWithShape="1">
          <a:blip r:embed="rId2" cstate="screen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DA1F39E-370E-9BF5-101D-A0A5D784F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FB8AF0D-6CCE-C411-DB47-6E723C8720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77B68DC7-43A5-C3AB-0F02-A24CE21AC0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98BAA85-672C-2406-1402-92D7361EB7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114C635-6BF1-6FFE-A4DB-8BB78F696D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C530D6A-EBB8-CD26-B104-C0F70BBC94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E24F392-DCB7-9BFE-802F-2C3A475EA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48C1F3A-E328-D7D8-0A81-F997F4F944D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771C0-93BA-5ADF-64A4-2A43F86D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BDBA90-2059-F1EB-DC4D-1F490EC5C85F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DBE218AA-1FFB-BE5D-8642-2B04DCCE99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40439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CA2EAA2-94E2-6FA0-C059-2C890F869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6034E2F-27F1-1CF2-367B-4204B15ECE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76E79C-EF9C-9014-0C08-C31EE127DC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D122DE-5974-E6F7-5A07-1674D7445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208" y="2431330"/>
            <a:ext cx="10740438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pic>
        <p:nvPicPr>
          <p:cNvPr id="6" name="Picture 5" descr="The Open University Logo">
            <a:extLst>
              <a:ext uri="{FF2B5EF4-FFF2-40B4-BE49-F238E27FC236}">
                <a16:creationId xmlns:a16="http://schemas.microsoft.com/office/drawing/2014/main" id="{21830BFA-19EA-B404-F805-72BD114E6B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5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Yellow"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8EEEF07-1889-D507-89A8-BB2EE63E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BEC0FC6-0311-3559-C180-50FE399D9C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1F924AA-0E70-3369-B99A-AAFFD470F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87F5EB3-C62D-D57D-1AAE-737B9D43A0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FD2D1B6-81BB-517B-130B-5D9202C4FA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FA7EF7-2594-397E-B832-BCDBA1E052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2BD26A5-F2B2-8F17-EF04-893F385126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A620FFB-407F-A512-2C9D-569EEBC1E8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F65C4A6-90EE-54F5-1CA2-BBB24F562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01F7FFA-E94E-A280-B1B5-ACAC603AC4B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E1AC07D-4E2F-CEA1-4D8E-FFA7745DD9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78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467C06D-0BA0-E66A-1254-70AFC1587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167" y="3124517"/>
            <a:ext cx="7500938" cy="608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/>
              <a:t>Type your message here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98F1B169-2DA1-B49F-3EA1-DD312E568D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0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EA88F0E0-0334-005F-5AE6-97F8EFADF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299" y="2622093"/>
            <a:ext cx="6043402" cy="20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9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B3B649-1EB8-9846-A24F-3002667E7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51118"/>
            <a:ext cx="4613762" cy="230688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BBE70E-03E7-644A-BA5E-E3A0B9131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B1D217B3-A93E-1105-52D4-A2BC7A46BC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31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B25C514-5CFA-FD4E-BB21-038E4D8FF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36918"/>
            <a:ext cx="4613763" cy="2421083"/>
          </a:xfrm>
          <a:prstGeom prst="rect">
            <a:avLst/>
          </a:prstGeom>
        </p:spPr>
      </p:pic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2EF6-7A1A-948C-942C-0339E091A7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49448C27-4172-973B-4F33-BCE2BB9A8F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72EBB80-A06E-419B-5D88-C52E35F084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591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BE89543-A931-7E7D-70F4-0895930BED8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202B306-D134-FDA1-EFFA-1473A26ED4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85486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09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E4D12D21-2F9E-2846-20E0-F0307CE082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36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15272609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C3DB8-28FE-CD4A-AC01-87EE1020C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7770"/>
            <a:ext cx="10492353" cy="1760230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3F6853B-E929-F241-91D8-856D67E458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390F52-05CD-A068-38A6-49F5DCC4B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792215-3EBF-8AFE-D64C-230EB77D3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40327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E638D-6AD4-9B4C-B7A9-1F0500BFE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5097770"/>
            <a:ext cx="4417181" cy="176023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58BB04F-25F0-024C-BD47-209C74A317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36C6B16-6B0D-9EC9-CB32-E93F0F2560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99C368-7E26-527C-B143-BDB1D5B48D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8873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4380854" cy="6858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06383-A6CB-5648-834D-B48F2370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61708" y="1715146"/>
            <a:ext cx="5145438" cy="1715146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33B3489-D726-D446-9A29-05672FA50E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A7E64E4-287C-1FCE-9776-59EE01B204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966699-83CA-1202-E4B3-09DCD56EA7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462953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B4780-4959-E441-87C3-B265F63A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00EC-F294-CD4B-BCBA-AF4A8BC2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ED8D8-BEBD-1B42-B387-F27F84E37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0AAA8F9F-42A8-344E-BFDB-6B187AAC9728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80C4-4982-D141-B7F4-847D6255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986B-A33C-FB46-96C5-A7D0198BB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60BAE0D0-DB37-5740-9BD9-F5C7BF39F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5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0" r:id="rId2"/>
    <p:sldLayoutId id="21474839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3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92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39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92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2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919" r:id="rId2"/>
    <p:sldLayoutId id="2147483828" r:id="rId3"/>
    <p:sldLayoutId id="2147483829" r:id="rId4"/>
    <p:sldLayoutId id="2147483830" r:id="rId5"/>
    <p:sldLayoutId id="2147483831" r:id="rId6"/>
    <p:sldLayoutId id="2147483835" r:id="rId7"/>
    <p:sldLayoutId id="2147483836" r:id="rId8"/>
    <p:sldLayoutId id="2147483839" r:id="rId9"/>
    <p:sldLayoutId id="2147483935" r:id="rId10"/>
    <p:sldLayoutId id="2147483842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14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univ-my.sharepoint.com/:wb:/g/personal/klp372_open_ac_uk/Ee7ObxiVcr9AufHPKhpznA0B4isBcF6IeG50BWjyuGH6Ig?e=skeMl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ruth.neal@open.ac.u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hyperlink" Target="mailto:kellee.patterson@open.ac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AC98-8F4A-A002-FEDA-2D0C617B14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</p:spPr>
        <p:txBody>
          <a:bodyPr>
            <a:normAutofit fontScale="90000"/>
          </a:bodyPr>
          <a:lstStyle/>
          <a:p>
            <a:r>
              <a:rPr lang="en-GB" sz="2000"/>
              <a:t>Intro</a:t>
            </a:r>
            <a:r>
              <a:rPr lang="en-GB" sz="2000" baseline="0"/>
              <a:t> </a:t>
            </a:r>
            <a:r>
              <a:rPr lang="en-GB" sz="2000"/>
              <a:t>Slide Title 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CD67DD9-3DAA-313B-8305-6C266ED950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9662" y="483551"/>
            <a:ext cx="6829682" cy="18002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b="0">
                <a:latin typeface="Poppins SemiBold"/>
                <a:cs typeface="Poppins SemiBold"/>
              </a:rPr>
              <a:t>Is group work</a:t>
            </a:r>
            <a:endParaRPr lang="en-US"/>
          </a:p>
          <a:p>
            <a:r>
              <a:rPr lang="en-GB" b="0">
                <a:latin typeface="Poppins SemiBold"/>
                <a:cs typeface="Poppins SemiBold"/>
              </a:rPr>
              <a:t>"a necessary evil"?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81A18EA-A9B5-381F-97C4-750E953780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7101" y="2481711"/>
            <a:ext cx="5557584" cy="130540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1400" b="1">
                <a:latin typeface="Poppins"/>
                <a:cs typeface="Poppins"/>
              </a:rPr>
              <a:t>The 14</a:t>
            </a:r>
            <a:r>
              <a:rPr lang="en-GB" sz="1400" b="1" baseline="30000">
                <a:latin typeface="Poppins"/>
                <a:cs typeface="Poppins"/>
              </a:rPr>
              <a:t>th</a:t>
            </a:r>
            <a:r>
              <a:rPr lang="en-GB" sz="1400" b="1">
                <a:latin typeface="Poppins"/>
                <a:cs typeface="Poppins"/>
              </a:rPr>
              <a:t> </a:t>
            </a:r>
            <a:r>
              <a:rPr lang="en-GB" sz="1400" b="1" err="1">
                <a:latin typeface="Poppins"/>
                <a:cs typeface="Poppins"/>
              </a:rPr>
              <a:t>eSTEeM</a:t>
            </a:r>
            <a:r>
              <a:rPr lang="en-GB" sz="1400" b="1">
                <a:latin typeface="Poppins"/>
                <a:cs typeface="Poppins"/>
              </a:rPr>
              <a:t> Annual Conference: Innovations in Impact</a:t>
            </a:r>
            <a:endParaRPr lang="en-US"/>
          </a:p>
          <a:p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1E9862C-F9C6-300D-C161-CC5F2057C1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7101" y="4205851"/>
            <a:ext cx="5557584" cy="34703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>
                <a:latin typeface="Calibri"/>
                <a:ea typeface="Calibri"/>
                <a:cs typeface="Calibri"/>
              </a:rPr>
              <a:t>Ruth Neal and Kellee Patterson</a:t>
            </a:r>
            <a:endParaRPr lang="en-US"/>
          </a:p>
          <a:p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CCCC83C-A3BB-829E-51E0-D71CBA10B1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7101" y="4557543"/>
            <a:ext cx="5557584" cy="34703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>
                <a:latin typeface="Calibri"/>
                <a:ea typeface="Calibri"/>
                <a:cs typeface="Calibri"/>
              </a:rPr>
              <a:t>School of Mathematics and Statistics</a:t>
            </a:r>
            <a:endParaRPr lang="en-US" dirty="0"/>
          </a:p>
          <a:p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582E8A-5AC5-EBB0-D16B-4437F42A33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101" y="4904582"/>
            <a:ext cx="5557584" cy="7689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>
                <a:latin typeface="Poppins"/>
                <a:cs typeface="Poppins"/>
              </a:rPr>
              <a:t>Thursday 1st May 2025</a:t>
            </a:r>
            <a:endParaRPr lang="en-GB"/>
          </a:p>
          <a:p>
            <a:r>
              <a:rPr lang="en-GB">
                <a:latin typeface="Poppins"/>
                <a:cs typeface="Poppins"/>
              </a:rPr>
              <a:t>10:30 – 11:15</a:t>
            </a:r>
          </a:p>
        </p:txBody>
      </p:sp>
      <p:pic>
        <p:nvPicPr>
          <p:cNvPr id="9" name="Picture 8" descr="A person wearing glasses and a hoodie&#10;&#10;AI-generated content may be incorrect.">
            <a:extLst>
              <a:ext uri="{FF2B5EF4-FFF2-40B4-BE49-F238E27FC236}">
                <a16:creationId xmlns:a16="http://schemas.microsoft.com/office/drawing/2014/main" id="{E0D58155-5541-B459-1C59-AEA04EB48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15" y="2900914"/>
            <a:ext cx="1085299" cy="1308074"/>
          </a:xfrm>
          <a:prstGeom prst="rect">
            <a:avLst/>
          </a:prstGeom>
        </p:spPr>
      </p:pic>
      <p:pic>
        <p:nvPicPr>
          <p:cNvPr id="10" name="Picture 9" descr="A person wearing glasses smiling&#10;&#10;AI-generated content may be incorrect.">
            <a:extLst>
              <a:ext uri="{FF2B5EF4-FFF2-40B4-BE49-F238E27FC236}">
                <a16:creationId xmlns:a16="http://schemas.microsoft.com/office/drawing/2014/main" id="{82FED7BF-6895-6692-F3CF-8F9969B07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586" y="2900914"/>
            <a:ext cx="1085458" cy="1308074"/>
          </a:xfrm>
          <a:prstGeom prst="rect">
            <a:avLst/>
          </a:prstGeom>
        </p:spPr>
      </p:pic>
      <p:pic>
        <p:nvPicPr>
          <p:cNvPr id="5" name="Picture 4" descr="A qr code with a green plant&#10;&#10;AI-generated content may be incorrect.">
            <a:extLst>
              <a:ext uri="{FF2B5EF4-FFF2-40B4-BE49-F238E27FC236}">
                <a16:creationId xmlns:a16="http://schemas.microsoft.com/office/drawing/2014/main" id="{4DDD1287-5205-05FF-5A3A-728C345587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887" y="124938"/>
            <a:ext cx="3522911" cy="3522911"/>
          </a:xfrm>
          <a:prstGeom prst="rect">
            <a:avLst/>
          </a:prstGeom>
        </p:spPr>
      </p:pic>
      <p:pic>
        <p:nvPicPr>
          <p:cNvPr id="7" name="Picture 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8F58A378-3011-15FB-1A3C-BB11684819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604" y="5938346"/>
            <a:ext cx="3355945" cy="47942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1FF609FD-EFAD-E24D-FD3C-6513D7283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00356" y="5114723"/>
            <a:ext cx="414796" cy="237275"/>
            <a:chOff x="3299703" y="548246"/>
            <a:chExt cx="2024952" cy="101259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275122E-6F14-A20D-593E-A2E4D8686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4312058" y="548245"/>
              <a:ext cx="1012596" cy="101259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B73EC77-B336-60CE-A0C7-9E7B80868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99704" y="548245"/>
              <a:ext cx="1012596" cy="1012598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6BA2E97-2603-25C2-D698-C40183347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9651240" y="5243809"/>
            <a:ext cx="414796" cy="237275"/>
            <a:chOff x="3299703" y="548246"/>
            <a:chExt cx="2024952" cy="101259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BF59694-99AC-C44B-B9FD-FE3B77CD2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4312058" y="548245"/>
              <a:ext cx="1012596" cy="101259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741F900-227F-E7D7-315D-5E3D5086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99704" y="548245"/>
              <a:ext cx="1012596" cy="1012598"/>
            </a:xfrm>
            <a:prstGeom prst="rect">
              <a:avLst/>
            </a:prstGeom>
          </p:spPr>
        </p:pic>
      </p:grpSp>
      <p:sp>
        <p:nvSpPr>
          <p:cNvPr id="28" name="TextBox 3">
            <a:extLst>
              <a:ext uri="{FF2B5EF4-FFF2-40B4-BE49-F238E27FC236}">
                <a16:creationId xmlns:a16="http://schemas.microsoft.com/office/drawing/2014/main" id="{6F91299E-6C68-D1A4-0650-00F9947AC5E1}"/>
              </a:ext>
            </a:extLst>
          </p:cNvPr>
          <p:cNvSpPr txBox="1"/>
          <p:nvPr/>
        </p:nvSpPr>
        <p:spPr>
          <a:xfrm>
            <a:off x="5515152" y="5114723"/>
            <a:ext cx="4447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i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/>
                <a:ea typeface="Poppins" panose="00000500000000000000" pitchFamily="2" charset="0"/>
                <a:cs typeface="Arial"/>
              </a:rPr>
              <a:t>A necessary evil for work or study I hated it</a:t>
            </a:r>
            <a:endParaRPr lang="en-GB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9" name="TextBox 25">
            <a:extLst>
              <a:ext uri="{FF2B5EF4-FFF2-40B4-BE49-F238E27FC236}">
                <a16:creationId xmlns:a16="http://schemas.microsoft.com/office/drawing/2014/main" id="{60A50F1B-D850-CAFE-5DCA-9378236F93B4}"/>
              </a:ext>
            </a:extLst>
          </p:cNvPr>
          <p:cNvSpPr txBox="1"/>
          <p:nvPr/>
        </p:nvSpPr>
        <p:spPr>
          <a:xfrm>
            <a:off x="6207569" y="5481084"/>
            <a:ext cx="27155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>
                <a:solidFill>
                  <a:schemeClr val="accent3">
                    <a:lumMod val="75000"/>
                  </a:schemeClr>
                </a:solidFill>
                <a:effectLst/>
                <a:latin typeface="Calibri"/>
                <a:ea typeface="Poppins" panose="00000500000000000000" pitchFamily="2" charset="0"/>
                <a:cs typeface="Arial"/>
              </a:rPr>
              <a:t>Initial student perspective about group work</a:t>
            </a:r>
            <a:endParaRPr lang="en-GB" sz="11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289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A5E92-629C-0E86-A329-731E467FF31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450"/>
            <a:ext cx="10515600" cy="346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23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2D234B4-E0AE-B415-BB3B-4C179435562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GB">
                <a:latin typeface="Poppins SemiBold"/>
                <a:cs typeface="Poppins SemiBold"/>
              </a:rPr>
              <a:t>Feedback/Advice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3EE40A-C3AD-492A-7152-AF29778C82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22853" y="578165"/>
            <a:ext cx="4325807" cy="963252"/>
          </a:xfrm>
        </p:spPr>
        <p:txBody>
          <a:bodyPr/>
          <a:lstStyle/>
          <a:p>
            <a:r>
              <a:rPr lang="en-GB" dirty="0">
                <a:hlinkClick r:id="rId3"/>
              </a:rPr>
              <a:t>Group work feedback whiteboard</a:t>
            </a:r>
            <a:endParaRPr lang="en-GB" dirty="0"/>
          </a:p>
          <a:p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B4B73A8-254F-E794-105E-195EE6E526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1993" y="1733790"/>
            <a:ext cx="4325807" cy="2362138"/>
          </a:xfrm>
        </p:spPr>
        <p:txBody>
          <a:bodyPr lIns="91440" tIns="45720" rIns="91440" bIns="45720"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400" dirty="0">
                <a:latin typeface="Poppins"/>
                <a:cs typeface="Poppins"/>
              </a:rPr>
              <a:t>Based on your experience, what advice would you give us for helping develop students' group work skills?</a:t>
            </a:r>
            <a:endParaRPr lang="en-GB" sz="2400" dirty="0"/>
          </a:p>
        </p:txBody>
      </p:sp>
      <p:pic>
        <p:nvPicPr>
          <p:cNvPr id="4" name="Picture 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1F8791DC-42FE-A253-68AE-8D65A67445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52" y="5909094"/>
            <a:ext cx="3742948" cy="537923"/>
          </a:xfrm>
          <a:prstGeom prst="rect">
            <a:avLst/>
          </a:prstGeom>
        </p:spPr>
      </p:pic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044C5698-96BD-501C-A27B-37D11AF51B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7093" y="1392081"/>
            <a:ext cx="4930567" cy="46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2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86C0-E096-3423-EBBB-2AF0A64476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30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AF888-6AEC-BE02-D3D9-34B614D3DC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Thank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D21536-A24A-ED72-2A73-2DE5EB38536D}"/>
              </a:ext>
            </a:extLst>
          </p:cNvPr>
          <p:cNvSpPr txBox="1"/>
          <p:nvPr/>
        </p:nvSpPr>
        <p:spPr>
          <a:xfrm>
            <a:off x="487418" y="3916417"/>
            <a:ext cx="447083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b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Ruth Neal - </a:t>
            </a:r>
            <a:r>
              <a:rPr lang="en-GB" sz="1600" b="1">
                <a:solidFill>
                  <a:srgbClr val="FFFFFF"/>
                </a:solidFill>
                <a:latin typeface="Calibri"/>
                <a:ea typeface="Calibri"/>
                <a:cs typeface="Calibri"/>
                <a:hlinkClick r:id="rId3"/>
              </a:rPr>
              <a:t>ruth.neal@open.ac.uk</a:t>
            </a:r>
            <a:endParaRPr lang="en-GB">
              <a:solidFill>
                <a:srgbClr val="060645"/>
              </a:solidFill>
              <a:latin typeface="Poppins"/>
              <a:ea typeface="Calibri"/>
              <a:cs typeface="Poppins"/>
            </a:endParaRPr>
          </a:p>
          <a:p>
            <a:r>
              <a:rPr lang="en-GB" sz="1600" b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Kellee Patterson – </a:t>
            </a:r>
            <a:r>
              <a:rPr lang="en-GB" sz="1600" b="1">
                <a:solidFill>
                  <a:srgbClr val="FFFFFF"/>
                </a:solidFill>
                <a:latin typeface="Calibri"/>
                <a:ea typeface="Calibri"/>
                <a:cs typeface="Calibri"/>
                <a:hlinkClick r:id="rId4"/>
              </a:rPr>
              <a:t>kellee.patterson@open.ac.uk</a:t>
            </a:r>
            <a:endParaRPr lang="en-GB">
              <a:solidFill>
                <a:srgbClr val="060645"/>
              </a:solidFill>
              <a:latin typeface="Poppins"/>
              <a:ea typeface="Calibri"/>
              <a:cs typeface="Poppins"/>
            </a:endParaRPr>
          </a:p>
          <a:p>
            <a:r>
              <a:rPr lang="en-GB" sz="16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​</a:t>
            </a:r>
            <a:endParaRPr lang="en-GB">
              <a:cs typeface="Poppins"/>
            </a:endParaRPr>
          </a:p>
        </p:txBody>
      </p:sp>
      <p:pic>
        <p:nvPicPr>
          <p:cNvPr id="6" name="Picture 5" descr="A qr code with a green plant&#10;&#10;AI-generated content may be incorrect.">
            <a:extLst>
              <a:ext uri="{FF2B5EF4-FFF2-40B4-BE49-F238E27FC236}">
                <a16:creationId xmlns:a16="http://schemas.microsoft.com/office/drawing/2014/main" id="{92AF4F3D-20FB-CA85-B75E-946720C96A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744" y="960961"/>
            <a:ext cx="4761905" cy="4761905"/>
          </a:xfrm>
          <a:prstGeom prst="rect">
            <a:avLst/>
          </a:prstGeom>
        </p:spPr>
      </p:pic>
      <p:pic>
        <p:nvPicPr>
          <p:cNvPr id="7" name="Picture 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65CEB2F9-A89F-B6A3-9396-52412663F4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604" y="5938346"/>
            <a:ext cx="3355945" cy="47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48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539FFA2-9648-5462-DF13-83871A4522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8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F677AE-0A9C-8724-9645-F560AB092CD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GB">
                <a:latin typeface="Poppins SemiBold"/>
                <a:cs typeface="Poppins SemiBold"/>
              </a:rPr>
              <a:t>Project aim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55EED0-4344-8F2A-C125-C97C9AA7F56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3915" y="905871"/>
            <a:ext cx="11150851" cy="497128"/>
          </a:xfrm>
        </p:spPr>
        <p:txBody>
          <a:bodyPr lIns="91440" tIns="45720" rIns="91440" bIns="45720" anchor="t">
            <a:noAutofit/>
          </a:bodyPr>
          <a:lstStyle/>
          <a:p>
            <a:pPr>
              <a:spcBef>
                <a:spcPts val="0"/>
              </a:spcBef>
            </a:pPr>
            <a:r>
              <a:rPr lang="en-GB" sz="22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To assess the suitability and impact of introducing group work on a level 1 statistics module. </a:t>
            </a:r>
            <a:endParaRPr lang="en-US" sz="22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ts val="0"/>
              </a:spcBef>
            </a:pPr>
            <a:endParaRPr lang="en-GB" sz="1500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44FA9-56D2-4232-5373-45DF1F3442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0378" y="2621296"/>
            <a:ext cx="9591229" cy="289311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>
                <a:latin typeface="Poppins"/>
                <a:cs typeface="Poppins"/>
              </a:rPr>
              <a:t>Why group work?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AEF2E0-A913-2923-F8A0-BD165FEC13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8808" y="4187744"/>
            <a:ext cx="9591229" cy="1069875"/>
          </a:xfrm>
          <a:solidFill>
            <a:schemeClr val="bg2">
              <a:lumMod val="90000"/>
            </a:schemeClr>
          </a:solidFill>
        </p:spPr>
        <p:txBody>
          <a:bodyPr lIns="91440" tIns="45720" rIns="91440" bIns="45720" anchor="t">
            <a:noAutofit/>
          </a:bodyPr>
          <a:lstStyle/>
          <a:p>
            <a:r>
              <a:rPr lang="en-GB" sz="1800" i="1" dirty="0">
                <a:latin typeface="Calibri"/>
                <a:ea typeface="Calibri"/>
                <a:cs typeface="Calibri"/>
              </a:rPr>
              <a:t>If we are truly preparing statistics students for applying statistics in the workplace then statistics education should resemble statistics practice; including data awareness, basic concepts and interpretation (Rumsey 2002) and cooperation, communication and teamwork (Roseth et al., 2017).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300E74-12B1-9C4C-6682-B4E3CDA6E0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0378" y="3011890"/>
            <a:ext cx="10110240" cy="1074571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dirty="0">
                <a:latin typeface="Poppins"/>
                <a:cs typeface="Poppins"/>
              </a:rPr>
              <a:t>Increase collaboration and cooperation between students</a:t>
            </a:r>
          </a:p>
          <a:p>
            <a:r>
              <a:rPr lang="en-GB" dirty="0">
                <a:latin typeface="Poppins"/>
                <a:cs typeface="Poppins"/>
              </a:rPr>
              <a:t>Key employability skills</a:t>
            </a:r>
          </a:p>
          <a:p>
            <a:r>
              <a:rPr lang="en-GB" dirty="0">
                <a:latin typeface="Poppins"/>
                <a:cs typeface="Poppins"/>
              </a:rPr>
              <a:t>Context of situation is important in statistics, and this is often understood better through discussion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1764E32-AF04-1F1D-2615-912796BA1CB4}"/>
              </a:ext>
            </a:extLst>
          </p:cNvPr>
          <p:cNvSpPr txBox="1">
            <a:spLocks/>
          </p:cNvSpPr>
          <p:nvPr/>
        </p:nvSpPr>
        <p:spPr>
          <a:xfrm>
            <a:off x="1071638" y="1507894"/>
            <a:ext cx="9591229" cy="28931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Poppins"/>
                <a:cs typeface="Poppins"/>
              </a:rPr>
              <a:t>What do we define as group work?</a:t>
            </a:r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605068-6E2E-39D9-4EB7-0710C350A598}"/>
              </a:ext>
            </a:extLst>
          </p:cNvPr>
          <p:cNvSpPr txBox="1"/>
          <p:nvPr/>
        </p:nvSpPr>
        <p:spPr>
          <a:xfrm>
            <a:off x="6427796" y="5324318"/>
            <a:ext cx="5409534" cy="116955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 b="1" dirty="0">
                <a:latin typeface="-apple-system"/>
              </a:rPr>
              <a:t>References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latin typeface="-apple-system"/>
              </a:rPr>
              <a:t>Roseth, C. J., Garfield, J. B., &amp; Ben-Zvi, D. (2008) Collaboration in Learning and Teaching Statistics. Journal of Statistics Education, 16(1).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latin typeface="-apple-system"/>
              </a:rPr>
              <a:t>Rumsey, D. J. (2002) Statistical literacy as a goal for introductory statistics courses. Journal of Statistics Education, 10(3).</a:t>
            </a:r>
            <a:endParaRPr lang="en-GB" sz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3B5240-447A-D599-10DB-6577D614191B}"/>
              </a:ext>
            </a:extLst>
          </p:cNvPr>
          <p:cNvSpPr txBox="1"/>
          <p:nvPr/>
        </p:nvSpPr>
        <p:spPr>
          <a:xfrm>
            <a:off x="1068808" y="1901129"/>
            <a:ext cx="988036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>
                <a:solidFill>
                  <a:srgbClr val="002060"/>
                </a:solidFill>
                <a:cs typeface="Poppins"/>
              </a:rPr>
              <a:t>We define ‘group work’ as collaboration and cooperatively working with others to complete a task or project.</a:t>
            </a:r>
          </a:p>
        </p:txBody>
      </p:sp>
      <p:pic>
        <p:nvPicPr>
          <p:cNvPr id="13" name="Picture 12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F5E9D05C-BBFC-5B0A-B8C6-FF662F355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52" y="5909094"/>
            <a:ext cx="3742948" cy="53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4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B0DE2-80C0-E711-E6F4-E6016DF8C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833BD8B-1C9F-86E2-F120-8C75C3A3158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8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7D78D8-D0E5-E720-B3A0-09C2A36C86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GB">
                <a:latin typeface="Poppins SemiBold"/>
                <a:cs typeface="Poppins SemiBold"/>
              </a:rPr>
              <a:t>Workshop aim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179C41-0F8F-80A0-DEDB-44C8138D825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GB" dirty="0">
                <a:latin typeface="Poppins"/>
                <a:cs typeface="Poppins"/>
              </a:rPr>
              <a:t>To understand student experience of being asked to work in groups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B7527-1AD9-B8AB-0E49-6EDB95F949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GB">
                <a:latin typeface="Poppins"/>
                <a:cs typeface="Poppins"/>
              </a:rPr>
              <a:t>Workshop plan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CF7D9D-E827-2A2C-12EB-CDD39C3372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2529337"/>
            <a:ext cx="9591229" cy="1937961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dirty="0">
                <a:latin typeface="Poppins"/>
                <a:cs typeface="Poppins"/>
              </a:rPr>
              <a:t>Introduction (5 minutes)</a:t>
            </a:r>
          </a:p>
          <a:p>
            <a:r>
              <a:rPr lang="en-GB" dirty="0">
                <a:latin typeface="Poppins"/>
                <a:cs typeface="Poppins"/>
              </a:rPr>
              <a:t>Undertake a task in groups (10 minutes)</a:t>
            </a:r>
          </a:p>
          <a:p>
            <a:r>
              <a:rPr lang="en-GB" dirty="0">
                <a:latin typeface="Poppins"/>
                <a:cs typeface="Poppins"/>
              </a:rPr>
              <a:t>Report back on task  (10 minutes)</a:t>
            </a:r>
          </a:p>
          <a:p>
            <a:r>
              <a:rPr lang="en-GB" dirty="0">
                <a:latin typeface="Poppins"/>
                <a:cs typeface="Poppins"/>
              </a:rPr>
              <a:t>Repeat task in groups (5 minutes)</a:t>
            </a:r>
          </a:p>
          <a:p>
            <a:r>
              <a:rPr lang="en-GB" dirty="0">
                <a:latin typeface="Poppins"/>
                <a:cs typeface="Poppins"/>
              </a:rPr>
              <a:t>Discussion (10 minutes)</a:t>
            </a:r>
          </a:p>
          <a:p>
            <a:r>
              <a:rPr lang="en-GB" dirty="0">
                <a:latin typeface="Poppins"/>
                <a:cs typeface="Poppins"/>
              </a:rPr>
              <a:t>Feedback (5 minute)</a:t>
            </a:r>
            <a:endParaRPr lang="en-GB" dirty="0"/>
          </a:p>
        </p:txBody>
      </p:sp>
      <p:pic>
        <p:nvPicPr>
          <p:cNvPr id="2" name="Picture 1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FC67453C-CAE8-6569-29E8-45D9B7E76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52" y="5909094"/>
            <a:ext cx="3742948" cy="53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63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A0F87-DC84-A195-C3F0-AAAC063131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GB">
                <a:latin typeface="Poppins SemiBold"/>
                <a:cs typeface="Poppins SemiBold"/>
              </a:rPr>
              <a:t>Group work experience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01FAAD-87B3-ED5E-D427-8D57911A33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3915" y="912168"/>
            <a:ext cx="10766703" cy="947112"/>
          </a:xfrm>
        </p:spPr>
        <p:txBody>
          <a:bodyPr/>
          <a:lstStyle/>
          <a:p>
            <a:r>
              <a:rPr lang="en-GB" dirty="0"/>
              <a:t>Aim is for you to experience some of what the students go through when asked to work in groups to complete tasks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C05DEE-9289-0845-3084-1053D6CB18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6721" y="2130751"/>
            <a:ext cx="9591229" cy="2935025"/>
          </a:xfrm>
        </p:spPr>
        <p:txBody>
          <a:bodyPr lIns="91440" tIns="45720" rIns="91440" bIns="45720" anchor="t"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GB" dirty="0">
                <a:latin typeface="Poppins"/>
                <a:cs typeface="Poppins"/>
              </a:rPr>
              <a:t>This is what our students experienced, and we are trying to replicate this here:</a:t>
            </a:r>
          </a:p>
          <a:p>
            <a:pPr marL="719138" indent="-450850">
              <a:lnSpc>
                <a:spcPct val="200000"/>
              </a:lnSpc>
            </a:pPr>
            <a:r>
              <a:rPr lang="en-GB" dirty="0">
                <a:latin typeface="Poppins"/>
                <a:cs typeface="Poppins"/>
              </a:rPr>
              <a:t>Put in groups to complete task for which we believe you have the skills</a:t>
            </a:r>
            <a:endParaRPr lang="en-GB" dirty="0"/>
          </a:p>
          <a:p>
            <a:pPr marL="719138" indent="-450850">
              <a:lnSpc>
                <a:spcPct val="200000"/>
              </a:lnSpc>
            </a:pPr>
            <a:r>
              <a:rPr lang="en-GB" dirty="0">
                <a:latin typeface="Poppins"/>
                <a:cs typeface="Poppins"/>
              </a:rPr>
              <a:t>Complete task over a time period through collaboration and discussion</a:t>
            </a:r>
            <a:endParaRPr lang="en-GB" dirty="0"/>
          </a:p>
          <a:p>
            <a:pPr marL="719138" indent="-450850">
              <a:lnSpc>
                <a:spcPct val="200000"/>
              </a:lnSpc>
            </a:pPr>
            <a:r>
              <a:rPr lang="en-GB" dirty="0">
                <a:latin typeface="Poppins"/>
                <a:cs typeface="Poppins"/>
              </a:rPr>
              <a:t>Formulate conclusion/solution</a:t>
            </a:r>
          </a:p>
          <a:p>
            <a:pPr marL="719138" indent="-450850">
              <a:lnSpc>
                <a:spcPct val="200000"/>
              </a:lnSpc>
            </a:pPr>
            <a:r>
              <a:rPr lang="en-GB" dirty="0">
                <a:latin typeface="Poppins"/>
                <a:cs typeface="Poppins"/>
              </a:rPr>
              <a:t>Give feedback</a:t>
            </a:r>
            <a:endParaRPr lang="en-GB" dirty="0"/>
          </a:p>
          <a:p>
            <a:endParaRPr lang="en-GB" dirty="0"/>
          </a:p>
        </p:txBody>
      </p:sp>
      <p:pic>
        <p:nvPicPr>
          <p:cNvPr id="7" name="Picture 6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31B13C8B-9971-3D3B-5DCA-40641512D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52" y="5909094"/>
            <a:ext cx="3742948" cy="53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89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7598D2-35DE-F2C6-4444-CD7487485B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674" y="1563312"/>
            <a:ext cx="7945406" cy="2109295"/>
          </a:xfrm>
        </p:spPr>
        <p:txBody>
          <a:bodyPr lIns="91440" tIns="45720" rIns="91440" bIns="45720" anchor="t">
            <a:noAutofit/>
          </a:bodyPr>
          <a:lstStyle/>
          <a:p>
            <a:pPr marL="514350" indent="-514350">
              <a:buAutoNum type="arabicPeriod"/>
            </a:pPr>
            <a:r>
              <a:rPr lang="en-GB" sz="3000" dirty="0">
                <a:latin typeface="Poppins SemiBold"/>
                <a:cs typeface="Poppins SemiBold"/>
              </a:rPr>
              <a:t>Great British Bake Off</a:t>
            </a:r>
            <a:endParaRPr lang="en-GB" sz="3000" b="0" dirty="0">
              <a:solidFill>
                <a:srgbClr val="000000"/>
              </a:solidFill>
              <a:latin typeface="Poppins SemiBold"/>
              <a:cs typeface="Poppins SemiBold"/>
            </a:endParaRPr>
          </a:p>
          <a:p>
            <a:pPr marL="514350" indent="-514350">
              <a:buAutoNum type="arabicPeriod"/>
            </a:pPr>
            <a:r>
              <a:rPr lang="en-GB" sz="3000" dirty="0">
                <a:latin typeface="Poppins SemiBold"/>
                <a:cs typeface="Poppins SemiBold"/>
              </a:rPr>
              <a:t>House of Games</a:t>
            </a:r>
            <a:endParaRPr lang="en-GB" dirty="0"/>
          </a:p>
          <a:p>
            <a:pPr marL="514350" indent="-514350">
              <a:buAutoNum type="arabicPeriod"/>
            </a:pPr>
            <a:r>
              <a:rPr lang="en-GB" sz="3000" dirty="0">
                <a:latin typeface="Poppins SemiBold"/>
                <a:cs typeface="Poppins SemiBold"/>
              </a:rPr>
              <a:t>Race Across the World</a:t>
            </a:r>
          </a:p>
          <a:p>
            <a:endParaRPr lang="en-GB" sz="3000" dirty="0">
              <a:latin typeface="Poppins SemiBold"/>
              <a:cs typeface="Poppins SemiBold"/>
            </a:endParaRP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3341E-FEA1-F4D8-A110-C7A23101A5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1105" y="3672607"/>
            <a:ext cx="10422799" cy="1272937"/>
          </a:xfr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600" dirty="0">
                <a:latin typeface="Poppins"/>
                <a:cs typeface="Poppins"/>
              </a:rPr>
              <a:t>Click the 'Rooms' app icon in the Teams meeting toolbar options                 and then choose the room link for the session you would like to join.</a:t>
            </a:r>
            <a:endParaRPr lang="en-GB" sz="1600" dirty="0"/>
          </a:p>
          <a:p>
            <a:pPr>
              <a:lnSpc>
                <a:spcPct val="150000"/>
              </a:lnSpc>
            </a:pPr>
            <a:r>
              <a:rPr lang="en-GB" sz="1600" dirty="0">
                <a:latin typeface="Poppins"/>
                <a:cs typeface="Poppins"/>
              </a:rPr>
              <a:t>This room and this meeting will automatically be put 'on hold'.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Poppins"/>
                <a:cs typeface="Poppins"/>
              </a:rPr>
              <a:t>When you leave the breakout room to return, be sure to 'Leave room' not 'Leave meeting'!</a:t>
            </a:r>
            <a:endParaRPr lang="en-GB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6DC5B-EB6B-1948-6908-177FB009FF6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GB">
                <a:latin typeface="Poppins SemiBold"/>
                <a:cs typeface="Poppins SemiBold"/>
              </a:rPr>
              <a:t>Three group work task options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F5599F-B0BA-01A6-B260-15036E1B188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GB">
                <a:latin typeface="Poppins"/>
                <a:cs typeface="Poppins"/>
              </a:rPr>
              <a:t>Choose a task 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D4AD90-7A96-DFC7-E574-216EAD0CC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035" y="3655792"/>
            <a:ext cx="654134" cy="632937"/>
          </a:xfrm>
          <a:prstGeom prst="rect">
            <a:avLst/>
          </a:prstGeom>
        </p:spPr>
      </p:pic>
      <p:pic>
        <p:nvPicPr>
          <p:cNvPr id="7" name="Picture 6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7E90FB66-16C8-D6E0-548F-FCDAA4C48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52" y="5909094"/>
            <a:ext cx="3742948" cy="53792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60D90F5-32B7-00ED-098C-487CEE69ED39}"/>
              </a:ext>
            </a:extLst>
          </p:cNvPr>
          <p:cNvSpPr/>
          <p:nvPr/>
        </p:nvSpPr>
        <p:spPr>
          <a:xfrm>
            <a:off x="8186928" y="326369"/>
            <a:ext cx="3438144" cy="11676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You will have 10 minutes to work together on the task, then return here</a:t>
            </a:r>
          </a:p>
        </p:txBody>
      </p:sp>
    </p:spTree>
    <p:extLst>
      <p:ext uri="{BB962C8B-B14F-4D97-AF65-F5344CB8AC3E}">
        <p14:creationId xmlns:p14="http://schemas.microsoft.com/office/powerpoint/2010/main" val="2548506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45A076-85C2-2320-8EAB-AF2403F6849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GB">
                <a:latin typeface="Poppins SemiBold"/>
                <a:cs typeface="Poppins SemiBold"/>
              </a:rPr>
              <a:t>How was your group work experience?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36C51C-0C5A-B0CF-A0CF-44407F9A4A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GB" dirty="0">
                <a:latin typeface="Poppins"/>
                <a:cs typeface="Poppins"/>
              </a:rPr>
              <a:t>Discussion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8A1605-3DA9-E9B1-3D6D-9F24C20D51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8433" y="1943514"/>
            <a:ext cx="9591229" cy="2067654"/>
          </a:xfr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200000"/>
              </a:lnSpc>
            </a:pPr>
            <a:r>
              <a:rPr lang="en-GB" sz="1800" dirty="0">
                <a:latin typeface="Poppins"/>
                <a:cs typeface="Poppins"/>
              </a:rPr>
              <a:t>Did you complete the task?</a:t>
            </a:r>
          </a:p>
          <a:p>
            <a:pPr>
              <a:lnSpc>
                <a:spcPct val="200000"/>
              </a:lnSpc>
            </a:pPr>
            <a:r>
              <a:rPr lang="en-GB" sz="1800" dirty="0">
                <a:latin typeface="Poppins"/>
                <a:cs typeface="Poppins"/>
              </a:rPr>
              <a:t>Did you have the required skills/instructions/information?</a:t>
            </a:r>
          </a:p>
          <a:p>
            <a:pPr>
              <a:lnSpc>
                <a:spcPct val="200000"/>
              </a:lnSpc>
            </a:pPr>
            <a:r>
              <a:rPr lang="en-GB" sz="1800" dirty="0">
                <a:latin typeface="Poppins"/>
                <a:cs typeface="Poppins"/>
              </a:rPr>
              <a:t>How did you work as a group?</a:t>
            </a:r>
            <a:endParaRPr lang="en-GB" sz="1800" dirty="0"/>
          </a:p>
        </p:txBody>
      </p:sp>
      <p:pic>
        <p:nvPicPr>
          <p:cNvPr id="4" name="Picture 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682592CA-8B17-450A-29CA-25A452CF0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52" y="5909094"/>
            <a:ext cx="3742948" cy="53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66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794153E-CBDD-0A0C-944F-5B58C6E5EEA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12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31F76E9D-EBCE-8D88-A6C4-5E98D14D601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915" y="404664"/>
            <a:ext cx="10766703" cy="497161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>
                <a:latin typeface="Poppins SemiBold"/>
                <a:cs typeface="Poppins SemiBold"/>
              </a:rPr>
              <a:t>Our students' experience</a:t>
            </a:r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EA83A89-D52C-59B8-9402-C77A9C44E2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95705" y="3746774"/>
            <a:ext cx="9597797" cy="1528893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1800" dirty="0">
                <a:latin typeface="Poppins"/>
                <a:cs typeface="Poppins"/>
              </a:rPr>
              <a:t>Tackling tasks ‘freely’ is not how we teach students</a:t>
            </a:r>
          </a:p>
          <a:p>
            <a:r>
              <a:rPr lang="en-GB" sz="1800" dirty="0">
                <a:latin typeface="Poppins"/>
                <a:cs typeface="Poppins"/>
              </a:rPr>
              <a:t>We give them 'neat' problems for which they don't need to think more widely</a:t>
            </a:r>
          </a:p>
          <a:p>
            <a:r>
              <a:rPr lang="en-GB" sz="1800" dirty="0">
                <a:latin typeface="Poppins"/>
                <a:cs typeface="Poppins"/>
              </a:rPr>
              <a:t>More scaffolding is needed before letting them loose on group work</a:t>
            </a:r>
          </a:p>
          <a:p>
            <a:r>
              <a:rPr lang="en-GB" sz="1800" dirty="0">
                <a:latin typeface="Poppins"/>
                <a:cs typeface="Poppins"/>
              </a:rPr>
              <a:t>Purpose – should count for something e.g. grades, skills development</a:t>
            </a:r>
            <a:endParaRPr lang="en-GB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498B45-8803-5DFB-6C64-A6AAB1915B32}"/>
              </a:ext>
            </a:extLst>
          </p:cNvPr>
          <p:cNvSpPr txBox="1"/>
          <p:nvPr/>
        </p:nvSpPr>
        <p:spPr>
          <a:xfrm>
            <a:off x="1743275" y="1032467"/>
            <a:ext cx="8705449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u="sng" dirty="0">
                <a:cs typeface="Poppins"/>
              </a:rPr>
              <a:t>Project findings</a:t>
            </a:r>
            <a:endParaRPr lang="en-GB" u="sng" dirty="0"/>
          </a:p>
          <a:p>
            <a:endParaRPr lang="en-GB" dirty="0">
              <a:cs typeface="Poppins"/>
            </a:endParaRPr>
          </a:p>
          <a:p>
            <a:r>
              <a:rPr lang="en-GB" dirty="0">
                <a:cs typeface="Poppins"/>
              </a:rPr>
              <a:t>Not enough instructions/guidance/prompts – no role allocation</a:t>
            </a:r>
          </a:p>
          <a:p>
            <a:r>
              <a:rPr lang="en-GB" dirty="0">
                <a:cs typeface="Poppins"/>
              </a:rPr>
              <a:t>Everyone did not contribute – perhaps because task not compulsory</a:t>
            </a:r>
          </a:p>
        </p:txBody>
      </p:sp>
      <p:pic>
        <p:nvPicPr>
          <p:cNvPr id="5" name="Picture 4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4DEB398C-BFD5-A0E3-04C1-69CA18380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52" y="5909094"/>
            <a:ext cx="3742948" cy="5379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12C538-DF83-CD18-0791-E1618BF27CCB}"/>
              </a:ext>
            </a:extLst>
          </p:cNvPr>
          <p:cNvSpPr txBox="1"/>
          <p:nvPr/>
        </p:nvSpPr>
        <p:spPr>
          <a:xfrm>
            <a:off x="537552" y="2630244"/>
            <a:ext cx="6120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Perhaps guided discussions on exercises on a tutor group forum. That may be included for a very small number of marks in </a:t>
            </a:r>
            <a:r>
              <a:rPr lang="en-GB" b="0" i="0" dirty="0" err="1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tmas</a:t>
            </a:r>
            <a:r>
              <a:rPr lang="en-GB" b="0" i="0" dirty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.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694682-640D-18AE-174B-B5F6822522DD}"/>
              </a:ext>
            </a:extLst>
          </p:cNvPr>
          <p:cNvSpPr txBox="1"/>
          <p:nvPr/>
        </p:nvSpPr>
        <p:spPr>
          <a:xfrm>
            <a:off x="7827264" y="2666619"/>
            <a:ext cx="41026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A group tutorial where aims of the task could be discussed and roles assigned.</a:t>
            </a:r>
            <a:endParaRPr lang="en-GB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AD9F0A0-241C-7862-C2F8-08522DD57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5211" y="2506091"/>
            <a:ext cx="494489" cy="248305"/>
            <a:chOff x="3299703" y="548246"/>
            <a:chExt cx="2024952" cy="101259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1D3C2EF-0682-2F56-33E5-43D77E9E4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4312058" y="548245"/>
              <a:ext cx="1012596" cy="101259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CA62D7F-C677-A0C3-0573-E6C96F420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99704" y="548245"/>
              <a:ext cx="1012596" cy="1012598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B11C846-874A-DDF1-24FB-82D59A40D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6352362" y="3087962"/>
            <a:ext cx="494489" cy="248305"/>
            <a:chOff x="3299703" y="548246"/>
            <a:chExt cx="2024952" cy="101259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ACAB5E8-8984-573E-79ED-56D1E748D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4312058" y="548245"/>
              <a:ext cx="1012596" cy="101259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B41415F-3D9B-2858-2D4E-910063E39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99704" y="548245"/>
              <a:ext cx="1012596" cy="1012598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5A5B2B0-5233-8534-345D-A2413984D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11521770" y="3087961"/>
            <a:ext cx="494489" cy="248305"/>
            <a:chOff x="3299703" y="548246"/>
            <a:chExt cx="2024952" cy="101259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2C15E77-DABB-89E8-DC7B-8D0F7702B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4312058" y="548245"/>
              <a:ext cx="1012596" cy="1012598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3D6E3FF-FF71-B7E6-715D-970BDF265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99704" y="548245"/>
              <a:ext cx="1012596" cy="1012598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2F8F0C8-EF79-D24F-2C34-89B9ADC79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32775" y="2580255"/>
            <a:ext cx="494489" cy="248305"/>
            <a:chOff x="3299703" y="548246"/>
            <a:chExt cx="2024952" cy="101259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7E082A3-15E6-BB6C-1A5F-D53867B45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4312058" y="548245"/>
              <a:ext cx="1012596" cy="1012598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0775629-97DE-DA6D-BFE8-F193FF4AB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99704" y="548245"/>
              <a:ext cx="1012596" cy="10125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0821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2825B-9343-BFF8-A84F-08AD791BD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41A993-E407-43A8-FF7B-0EE68241AC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1105" y="1708155"/>
            <a:ext cx="9591229" cy="2115592"/>
          </a:xfrm>
        </p:spPr>
        <p:txBody>
          <a:bodyPr lIns="91440" tIns="45720" rIns="91440" bIns="45720" anchor="t">
            <a:noAutofit/>
          </a:bodyPr>
          <a:lstStyle/>
          <a:p>
            <a:pPr marL="514350" indent="-514350">
              <a:buAutoNum type="arabicPeriod"/>
            </a:pPr>
            <a:r>
              <a:rPr lang="en-GB" sz="3000" dirty="0">
                <a:latin typeface="Poppins SemiBold"/>
                <a:cs typeface="Poppins SemiBold"/>
              </a:rPr>
              <a:t>Great British Bake Off</a:t>
            </a:r>
            <a:endParaRPr lang="en-GB" sz="3000" b="0" dirty="0">
              <a:solidFill>
                <a:srgbClr val="000000"/>
              </a:solidFill>
              <a:latin typeface="Poppins SemiBold"/>
              <a:cs typeface="Poppins SemiBold"/>
            </a:endParaRPr>
          </a:p>
          <a:p>
            <a:pPr marL="514350" indent="-514350">
              <a:buAutoNum type="arabicPeriod"/>
            </a:pPr>
            <a:r>
              <a:rPr lang="en-GB" sz="3000" dirty="0">
                <a:latin typeface="Poppins SemiBold"/>
                <a:cs typeface="Poppins SemiBold"/>
              </a:rPr>
              <a:t>House of Games</a:t>
            </a:r>
          </a:p>
          <a:p>
            <a:pPr marL="514350" indent="-514350">
              <a:buAutoNum type="arabicPeriod"/>
            </a:pPr>
            <a:r>
              <a:rPr lang="en-GB" sz="3000" dirty="0">
                <a:latin typeface="Poppins SemiBold"/>
                <a:cs typeface="Poppins SemiBold"/>
              </a:rPr>
              <a:t>Race Across the World</a:t>
            </a:r>
            <a:endParaRPr lang="en-GB" sz="3000" b="0" dirty="0">
              <a:solidFill>
                <a:srgbClr val="000000"/>
              </a:solidFill>
              <a:latin typeface="Poppins SemiBold"/>
              <a:cs typeface="Poppins SemiBold"/>
            </a:endParaRPr>
          </a:p>
          <a:p>
            <a:pPr marL="514350" indent="-514350">
              <a:buAutoNum type="arabicPeriod"/>
            </a:pPr>
            <a:endParaRPr lang="en-GB" sz="3000" dirty="0">
              <a:latin typeface="Poppins SemiBold"/>
              <a:cs typeface="Poppins SemiBold"/>
            </a:endParaRPr>
          </a:p>
          <a:p>
            <a:endParaRPr lang="en-GB" sz="3000" dirty="0">
              <a:latin typeface="Poppins SemiBold"/>
              <a:cs typeface="Poppins SemiBold"/>
            </a:endParaRP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73BBDD-C04F-B121-0D61-AD108C9D19E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GB">
                <a:latin typeface="Poppins SemiBold"/>
                <a:cs typeface="Poppins SemiBold"/>
              </a:rPr>
              <a:t>Three group work task options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5EF788-8345-3BC2-ECF8-48BE6D1014C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GB"/>
              <a:t>Choose a task 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23DC10B-0D05-4E82-D266-537879F10DFD}"/>
              </a:ext>
            </a:extLst>
          </p:cNvPr>
          <p:cNvSpPr txBox="1">
            <a:spLocks/>
          </p:cNvSpPr>
          <p:nvPr/>
        </p:nvSpPr>
        <p:spPr>
          <a:xfrm>
            <a:off x="1001105" y="3825290"/>
            <a:ext cx="9591229" cy="105727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400" dirty="0">
                <a:latin typeface="Poppins"/>
                <a:cs typeface="Poppins"/>
              </a:rPr>
              <a:t>Click the 'Rooms' app icon in the Teams meeting toolbar options                 and then choose the room link for the session you would like to join.</a:t>
            </a:r>
            <a:endParaRPr lang="en-GB" sz="1400" dirty="0"/>
          </a:p>
          <a:p>
            <a:pPr>
              <a:lnSpc>
                <a:spcPct val="150000"/>
              </a:lnSpc>
            </a:pPr>
            <a:r>
              <a:rPr lang="en-GB" sz="1400" dirty="0">
                <a:latin typeface="Poppins"/>
                <a:cs typeface="Poppins"/>
              </a:rPr>
              <a:t>This room and this meeting will automatically be put 'on hold'.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Poppins"/>
                <a:cs typeface="Poppins"/>
              </a:rPr>
              <a:t>When you leave the breakout room to return, be sure to 'Leave room' not 'Leave meeting'!</a:t>
            </a:r>
            <a:endParaRPr lang="en-GB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3BFE5D-BF12-64E6-7DB0-ED81110DC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393" y="3823747"/>
            <a:ext cx="635840" cy="615236"/>
          </a:xfrm>
          <a:prstGeom prst="rect">
            <a:avLst/>
          </a:prstGeom>
        </p:spPr>
      </p:pic>
      <p:pic>
        <p:nvPicPr>
          <p:cNvPr id="3" name="Picture 2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20E8F8B6-66A6-C0BD-32C4-06ABF37BE1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52" y="5909094"/>
            <a:ext cx="3742948" cy="53792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7AB0185-6399-F0F8-6986-B92538A91CBB}"/>
              </a:ext>
            </a:extLst>
          </p:cNvPr>
          <p:cNvSpPr/>
          <p:nvPr/>
        </p:nvSpPr>
        <p:spPr>
          <a:xfrm>
            <a:off x="8186928" y="326369"/>
            <a:ext cx="3438144" cy="11676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You will have 5 minutes to work together on the task, then return here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ED23E93-0625-92DB-FF0E-19A0E324E06A}"/>
              </a:ext>
            </a:extLst>
          </p:cNvPr>
          <p:cNvSpPr/>
          <p:nvPr/>
        </p:nvSpPr>
        <p:spPr>
          <a:xfrm>
            <a:off x="8186928" y="1861062"/>
            <a:ext cx="3438144" cy="79857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You do not have to go to the same room as first time</a:t>
            </a:r>
          </a:p>
        </p:txBody>
      </p:sp>
    </p:spTree>
    <p:extLst>
      <p:ext uri="{BB962C8B-B14F-4D97-AF65-F5344CB8AC3E}">
        <p14:creationId xmlns:p14="http://schemas.microsoft.com/office/powerpoint/2010/main" val="3414381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AFE030B-C319-AB9E-4023-8565497FC91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27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CC71A927-0425-216B-091E-DBE0E9A81BB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3915" y="404664"/>
            <a:ext cx="10797426" cy="497161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>
                <a:latin typeface="Poppins SemiBold"/>
                <a:cs typeface="Poppins SemiBold"/>
              </a:rPr>
              <a:t>How was your group work experience second time around?</a:t>
            </a:r>
            <a:endParaRPr lang="en-GB" b="0">
              <a:solidFill>
                <a:srgbClr val="000000"/>
              </a:solidFill>
              <a:latin typeface="Poppins SemiBold"/>
              <a:cs typeface="Poppins SemiBold"/>
            </a:endParaRPr>
          </a:p>
          <a:p>
            <a:endParaRPr lang="en-GB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AC18ACC1-9F63-243B-CC2B-E08A7C7C939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93163" y="2543374"/>
            <a:ext cx="10797426" cy="289311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3600" dirty="0">
                <a:latin typeface="Poppins"/>
                <a:cs typeface="Poppins"/>
              </a:rPr>
              <a:t>Discussion</a:t>
            </a:r>
            <a:endParaRPr lang="en-GB" sz="3600" dirty="0"/>
          </a:p>
        </p:txBody>
      </p:sp>
      <p:pic>
        <p:nvPicPr>
          <p:cNvPr id="2" name="Picture 1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9C837192-E05E-09AD-E5C1-5B31C4F99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52" y="5909094"/>
            <a:ext cx="3742948" cy="53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9785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Custom 7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94E85A0E-8E0A-45F9-81BA-B6ED124559CC}"/>
    </a:ext>
  </a:extLst>
</a:theme>
</file>

<file path=ppt/theme/theme2.xml><?xml version="1.0" encoding="utf-8"?>
<a:theme xmlns:a="http://schemas.openxmlformats.org/drawingml/2006/main" name="Contents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4BB12A69-2195-4393-8DC0-EB9EE8397D91}"/>
    </a:ext>
  </a:extLst>
</a:theme>
</file>

<file path=ppt/theme/theme3.xml><?xml version="1.0" encoding="utf-8"?>
<a:theme xmlns:a="http://schemas.openxmlformats.org/drawingml/2006/main" name="Chapter Headings / Divid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E6697964-0098-45A5-A68F-45809E852513}"/>
    </a:ext>
  </a:extLst>
</a:theme>
</file>

<file path=ppt/theme/theme4.xml><?xml version="1.0" encoding="utf-8"?>
<a:theme xmlns:a="http://schemas.openxmlformats.org/drawingml/2006/main" name="Slide Options">
  <a:themeElements>
    <a:clrScheme name="Custom 1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FF8A77"/>
      </a:accent3>
      <a:accent4>
        <a:srgbClr val="7DFFD3"/>
      </a:accent4>
      <a:accent5>
        <a:srgbClr val="FFB3FF"/>
      </a:accent5>
      <a:accent6>
        <a:srgbClr val="FFF388"/>
      </a:accent6>
      <a:hlink>
        <a:srgbClr val="1C46C0"/>
      </a:hlink>
      <a:folHlink>
        <a:srgbClr val="FF8A77"/>
      </a:folHlink>
    </a:clrScheme>
    <a:fontScheme name="Custom 2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BF0D45D2-C1FF-4D88-9D45-1B3B67EB2D7C}"/>
    </a:ext>
  </a:extLst>
</a:theme>
</file>

<file path=ppt/theme/theme5.xml><?xml version="1.0" encoding="utf-8"?>
<a:theme xmlns:a="http://schemas.openxmlformats.org/drawingml/2006/main" name="End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U 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CB3D32D0-10AB-4988-B46F-32A3F4ABFA9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ba46711-7b35-4792-8e41-4768f16fb3c2" xsi:nil="true"/>
    <lcf76f155ced4ddcb4097134ff3c332f xmlns="9730b869-e749-4ecc-b3c9-d4740a4dcef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1476E7506B664183EEB636E11F6FDE" ma:contentTypeVersion="14" ma:contentTypeDescription="Create a new document." ma:contentTypeScope="" ma:versionID="9eeeca9ab084d46a90d2c429927ce039">
  <xsd:schema xmlns:xsd="http://www.w3.org/2001/XMLSchema" xmlns:xs="http://www.w3.org/2001/XMLSchema" xmlns:p="http://schemas.microsoft.com/office/2006/metadata/properties" xmlns:ns2="9730b869-e749-4ecc-b3c9-d4740a4dcef5" xmlns:ns3="8ba46711-7b35-4792-8e41-4768f16fb3c2" targetNamespace="http://schemas.microsoft.com/office/2006/metadata/properties" ma:root="true" ma:fieldsID="5e5361d65dab1d8b4ab8c19d69a13b92" ns2:_="" ns3:_="">
    <xsd:import namespace="9730b869-e749-4ecc-b3c9-d4740a4dcef5"/>
    <xsd:import namespace="8ba46711-7b35-4792-8e41-4768f16fb3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30b869-e749-4ecc-b3c9-d4740a4dc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fb35f09-1364-44fa-bda6-079b81d03a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a46711-7b35-4792-8e41-4768f16fb3c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f40b51c3-7bb2-4f8f-b4d9-5ae490370875}" ma:internalName="TaxCatchAll" ma:showField="CatchAllData" ma:web="8ba46711-7b35-4792-8e41-4768f16fb3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6CD3E3-2AD4-4BFA-B062-CD9F3FC377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1F123D-72E4-47AA-AF87-050EE8541186}">
  <ds:schemaRefs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9730b869-e749-4ecc-b3c9-d4740a4dcef5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8ba46711-7b35-4792-8e41-4768f16fb3c2"/>
  </ds:schemaRefs>
</ds:datastoreItem>
</file>

<file path=customXml/itemProps3.xml><?xml version="1.0" encoding="utf-8"?>
<ds:datastoreItem xmlns:ds="http://schemas.openxmlformats.org/officeDocument/2006/customXml" ds:itemID="{8754BC9E-53BE-4E92-8796-4368AD43E30B}">
  <ds:schemaRefs>
    <ds:schemaRef ds:uri="8ba46711-7b35-4792-8e41-4768f16fb3c2"/>
    <ds:schemaRef ds:uri="9730b869-e749-4ecc-b3c9-d4740a4dce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814</Words>
  <Application>Microsoft Office PowerPoint</Application>
  <PresentationFormat>Widescreen</PresentationFormat>
  <Paragraphs>109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-apple-system</vt:lpstr>
      <vt:lpstr>Aptos Narrow</vt:lpstr>
      <vt:lpstr>Arial</vt:lpstr>
      <vt:lpstr>Calibri</vt:lpstr>
      <vt:lpstr>Poppins</vt:lpstr>
      <vt:lpstr>Poppins SemiBold</vt:lpstr>
      <vt:lpstr>Covers</vt:lpstr>
      <vt:lpstr>Contents Slides</vt:lpstr>
      <vt:lpstr>Chapter Headings / Dividers</vt:lpstr>
      <vt:lpstr>Slide Options</vt:lpstr>
      <vt:lpstr>End Slides</vt:lpstr>
      <vt:lpstr>Intro Slide Title 1</vt:lpstr>
      <vt:lpstr>Slide Title 8</vt:lpstr>
      <vt:lpstr>Slide Title 8</vt:lpstr>
      <vt:lpstr>PowerPoint Presentation</vt:lpstr>
      <vt:lpstr>PowerPoint Presentation</vt:lpstr>
      <vt:lpstr>PowerPoint Presentation</vt:lpstr>
      <vt:lpstr>Slide Title 12</vt:lpstr>
      <vt:lpstr>PowerPoint Presentation</vt:lpstr>
      <vt:lpstr>Slide Title 27</vt:lpstr>
      <vt:lpstr>Slide Title 23</vt:lpstr>
      <vt:lpstr>Slide Title 30</vt:lpstr>
    </vt:vector>
  </TitlesOfParts>
  <Manager/>
  <Company>The Open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 Master PowerPoint Template</dc:title>
  <dc:subject>OU Master PowerPoint Template with accessibility guidance and best practice tips</dc:subject>
  <dc:creator>brand-enquiries@open.ac.uk</dc:creator>
  <cp:keywords>OU Master PowerPoint Template</cp:keywords>
  <dc:description/>
  <cp:lastModifiedBy>Diane.Ford</cp:lastModifiedBy>
  <cp:revision>14</cp:revision>
  <dcterms:created xsi:type="dcterms:W3CDTF">2022-10-21T14:33:01Z</dcterms:created>
  <dcterms:modified xsi:type="dcterms:W3CDTF">2025-10-15T16:01:56Z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0x010100E71476E7506B664183EEB636E11F6FDE</vt:lpwstr>
  </property>
  <property fmtid="{D5CDD505-2E9C-101B-9397-08002B2CF9AE}" pid="3" name="MediaServiceImageTags">
    <vt:lpwstr/>
  </property>
</Properties>
</file>