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19"/>
  </p:notesMasterIdLst>
  <p:sldIdLst>
    <p:sldId id="258" r:id="rId6"/>
    <p:sldId id="317" r:id="rId7"/>
    <p:sldId id="259" r:id="rId8"/>
    <p:sldId id="308" r:id="rId9"/>
    <p:sldId id="260" r:id="rId10"/>
    <p:sldId id="345" r:id="rId11"/>
    <p:sldId id="334" r:id="rId12"/>
    <p:sldId id="305" r:id="rId13"/>
    <p:sldId id="269" r:id="rId14"/>
    <p:sldId id="354" r:id="rId15"/>
    <p:sldId id="355" r:id="rId16"/>
    <p:sldId id="304" r:id="rId17"/>
    <p:sldId id="34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105" d="100"/>
          <a:sy n="105" d="100"/>
        </p:scale>
        <p:origin x="9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i="0" u="none" strike="noStrike" kern="1200" spc="0" baseline="0">
                <a:solidFill>
                  <a:sysClr val="windowText" lastClr="000000">
                    <a:lumMod val="65000"/>
                    <a:lumOff val="35000"/>
                  </a:sysClr>
                </a:solidFill>
              </a:rPr>
              <a:t>Student rating of aspects of group work</a:t>
            </a:r>
          </a:p>
          <a:p>
            <a:pPr>
              <a:defRPr/>
            </a:pPr>
            <a:r>
              <a:rPr lang="en-GB" sz="1600" b="0" i="0" u="none" strike="noStrike" kern="1200" spc="0" baseline="0">
                <a:solidFill>
                  <a:sysClr val="windowText" lastClr="000000">
                    <a:lumMod val="65000"/>
                    <a:lumOff val="35000"/>
                  </a:sysClr>
                </a:solidFill>
              </a:rPr>
              <a:t>Comparison of how important students felt each aspect was </a:t>
            </a:r>
          </a:p>
          <a:p>
            <a:pPr>
              <a:defRPr/>
            </a:pPr>
            <a:r>
              <a:rPr lang="en-GB" sz="1600" b="0" i="0" u="none" strike="noStrike" kern="1200" spc="0" baseline="0">
                <a:solidFill>
                  <a:sysClr val="windowText" lastClr="000000">
                    <a:lumMod val="65000"/>
                    <a:lumOff val="35000"/>
                  </a:sysClr>
                </a:solidFill>
              </a:rPr>
              <a:t>against how well it went in the group work </a:t>
            </a:r>
            <a:endParaRPr lang="en-GB" sz="1600" b="0" baseline="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945401803010225"/>
          <c:y val="0.17779815291421236"/>
          <c:w val="0.82333743281035832"/>
          <c:h val="0.7186159756325573"/>
        </c:manualLayout>
      </c:layout>
      <c:barChart>
        <c:barDir val="bar"/>
        <c:grouping val="percentStacked"/>
        <c:varyColors val="0"/>
        <c:ser>
          <c:idx val="0"/>
          <c:order val="0"/>
          <c:tx>
            <c:strRef>
              <c:f>'clo4f2baz0029md08l98bs8q3-analy'!$M$78</c:f>
              <c:strCache>
                <c:ptCount val="1"/>
                <c:pt idx="0">
                  <c:v>1</c:v>
                </c:pt>
              </c:strCache>
            </c:strRef>
          </c:tx>
          <c:spPr>
            <a:solidFill>
              <a:srgbClr val="FF0000"/>
            </a:solidFill>
            <a:ln>
              <a:noFill/>
            </a:ln>
            <a:effectLst/>
          </c:spPr>
          <c:invertIfNegative val="0"/>
          <c:cat>
            <c:multiLvlStrRef>
              <c:f>'clo4f2baz0029md08l98bs8q3-analy'!$N$76:$U$77</c:f>
              <c:multiLvlStrCache>
                <c:ptCount val="8"/>
                <c:lvl>
                  <c:pt idx="0">
                    <c:v>Initial</c:v>
                  </c:pt>
                  <c:pt idx="1">
                    <c:v>Final</c:v>
                  </c:pt>
                  <c:pt idx="2">
                    <c:v>Initial</c:v>
                  </c:pt>
                  <c:pt idx="3">
                    <c:v>Final</c:v>
                  </c:pt>
                  <c:pt idx="4">
                    <c:v>Initial</c:v>
                  </c:pt>
                  <c:pt idx="5">
                    <c:v>Final</c:v>
                  </c:pt>
                  <c:pt idx="6">
                    <c:v>Initial</c:v>
                  </c:pt>
                  <c:pt idx="7">
                    <c:v>Final</c:v>
                  </c:pt>
                </c:lvl>
                <c:lvl>
                  <c:pt idx="0">
                    <c:v>Collaboration within group</c:v>
                  </c:pt>
                  <c:pt idx="2">
                    <c:v>Communication within group</c:v>
                  </c:pt>
                  <c:pt idx="4">
                    <c:v>Successfully working as a group</c:v>
                  </c:pt>
                  <c:pt idx="6">
                    <c:v>Meeting the project timescales</c:v>
                  </c:pt>
                </c:lvl>
              </c:multiLvlStrCache>
            </c:multiLvlStrRef>
          </c:cat>
          <c:val>
            <c:numRef>
              <c:f>'clo4f2baz0029md08l98bs8q3-analy'!$N$78:$U$78</c:f>
              <c:numCache>
                <c:formatCode>0%</c:formatCode>
                <c:ptCount val="8"/>
                <c:pt idx="0">
                  <c:v>0.06</c:v>
                </c:pt>
                <c:pt idx="1">
                  <c:v>0.19</c:v>
                </c:pt>
                <c:pt idx="2">
                  <c:v>0.05</c:v>
                </c:pt>
                <c:pt idx="3">
                  <c:v>0.19</c:v>
                </c:pt>
                <c:pt idx="4">
                  <c:v>0.05</c:v>
                </c:pt>
                <c:pt idx="5">
                  <c:v>0.28999999999999998</c:v>
                </c:pt>
                <c:pt idx="6">
                  <c:v>0.05</c:v>
                </c:pt>
                <c:pt idx="7">
                  <c:v>0.19</c:v>
                </c:pt>
              </c:numCache>
            </c:numRef>
          </c:val>
          <c:extLst>
            <c:ext xmlns:c16="http://schemas.microsoft.com/office/drawing/2014/chart" uri="{C3380CC4-5D6E-409C-BE32-E72D297353CC}">
              <c16:uniqueId val="{00000000-64A9-49CE-ADF2-BD175E2B0258}"/>
            </c:ext>
          </c:extLst>
        </c:ser>
        <c:ser>
          <c:idx val="1"/>
          <c:order val="1"/>
          <c:tx>
            <c:strRef>
              <c:f>'clo4f2baz0029md08l98bs8q3-analy'!$M$79</c:f>
              <c:strCache>
                <c:ptCount val="1"/>
                <c:pt idx="0">
                  <c:v>2</c:v>
                </c:pt>
              </c:strCache>
            </c:strRef>
          </c:tx>
          <c:spPr>
            <a:solidFill>
              <a:srgbClr val="FFC000"/>
            </a:solidFill>
            <a:ln>
              <a:noFill/>
            </a:ln>
            <a:effectLst/>
          </c:spPr>
          <c:invertIfNegative val="0"/>
          <c:cat>
            <c:multiLvlStrRef>
              <c:f>'clo4f2baz0029md08l98bs8q3-analy'!$N$76:$U$77</c:f>
              <c:multiLvlStrCache>
                <c:ptCount val="8"/>
                <c:lvl>
                  <c:pt idx="0">
                    <c:v>Initial</c:v>
                  </c:pt>
                  <c:pt idx="1">
                    <c:v>Final</c:v>
                  </c:pt>
                  <c:pt idx="2">
                    <c:v>Initial</c:v>
                  </c:pt>
                  <c:pt idx="3">
                    <c:v>Final</c:v>
                  </c:pt>
                  <c:pt idx="4">
                    <c:v>Initial</c:v>
                  </c:pt>
                  <c:pt idx="5">
                    <c:v>Final</c:v>
                  </c:pt>
                  <c:pt idx="6">
                    <c:v>Initial</c:v>
                  </c:pt>
                  <c:pt idx="7">
                    <c:v>Final</c:v>
                  </c:pt>
                </c:lvl>
                <c:lvl>
                  <c:pt idx="0">
                    <c:v>Collaboration within group</c:v>
                  </c:pt>
                  <c:pt idx="2">
                    <c:v>Communication within group</c:v>
                  </c:pt>
                  <c:pt idx="4">
                    <c:v>Successfully working as a group</c:v>
                  </c:pt>
                  <c:pt idx="6">
                    <c:v>Meeting the project timescales</c:v>
                  </c:pt>
                </c:lvl>
              </c:multiLvlStrCache>
            </c:multiLvlStrRef>
          </c:cat>
          <c:val>
            <c:numRef>
              <c:f>'clo4f2baz0029md08l98bs8q3-analy'!$N$79:$U$79</c:f>
              <c:numCache>
                <c:formatCode>0%</c:formatCode>
                <c:ptCount val="8"/>
                <c:pt idx="0">
                  <c:v>0.03</c:v>
                </c:pt>
                <c:pt idx="1">
                  <c:v>0.24</c:v>
                </c:pt>
                <c:pt idx="2">
                  <c:v>0.02</c:v>
                </c:pt>
                <c:pt idx="3">
                  <c:v>0.19</c:v>
                </c:pt>
                <c:pt idx="4">
                  <c:v>0.03</c:v>
                </c:pt>
                <c:pt idx="5">
                  <c:v>0.1</c:v>
                </c:pt>
                <c:pt idx="6">
                  <c:v>0.02</c:v>
                </c:pt>
                <c:pt idx="7">
                  <c:v>0.24</c:v>
                </c:pt>
              </c:numCache>
            </c:numRef>
          </c:val>
          <c:extLst>
            <c:ext xmlns:c16="http://schemas.microsoft.com/office/drawing/2014/chart" uri="{C3380CC4-5D6E-409C-BE32-E72D297353CC}">
              <c16:uniqueId val="{00000001-64A9-49CE-ADF2-BD175E2B0258}"/>
            </c:ext>
          </c:extLst>
        </c:ser>
        <c:ser>
          <c:idx val="2"/>
          <c:order val="2"/>
          <c:tx>
            <c:strRef>
              <c:f>'clo4f2baz0029md08l98bs8q3-analy'!$M$80</c:f>
              <c:strCache>
                <c:ptCount val="1"/>
                <c:pt idx="0">
                  <c:v>3</c:v>
                </c:pt>
              </c:strCache>
            </c:strRef>
          </c:tx>
          <c:spPr>
            <a:solidFill>
              <a:schemeClr val="accent4">
                <a:lumMod val="20000"/>
                <a:lumOff val="80000"/>
              </a:schemeClr>
            </a:solidFill>
            <a:ln>
              <a:noFill/>
            </a:ln>
            <a:effectLst/>
          </c:spPr>
          <c:invertIfNegative val="0"/>
          <c:cat>
            <c:multiLvlStrRef>
              <c:f>'clo4f2baz0029md08l98bs8q3-analy'!$N$76:$U$77</c:f>
              <c:multiLvlStrCache>
                <c:ptCount val="8"/>
                <c:lvl>
                  <c:pt idx="0">
                    <c:v>Initial</c:v>
                  </c:pt>
                  <c:pt idx="1">
                    <c:v>Final</c:v>
                  </c:pt>
                  <c:pt idx="2">
                    <c:v>Initial</c:v>
                  </c:pt>
                  <c:pt idx="3">
                    <c:v>Final</c:v>
                  </c:pt>
                  <c:pt idx="4">
                    <c:v>Initial</c:v>
                  </c:pt>
                  <c:pt idx="5">
                    <c:v>Final</c:v>
                  </c:pt>
                  <c:pt idx="6">
                    <c:v>Initial</c:v>
                  </c:pt>
                  <c:pt idx="7">
                    <c:v>Final</c:v>
                  </c:pt>
                </c:lvl>
                <c:lvl>
                  <c:pt idx="0">
                    <c:v>Collaboration within group</c:v>
                  </c:pt>
                  <c:pt idx="2">
                    <c:v>Communication within group</c:v>
                  </c:pt>
                  <c:pt idx="4">
                    <c:v>Successfully working as a group</c:v>
                  </c:pt>
                  <c:pt idx="6">
                    <c:v>Meeting the project timescales</c:v>
                  </c:pt>
                </c:lvl>
              </c:multiLvlStrCache>
            </c:multiLvlStrRef>
          </c:cat>
          <c:val>
            <c:numRef>
              <c:f>'clo4f2baz0029md08l98bs8q3-analy'!$N$80:$U$80</c:f>
              <c:numCache>
                <c:formatCode>0%</c:formatCode>
                <c:ptCount val="8"/>
                <c:pt idx="0">
                  <c:v>0.15</c:v>
                </c:pt>
                <c:pt idx="1">
                  <c:v>0.33</c:v>
                </c:pt>
                <c:pt idx="2">
                  <c:v>0.08</c:v>
                </c:pt>
                <c:pt idx="3">
                  <c:v>0.28999999999999998</c:v>
                </c:pt>
                <c:pt idx="4">
                  <c:v>0.09</c:v>
                </c:pt>
                <c:pt idx="5">
                  <c:v>0.33</c:v>
                </c:pt>
                <c:pt idx="6">
                  <c:v>0.11</c:v>
                </c:pt>
                <c:pt idx="7">
                  <c:v>0.19</c:v>
                </c:pt>
              </c:numCache>
            </c:numRef>
          </c:val>
          <c:extLst>
            <c:ext xmlns:c16="http://schemas.microsoft.com/office/drawing/2014/chart" uri="{C3380CC4-5D6E-409C-BE32-E72D297353CC}">
              <c16:uniqueId val="{00000002-64A9-49CE-ADF2-BD175E2B0258}"/>
            </c:ext>
          </c:extLst>
        </c:ser>
        <c:ser>
          <c:idx val="3"/>
          <c:order val="3"/>
          <c:tx>
            <c:strRef>
              <c:f>'clo4f2baz0029md08l98bs8q3-analy'!$M$81</c:f>
              <c:strCache>
                <c:ptCount val="1"/>
                <c:pt idx="0">
                  <c:v>4</c:v>
                </c:pt>
              </c:strCache>
            </c:strRef>
          </c:tx>
          <c:spPr>
            <a:solidFill>
              <a:schemeClr val="accent6">
                <a:lumMod val="20000"/>
                <a:lumOff val="80000"/>
              </a:schemeClr>
            </a:solidFill>
            <a:ln>
              <a:noFill/>
            </a:ln>
            <a:effectLst/>
          </c:spPr>
          <c:invertIfNegative val="0"/>
          <c:cat>
            <c:multiLvlStrRef>
              <c:f>'clo4f2baz0029md08l98bs8q3-analy'!$N$76:$U$77</c:f>
              <c:multiLvlStrCache>
                <c:ptCount val="8"/>
                <c:lvl>
                  <c:pt idx="0">
                    <c:v>Initial</c:v>
                  </c:pt>
                  <c:pt idx="1">
                    <c:v>Final</c:v>
                  </c:pt>
                  <c:pt idx="2">
                    <c:v>Initial</c:v>
                  </c:pt>
                  <c:pt idx="3">
                    <c:v>Final</c:v>
                  </c:pt>
                  <c:pt idx="4">
                    <c:v>Initial</c:v>
                  </c:pt>
                  <c:pt idx="5">
                    <c:v>Final</c:v>
                  </c:pt>
                  <c:pt idx="6">
                    <c:v>Initial</c:v>
                  </c:pt>
                  <c:pt idx="7">
                    <c:v>Final</c:v>
                  </c:pt>
                </c:lvl>
                <c:lvl>
                  <c:pt idx="0">
                    <c:v>Collaboration within group</c:v>
                  </c:pt>
                  <c:pt idx="2">
                    <c:v>Communication within group</c:v>
                  </c:pt>
                  <c:pt idx="4">
                    <c:v>Successfully working as a group</c:v>
                  </c:pt>
                  <c:pt idx="6">
                    <c:v>Meeting the project timescales</c:v>
                  </c:pt>
                </c:lvl>
              </c:multiLvlStrCache>
            </c:multiLvlStrRef>
          </c:cat>
          <c:val>
            <c:numRef>
              <c:f>'clo4f2baz0029md08l98bs8q3-analy'!$N$81:$U$81</c:f>
              <c:numCache>
                <c:formatCode>0%</c:formatCode>
                <c:ptCount val="8"/>
                <c:pt idx="0">
                  <c:v>0.27</c:v>
                </c:pt>
                <c:pt idx="1">
                  <c:v>0.1</c:v>
                </c:pt>
                <c:pt idx="2">
                  <c:v>0.24</c:v>
                </c:pt>
                <c:pt idx="3">
                  <c:v>0.24</c:v>
                </c:pt>
                <c:pt idx="4">
                  <c:v>0.26</c:v>
                </c:pt>
                <c:pt idx="5">
                  <c:v>0.19</c:v>
                </c:pt>
                <c:pt idx="6">
                  <c:v>0.2</c:v>
                </c:pt>
                <c:pt idx="7">
                  <c:v>0.1</c:v>
                </c:pt>
              </c:numCache>
            </c:numRef>
          </c:val>
          <c:extLst>
            <c:ext xmlns:c16="http://schemas.microsoft.com/office/drawing/2014/chart" uri="{C3380CC4-5D6E-409C-BE32-E72D297353CC}">
              <c16:uniqueId val="{00000003-64A9-49CE-ADF2-BD175E2B0258}"/>
            </c:ext>
          </c:extLst>
        </c:ser>
        <c:ser>
          <c:idx val="4"/>
          <c:order val="4"/>
          <c:tx>
            <c:strRef>
              <c:f>'clo4f2baz0029md08l98bs8q3-analy'!$M$82</c:f>
              <c:strCache>
                <c:ptCount val="1"/>
                <c:pt idx="0">
                  <c:v>5</c:v>
                </c:pt>
              </c:strCache>
            </c:strRef>
          </c:tx>
          <c:spPr>
            <a:solidFill>
              <a:schemeClr val="accent6"/>
            </a:solidFill>
            <a:ln>
              <a:noFill/>
            </a:ln>
            <a:effectLst/>
          </c:spPr>
          <c:invertIfNegative val="0"/>
          <c:cat>
            <c:multiLvlStrRef>
              <c:f>'clo4f2baz0029md08l98bs8q3-analy'!$N$76:$U$77</c:f>
              <c:multiLvlStrCache>
                <c:ptCount val="8"/>
                <c:lvl>
                  <c:pt idx="0">
                    <c:v>Initial</c:v>
                  </c:pt>
                  <c:pt idx="1">
                    <c:v>Final</c:v>
                  </c:pt>
                  <c:pt idx="2">
                    <c:v>Initial</c:v>
                  </c:pt>
                  <c:pt idx="3">
                    <c:v>Final</c:v>
                  </c:pt>
                  <c:pt idx="4">
                    <c:v>Initial</c:v>
                  </c:pt>
                  <c:pt idx="5">
                    <c:v>Final</c:v>
                  </c:pt>
                  <c:pt idx="6">
                    <c:v>Initial</c:v>
                  </c:pt>
                  <c:pt idx="7">
                    <c:v>Final</c:v>
                  </c:pt>
                </c:lvl>
                <c:lvl>
                  <c:pt idx="0">
                    <c:v>Collaboration within group</c:v>
                  </c:pt>
                  <c:pt idx="2">
                    <c:v>Communication within group</c:v>
                  </c:pt>
                  <c:pt idx="4">
                    <c:v>Successfully working as a group</c:v>
                  </c:pt>
                  <c:pt idx="6">
                    <c:v>Meeting the project timescales</c:v>
                  </c:pt>
                </c:lvl>
              </c:multiLvlStrCache>
            </c:multiLvlStrRef>
          </c:cat>
          <c:val>
            <c:numRef>
              <c:f>'clo4f2baz0029md08l98bs8q3-analy'!$N$82:$U$82</c:f>
              <c:numCache>
                <c:formatCode>0%</c:formatCode>
                <c:ptCount val="8"/>
                <c:pt idx="0">
                  <c:v>0.45</c:v>
                </c:pt>
                <c:pt idx="1">
                  <c:v>0.1</c:v>
                </c:pt>
                <c:pt idx="2">
                  <c:v>0.56999999999999995</c:v>
                </c:pt>
                <c:pt idx="3">
                  <c:v>0.1</c:v>
                </c:pt>
                <c:pt idx="4">
                  <c:v>0.53</c:v>
                </c:pt>
                <c:pt idx="5">
                  <c:v>0.05</c:v>
                </c:pt>
                <c:pt idx="6">
                  <c:v>0.57999999999999996</c:v>
                </c:pt>
                <c:pt idx="7">
                  <c:v>0.24</c:v>
                </c:pt>
              </c:numCache>
            </c:numRef>
          </c:val>
          <c:extLst>
            <c:ext xmlns:c16="http://schemas.microsoft.com/office/drawing/2014/chart" uri="{C3380CC4-5D6E-409C-BE32-E72D297353CC}">
              <c16:uniqueId val="{00000004-64A9-49CE-ADF2-BD175E2B0258}"/>
            </c:ext>
          </c:extLst>
        </c:ser>
        <c:ser>
          <c:idx val="5"/>
          <c:order val="5"/>
          <c:tx>
            <c:strRef>
              <c:f>'clo4f2baz0029md08l98bs8q3-analy'!$M$83</c:f>
              <c:strCache>
                <c:ptCount val="1"/>
                <c:pt idx="0">
                  <c:v>N/A</c:v>
                </c:pt>
              </c:strCache>
            </c:strRef>
          </c:tx>
          <c:spPr>
            <a:solidFill>
              <a:schemeClr val="bg2"/>
            </a:solidFill>
            <a:ln>
              <a:noFill/>
            </a:ln>
            <a:effectLst/>
          </c:spPr>
          <c:invertIfNegative val="0"/>
          <c:cat>
            <c:multiLvlStrRef>
              <c:f>'clo4f2baz0029md08l98bs8q3-analy'!$N$76:$U$77</c:f>
              <c:multiLvlStrCache>
                <c:ptCount val="8"/>
                <c:lvl>
                  <c:pt idx="0">
                    <c:v>Initial</c:v>
                  </c:pt>
                  <c:pt idx="1">
                    <c:v>Final</c:v>
                  </c:pt>
                  <c:pt idx="2">
                    <c:v>Initial</c:v>
                  </c:pt>
                  <c:pt idx="3">
                    <c:v>Final</c:v>
                  </c:pt>
                  <c:pt idx="4">
                    <c:v>Initial</c:v>
                  </c:pt>
                  <c:pt idx="5">
                    <c:v>Final</c:v>
                  </c:pt>
                  <c:pt idx="6">
                    <c:v>Initial</c:v>
                  </c:pt>
                  <c:pt idx="7">
                    <c:v>Final</c:v>
                  </c:pt>
                </c:lvl>
                <c:lvl>
                  <c:pt idx="0">
                    <c:v>Collaboration within group</c:v>
                  </c:pt>
                  <c:pt idx="2">
                    <c:v>Communication within group</c:v>
                  </c:pt>
                  <c:pt idx="4">
                    <c:v>Successfully working as a group</c:v>
                  </c:pt>
                  <c:pt idx="6">
                    <c:v>Meeting the project timescales</c:v>
                  </c:pt>
                </c:lvl>
              </c:multiLvlStrCache>
            </c:multiLvlStrRef>
          </c:cat>
          <c:val>
            <c:numRef>
              <c:f>'clo4f2baz0029md08l98bs8q3-analy'!$N$83:$U$83</c:f>
              <c:numCache>
                <c:formatCode>0%</c:formatCode>
                <c:ptCount val="8"/>
                <c:pt idx="0">
                  <c:v>0.04</c:v>
                </c:pt>
                <c:pt idx="1">
                  <c:v>0.05</c:v>
                </c:pt>
                <c:pt idx="2">
                  <c:v>0.04</c:v>
                </c:pt>
                <c:pt idx="3">
                  <c:v>0</c:v>
                </c:pt>
                <c:pt idx="4">
                  <c:v>0.04</c:v>
                </c:pt>
                <c:pt idx="5">
                  <c:v>0.05</c:v>
                </c:pt>
                <c:pt idx="6">
                  <c:v>0.04</c:v>
                </c:pt>
                <c:pt idx="7">
                  <c:v>0.05</c:v>
                </c:pt>
              </c:numCache>
            </c:numRef>
          </c:val>
          <c:extLst>
            <c:ext xmlns:c16="http://schemas.microsoft.com/office/drawing/2014/chart" uri="{C3380CC4-5D6E-409C-BE32-E72D297353CC}">
              <c16:uniqueId val="{00000005-64A9-49CE-ADF2-BD175E2B0258}"/>
            </c:ext>
          </c:extLst>
        </c:ser>
        <c:dLbls>
          <c:showLegendKey val="0"/>
          <c:showVal val="0"/>
          <c:showCatName val="0"/>
          <c:showSerName val="0"/>
          <c:showPercent val="0"/>
          <c:showBubbleSize val="0"/>
        </c:dLbls>
        <c:gapWidth val="150"/>
        <c:overlap val="100"/>
        <c:axId val="589819616"/>
        <c:axId val="589820336"/>
      </c:barChart>
      <c:catAx>
        <c:axId val="58981961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9820336"/>
        <c:crosses val="autoZero"/>
        <c:auto val="1"/>
        <c:lblAlgn val="ctr"/>
        <c:lblOffset val="100"/>
        <c:noMultiLvlLbl val="0"/>
      </c:catAx>
      <c:valAx>
        <c:axId val="5898203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981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66D94A-7C6D-4DCA-9AD0-0682CE99D6A3}" type="datetimeFigureOut">
              <a:rPr lang="en-GB" smtClean="0"/>
              <a:t>15/10/2025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53CF9-A08C-4AF6-9FCE-454E8480DE62}" type="slidenum">
              <a:rPr lang="en-GB" smtClean="0"/>
              <a:t>‹#›</a:t>
            </a:fld>
            <a:endParaRPr lang="en-GB"/>
          </a:p>
        </p:txBody>
      </p:sp>
    </p:spTree>
    <p:extLst>
      <p:ext uri="{BB962C8B-B14F-4D97-AF65-F5344CB8AC3E}">
        <p14:creationId xmlns:p14="http://schemas.microsoft.com/office/powerpoint/2010/main" val="1361682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9D883-CBE8-343E-7FDC-216ED669A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8CB320-9C0A-05FF-8AFB-A31F43EA12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DBE1C-8171-08CE-D687-E223390824D9}"/>
              </a:ext>
            </a:extLst>
          </p:cNvPr>
          <p:cNvSpPr>
            <a:spLocks noGrp="1"/>
          </p:cNvSpPr>
          <p:nvPr>
            <p:ph type="body" idx="1"/>
          </p:nvPr>
        </p:nvSpPr>
        <p:spPr/>
        <p:txBody>
          <a:bodyPr/>
          <a:lstStyle/>
          <a:p>
            <a:r>
              <a:rPr lang="en-GB" dirty="0"/>
              <a:t>Two-way communication</a:t>
            </a:r>
          </a:p>
        </p:txBody>
      </p:sp>
      <p:sp>
        <p:nvSpPr>
          <p:cNvPr id="4" name="Slide Number Placeholder 3">
            <a:extLst>
              <a:ext uri="{FF2B5EF4-FFF2-40B4-BE49-F238E27FC236}">
                <a16:creationId xmlns:a16="http://schemas.microsoft.com/office/drawing/2014/main" id="{60DF8A92-8514-BAD9-9FC7-242B119E7ADF}"/>
              </a:ext>
            </a:extLst>
          </p:cNvPr>
          <p:cNvSpPr>
            <a:spLocks noGrp="1"/>
          </p:cNvSpPr>
          <p:nvPr>
            <p:ph type="sldNum" sz="quarter" idx="5"/>
          </p:nvPr>
        </p:nvSpPr>
        <p:spPr/>
        <p:txBody>
          <a:bodyPr/>
          <a:lstStyle/>
          <a:p>
            <a:fld id="{8E953CF9-A08C-4AF6-9FCE-454E8480DE62}" type="slidenum">
              <a:rPr lang="en-GB" smtClean="0"/>
              <a:t>10</a:t>
            </a:fld>
            <a:endParaRPr lang="en-GB"/>
          </a:p>
        </p:txBody>
      </p:sp>
    </p:spTree>
    <p:extLst>
      <p:ext uri="{BB962C8B-B14F-4D97-AF65-F5344CB8AC3E}">
        <p14:creationId xmlns:p14="http://schemas.microsoft.com/office/powerpoint/2010/main" val="2702422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BB6D1-AAD4-9F6F-B081-C1AF430B3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6B129-251F-EBEA-8929-5B3BE7E407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05B9F-26D5-E0AA-8E99-B3DF12FADB7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FE46FCB-1C24-F942-C115-1A515F7ACE81}"/>
              </a:ext>
            </a:extLst>
          </p:cNvPr>
          <p:cNvSpPr>
            <a:spLocks noGrp="1"/>
          </p:cNvSpPr>
          <p:nvPr>
            <p:ph type="sldNum" sz="quarter" idx="5"/>
          </p:nvPr>
        </p:nvSpPr>
        <p:spPr/>
        <p:txBody>
          <a:bodyPr/>
          <a:lstStyle/>
          <a:p>
            <a:fld id="{8E953CF9-A08C-4AF6-9FCE-454E8480DE62}" type="slidenum">
              <a:rPr lang="en-GB" smtClean="0"/>
              <a:t>11</a:t>
            </a:fld>
            <a:endParaRPr lang="en-GB"/>
          </a:p>
        </p:txBody>
      </p:sp>
    </p:spTree>
    <p:extLst>
      <p:ext uri="{BB962C8B-B14F-4D97-AF65-F5344CB8AC3E}">
        <p14:creationId xmlns:p14="http://schemas.microsoft.com/office/powerpoint/2010/main" val="3878331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445707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Kellee</a:t>
            </a:r>
          </a:p>
        </p:txBody>
      </p:sp>
      <p:sp>
        <p:nvSpPr>
          <p:cNvPr id="4" name="Slide Number Placeholder 3"/>
          <p:cNvSpPr>
            <a:spLocks noGrp="1"/>
          </p:cNvSpPr>
          <p:nvPr>
            <p:ph type="sldNum" sz="quarter" idx="5"/>
          </p:nvPr>
        </p:nvSpPr>
        <p:spPr/>
        <p:txBody>
          <a:bodyPr/>
          <a:lstStyle/>
          <a:p>
            <a:fld id="{8CCD80B4-3417-B74B-BDCD-C7836226A258}" type="slidenum">
              <a:rPr lang="en-US" smtClean="0"/>
              <a:pPr/>
              <a:t>13</a:t>
            </a:fld>
            <a:endParaRPr lang="en-US"/>
          </a:p>
        </p:txBody>
      </p:sp>
    </p:spTree>
    <p:extLst>
      <p:ext uri="{BB962C8B-B14F-4D97-AF65-F5344CB8AC3E}">
        <p14:creationId xmlns:p14="http://schemas.microsoft.com/office/powerpoint/2010/main" val="41337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number of our students are studying data science and in this line of work will need the skills of working with large data sets as well as communicating and collaborating with others.  Therefore we wanted to introduce something that would help enable our students take the first step towards developing these skills.</a:t>
            </a:r>
          </a:p>
          <a:p>
            <a:r>
              <a:rPr lang="en-US" dirty="0"/>
              <a:t>Also, </a:t>
            </a:r>
            <a:r>
              <a:rPr lang="en-US" dirty="0" err="1"/>
              <a:t>maths</a:t>
            </a:r>
            <a:r>
              <a:rPr lang="en-US" dirty="0"/>
              <a:t> and stats students are generally not the most well developed when it comes to working with others since </a:t>
            </a:r>
            <a:r>
              <a:rPr lang="en-US" dirty="0" err="1"/>
              <a:t>maths</a:t>
            </a:r>
            <a:r>
              <a:rPr lang="en-US" dirty="0"/>
              <a:t> is traditionally seen as a somewhat independent pursuit!</a:t>
            </a:r>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30192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Kellee</a:t>
            </a:r>
          </a:p>
        </p:txBody>
      </p:sp>
      <p:sp>
        <p:nvSpPr>
          <p:cNvPr id="4" name="Slide Number Placeholder 3"/>
          <p:cNvSpPr>
            <a:spLocks noGrp="1"/>
          </p:cNvSpPr>
          <p:nvPr>
            <p:ph type="sldNum" sz="quarter" idx="5"/>
          </p:nvPr>
        </p:nvSpPr>
        <p:spPr/>
        <p:txBody>
          <a:bodyPr/>
          <a:lstStyle/>
          <a:p>
            <a:fld id="{8E953CF9-A08C-4AF6-9FCE-454E8480DE62}" type="slidenum">
              <a:rPr lang="en-GB" smtClean="0"/>
              <a:t>3</a:t>
            </a:fld>
            <a:endParaRPr lang="en-GB"/>
          </a:p>
        </p:txBody>
      </p:sp>
    </p:spTree>
    <p:extLst>
      <p:ext uri="{BB962C8B-B14F-4D97-AF65-F5344CB8AC3E}">
        <p14:creationId xmlns:p14="http://schemas.microsoft.com/office/powerpoint/2010/main" val="228597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953CF9-A08C-4AF6-9FCE-454E8480DE62}" type="slidenum">
              <a:rPr lang="en-GB" smtClean="0"/>
              <a:t>4</a:t>
            </a:fld>
            <a:endParaRPr lang="en-GB"/>
          </a:p>
        </p:txBody>
      </p:sp>
    </p:spTree>
    <p:extLst>
      <p:ext uri="{BB962C8B-B14F-4D97-AF65-F5344CB8AC3E}">
        <p14:creationId xmlns:p14="http://schemas.microsoft.com/office/powerpoint/2010/main" val="85471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953CF9-A08C-4AF6-9FCE-454E8480DE62}" type="slidenum">
              <a:rPr lang="en-GB" smtClean="0"/>
              <a:t>5</a:t>
            </a:fld>
            <a:endParaRPr lang="en-GB"/>
          </a:p>
        </p:txBody>
      </p:sp>
    </p:spTree>
    <p:extLst>
      <p:ext uri="{BB962C8B-B14F-4D97-AF65-F5344CB8AC3E}">
        <p14:creationId xmlns:p14="http://schemas.microsoft.com/office/powerpoint/2010/main" val="3474833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would like the greens in the final results to match more closely the greens in the initial results  - there is clearly work still to do here.</a:t>
            </a:r>
          </a:p>
          <a:p>
            <a:r>
              <a:rPr lang="en-GB" dirty="0"/>
              <a:t>Final survey is a much smaller sample, ~21 verses 119 in initial survey</a:t>
            </a:r>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2230496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based on student feedback we made these changes</a:t>
            </a:r>
          </a:p>
        </p:txBody>
      </p:sp>
      <p:sp>
        <p:nvSpPr>
          <p:cNvPr id="4" name="Slide Number Placeholder 3"/>
          <p:cNvSpPr>
            <a:spLocks noGrp="1"/>
          </p:cNvSpPr>
          <p:nvPr>
            <p:ph type="sldNum" sz="quarter" idx="5"/>
          </p:nvPr>
        </p:nvSpPr>
        <p:spPr/>
        <p:txBody>
          <a:bodyPr/>
          <a:lstStyle/>
          <a:p>
            <a:fld id="{8CCD80B4-3417-B74B-BDCD-C7836226A258}" type="slidenum">
              <a:rPr lang="en-US" smtClean="0"/>
              <a:pPr/>
              <a:t>7</a:t>
            </a:fld>
            <a:endParaRPr lang="en-US"/>
          </a:p>
        </p:txBody>
      </p:sp>
    </p:spTree>
    <p:extLst>
      <p:ext uri="{BB962C8B-B14F-4D97-AF65-F5344CB8AC3E}">
        <p14:creationId xmlns:p14="http://schemas.microsoft.com/office/powerpoint/2010/main" val="3413587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dirty="0">
                <a:latin typeface="+mn-lt"/>
              </a:rPr>
              <a:t>For two of the groups the prompts went well, students posted comments and attempted to follow the instructions.</a:t>
            </a:r>
            <a:endParaRPr lang="en-GB" sz="1200" dirty="0">
              <a:latin typeface="+mn-lt"/>
              <a:cs typeface="Poppins"/>
            </a:endParaRPr>
          </a:p>
          <a:p>
            <a:pPr>
              <a:lnSpc>
                <a:spcPct val="100000"/>
              </a:lnSpc>
            </a:pPr>
            <a:r>
              <a:rPr lang="en-GB" sz="1200" dirty="0">
                <a:latin typeface="+mn-lt"/>
              </a:rPr>
              <a:t>For one group, students raced ahead and produced plots when they were asked to just look at the data. This made it difficult to bring the student group back on schedule.</a:t>
            </a:r>
            <a:endParaRPr lang="en-GB" sz="1200" dirty="0">
              <a:latin typeface="+mn-lt"/>
              <a:cs typeface="Poppins"/>
            </a:endParaRPr>
          </a:p>
          <a:p>
            <a:pPr>
              <a:lnSpc>
                <a:spcPct val="100000"/>
              </a:lnSpc>
            </a:pPr>
            <a:r>
              <a:rPr lang="en-GB" sz="1200" dirty="0">
                <a:latin typeface="+mn-lt"/>
              </a:rPr>
              <a:t>When students go to the final task and miss out the intermediate steps, it can make it difficult for the other students to contribute</a:t>
            </a:r>
            <a:endParaRPr lang="en-GB" dirty="0"/>
          </a:p>
        </p:txBody>
      </p:sp>
      <p:sp>
        <p:nvSpPr>
          <p:cNvPr id="4" name="Slide Number Placeholder 3"/>
          <p:cNvSpPr>
            <a:spLocks noGrp="1"/>
          </p:cNvSpPr>
          <p:nvPr>
            <p:ph type="sldNum" sz="quarter" idx="5"/>
          </p:nvPr>
        </p:nvSpPr>
        <p:spPr/>
        <p:txBody>
          <a:bodyPr/>
          <a:lstStyle/>
          <a:p>
            <a:fld id="{8E953CF9-A08C-4AF6-9FCE-454E8480DE62}" type="slidenum">
              <a:rPr lang="en-GB" smtClean="0"/>
              <a:t>8</a:t>
            </a:fld>
            <a:endParaRPr lang="en-GB"/>
          </a:p>
        </p:txBody>
      </p:sp>
    </p:spTree>
    <p:extLst>
      <p:ext uri="{BB962C8B-B14F-4D97-AF65-F5344CB8AC3E}">
        <p14:creationId xmlns:p14="http://schemas.microsoft.com/office/powerpoint/2010/main" val="4071352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we will survey our current students and use this to inform our future plans</a:t>
            </a:r>
          </a:p>
          <a:p>
            <a:r>
              <a:rPr lang="en-GB" dirty="0"/>
              <a:t>If you have suggestions/ideas/feedback, please let us know</a:t>
            </a:r>
          </a:p>
        </p:txBody>
      </p:sp>
      <p:sp>
        <p:nvSpPr>
          <p:cNvPr id="4" name="Slide Number Placeholder 3"/>
          <p:cNvSpPr>
            <a:spLocks noGrp="1"/>
          </p:cNvSpPr>
          <p:nvPr>
            <p:ph type="sldNum" sz="quarter" idx="5"/>
          </p:nvPr>
        </p:nvSpPr>
        <p:spPr/>
        <p:txBody>
          <a:bodyPr/>
          <a:lstStyle/>
          <a:p>
            <a:fld id="{8E953CF9-A08C-4AF6-9FCE-454E8480DE62}" type="slidenum">
              <a:rPr lang="en-GB" smtClean="0"/>
              <a:t>9</a:t>
            </a:fld>
            <a:endParaRPr lang="en-GB"/>
          </a:p>
        </p:txBody>
      </p:sp>
    </p:spTree>
    <p:extLst>
      <p:ext uri="{BB962C8B-B14F-4D97-AF65-F5344CB8AC3E}">
        <p14:creationId xmlns:p14="http://schemas.microsoft.com/office/powerpoint/2010/main" val="3348518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8403921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85349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730206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199341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60001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4293238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7756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D9F5-173F-F2F8-E249-C030C714A87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6DAFFE5-6FBD-6AED-B2B4-E2B700BB9A8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CF52803-B510-9B3D-4050-24DF25358F17}"/>
              </a:ext>
            </a:extLst>
          </p:cNvPr>
          <p:cNvSpPr>
            <a:spLocks noGrp="1"/>
          </p:cNvSpPr>
          <p:nvPr>
            <p:ph type="dt" sz="half" idx="10"/>
          </p:nvPr>
        </p:nvSpPr>
        <p:spPr/>
        <p:txBody>
          <a:bodyPr/>
          <a:lstStyle/>
          <a:p>
            <a:fld id="{C773C4EA-4028-490B-A892-5981CE57BFA3}" type="datetimeFigureOut">
              <a:rPr lang="en-GB" smtClean="0"/>
              <a:t>15/10/2025</a:t>
            </a:fld>
            <a:endParaRPr lang="en-GB"/>
          </a:p>
        </p:txBody>
      </p:sp>
      <p:sp>
        <p:nvSpPr>
          <p:cNvPr id="5" name="Footer Placeholder 4">
            <a:extLst>
              <a:ext uri="{FF2B5EF4-FFF2-40B4-BE49-F238E27FC236}">
                <a16:creationId xmlns:a16="http://schemas.microsoft.com/office/drawing/2014/main" id="{64008ACF-22CF-8DA5-A864-67EC9ACF94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EC24D4-B48B-21C5-4CEA-B7B128E0E566}"/>
              </a:ext>
            </a:extLst>
          </p:cNvPr>
          <p:cNvSpPr>
            <a:spLocks noGrp="1"/>
          </p:cNvSpPr>
          <p:nvPr>
            <p:ph type="sldNum" sz="quarter" idx="12"/>
          </p:nvPr>
        </p:nvSpPr>
        <p:spPr/>
        <p:txBody>
          <a:bodyPr/>
          <a:lstStyle/>
          <a:p>
            <a:fld id="{CA270AE0-6696-43D2-9AAE-EDDF8F06A401}" type="slidenum">
              <a:rPr lang="en-GB" smtClean="0"/>
              <a:t>‹#›</a:t>
            </a:fld>
            <a:endParaRPr lang="en-GB"/>
          </a:p>
        </p:txBody>
      </p:sp>
    </p:spTree>
    <p:extLst>
      <p:ext uri="{BB962C8B-B14F-4D97-AF65-F5344CB8AC3E}">
        <p14:creationId xmlns:p14="http://schemas.microsoft.com/office/powerpoint/2010/main" val="160000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5902-5387-DBEF-33AA-9E7C1CF3C1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CC1364-5881-57CB-7703-FDEA799DF491}"/>
              </a:ext>
            </a:extLst>
          </p:cNvPr>
          <p:cNvSpPr>
            <a:spLocks noGrp="1"/>
          </p:cNvSpPr>
          <p:nvPr>
            <p:ph type="dt" sz="half" idx="10"/>
          </p:nvPr>
        </p:nvSpPr>
        <p:spPr/>
        <p:txBody>
          <a:bodyPr/>
          <a:lstStyle/>
          <a:p>
            <a:fld id="{C773C4EA-4028-490B-A892-5981CE57BFA3}" type="datetimeFigureOut">
              <a:rPr lang="en-GB" smtClean="0"/>
              <a:t>15/10/2025</a:t>
            </a:fld>
            <a:endParaRPr lang="en-GB"/>
          </a:p>
        </p:txBody>
      </p:sp>
      <p:sp>
        <p:nvSpPr>
          <p:cNvPr id="4" name="Footer Placeholder 3">
            <a:extLst>
              <a:ext uri="{FF2B5EF4-FFF2-40B4-BE49-F238E27FC236}">
                <a16:creationId xmlns:a16="http://schemas.microsoft.com/office/drawing/2014/main" id="{45BD3DAF-27D9-48EA-1BCD-701E9A8F42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F6F35B-B519-716A-8749-4878DF1B69BA}"/>
              </a:ext>
            </a:extLst>
          </p:cNvPr>
          <p:cNvSpPr>
            <a:spLocks noGrp="1"/>
          </p:cNvSpPr>
          <p:nvPr>
            <p:ph type="sldNum" sz="quarter" idx="12"/>
          </p:nvPr>
        </p:nvSpPr>
        <p:spPr/>
        <p:txBody>
          <a:bodyPr/>
          <a:lstStyle/>
          <a:p>
            <a:fld id="{CA270AE0-6696-43D2-9AAE-EDDF8F06A401}" type="slidenum">
              <a:rPr lang="en-GB" smtClean="0"/>
              <a:t>‹#›</a:t>
            </a:fld>
            <a:endParaRPr lang="en-GB"/>
          </a:p>
        </p:txBody>
      </p:sp>
    </p:spTree>
    <p:extLst>
      <p:ext uri="{BB962C8B-B14F-4D97-AF65-F5344CB8AC3E}">
        <p14:creationId xmlns:p14="http://schemas.microsoft.com/office/powerpoint/2010/main" val="260274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718474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3344480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720662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10/15/2025</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1337473101"/>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70" r:id="rId5"/>
    <p:sldLayoutId id="2147483669" r:id="rId6"/>
    <p:sldLayoutId id="2147483673" r:id="rId7"/>
    <p:sldLayoutId id="2147483674" r:id="rId8"/>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405517"/>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66" r:id="rId3"/>
    <p:sldLayoutId id="214748367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ruth.neal@open.ac.uk"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mailto:kellee.patterson@open.ac.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27101" y="4205851"/>
            <a:ext cx="5557584" cy="347039"/>
          </a:xfrm>
        </p:spPr>
        <p:txBody>
          <a:bodyPr vert="horz" lIns="91440" tIns="45720" rIns="91440" bIns="45720" rtlCol="0" anchor="t">
            <a:noAutofit/>
          </a:bodyPr>
          <a:lstStyle/>
          <a:p>
            <a:r>
              <a:rPr lang="en-GB" sz="2000">
                <a:latin typeface="Calibri"/>
                <a:ea typeface="Calibri"/>
                <a:cs typeface="Calibri"/>
              </a:rPr>
              <a:t>Ruth Neal and Kellee Patterson</a:t>
            </a:r>
            <a:endParaRPr lang="en-US" sz="2000"/>
          </a:p>
          <a:p>
            <a:endParaRPr lang="en-GB"/>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a:xfrm>
            <a:off x="427101" y="4557543"/>
            <a:ext cx="5557584" cy="347039"/>
          </a:xfrm>
        </p:spPr>
        <p:txBody>
          <a:bodyPr vert="horz" lIns="91440" tIns="45720" rIns="91440" bIns="45720" rtlCol="0" anchor="t">
            <a:noAutofit/>
          </a:bodyPr>
          <a:lstStyle/>
          <a:p>
            <a:r>
              <a:rPr lang="en-GB" dirty="0">
                <a:latin typeface="Calibri"/>
                <a:ea typeface="Calibri"/>
                <a:cs typeface="Calibri"/>
              </a:rPr>
              <a:t>School of Mathematics and Statistics</a:t>
            </a:r>
            <a:endParaRPr lang="en-GB" dirty="0"/>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27101" y="4904582"/>
            <a:ext cx="5557584" cy="768972"/>
          </a:xfrm>
        </p:spPr>
        <p:txBody>
          <a:bodyPr vert="horz" lIns="91440" tIns="45720" rIns="91440" bIns="45720" rtlCol="0" anchor="t">
            <a:noAutofit/>
          </a:bodyPr>
          <a:lstStyle/>
          <a:p>
            <a:r>
              <a:rPr lang="en-GB" dirty="0">
                <a:latin typeface="Poppins"/>
                <a:cs typeface="Poppins"/>
              </a:rPr>
              <a:t>September 2025</a:t>
            </a:r>
            <a:endParaRPr lang="en-GB" dirty="0"/>
          </a:p>
          <a:p>
            <a:endParaRPr lang="en-GB" dirty="0">
              <a:latin typeface="Poppins"/>
              <a:cs typeface="Poppins"/>
            </a:endParaRP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269662" y="483551"/>
            <a:ext cx="6971110" cy="1800200"/>
          </a:xfrm>
        </p:spPr>
        <p:txBody>
          <a:bodyPr vert="horz" lIns="91440" tIns="45720" rIns="91440" bIns="45720" rtlCol="0" anchor="t">
            <a:noAutofit/>
          </a:bodyPr>
          <a:lstStyle/>
          <a:p>
            <a:pPr>
              <a:lnSpc>
                <a:spcPct val="107000"/>
              </a:lnSpc>
              <a:spcAft>
                <a:spcPts val="800"/>
              </a:spcAft>
            </a:pPr>
            <a:r>
              <a:rPr lang="en-GB" sz="3600" kern="100">
                <a:latin typeface="Aptos" panose="020B0004020202020204" pitchFamily="34" charset="0"/>
                <a:ea typeface="Aptos" panose="020B0004020202020204" pitchFamily="34" charset="0"/>
                <a:cs typeface="Times New Roman" panose="02020603050405020304" pitchFamily="18" charset="0"/>
              </a:rPr>
              <a:t>M&amp;S Scholarship session - I</a:t>
            </a:r>
            <a:r>
              <a:rPr lang="en-GB" sz="3600" b="1" kern="100">
                <a:effectLst/>
                <a:latin typeface="Aptos" panose="020B0004020202020204" pitchFamily="34" charset="0"/>
                <a:ea typeface="Aptos" panose="020B0004020202020204" pitchFamily="34" charset="0"/>
                <a:cs typeface="Times New Roman" panose="02020603050405020304" pitchFamily="18" charset="0"/>
              </a:rPr>
              <a:t>ncorporating asynchronous group work into M140</a:t>
            </a:r>
            <a:endParaRPr lang="en-GB" sz="36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person wearing glasses and a hoodie&#10;&#10;AI-generated content may be incorrect.">
            <a:extLst>
              <a:ext uri="{FF2B5EF4-FFF2-40B4-BE49-F238E27FC236}">
                <a16:creationId xmlns:a16="http://schemas.microsoft.com/office/drawing/2014/main" id="{E0D58155-5541-B459-1C59-AEA04EB48284}"/>
              </a:ext>
            </a:extLst>
          </p:cNvPr>
          <p:cNvPicPr>
            <a:picLocks noChangeAspect="1"/>
          </p:cNvPicPr>
          <p:nvPr/>
        </p:nvPicPr>
        <p:blipFill>
          <a:blip r:embed="rId3"/>
          <a:stretch>
            <a:fillRect/>
          </a:stretch>
        </p:blipFill>
        <p:spPr>
          <a:xfrm>
            <a:off x="565716" y="2975280"/>
            <a:ext cx="994818" cy="1199020"/>
          </a:xfrm>
          <a:prstGeom prst="rect">
            <a:avLst/>
          </a:prstGeom>
        </p:spPr>
      </p:pic>
      <p:pic>
        <p:nvPicPr>
          <p:cNvPr id="10" name="Picture 9" descr="A person wearing glasses smiling&#10;&#10;AI-generated content may be incorrect.">
            <a:extLst>
              <a:ext uri="{FF2B5EF4-FFF2-40B4-BE49-F238E27FC236}">
                <a16:creationId xmlns:a16="http://schemas.microsoft.com/office/drawing/2014/main" id="{82FED7BF-6895-6692-F3CF-8F9969B07FB5}"/>
              </a:ext>
            </a:extLst>
          </p:cNvPr>
          <p:cNvPicPr>
            <a:picLocks noChangeAspect="1"/>
          </p:cNvPicPr>
          <p:nvPr/>
        </p:nvPicPr>
        <p:blipFill>
          <a:blip r:embed="rId4"/>
          <a:stretch>
            <a:fillRect/>
          </a:stretch>
        </p:blipFill>
        <p:spPr>
          <a:xfrm>
            <a:off x="1974062" y="2975279"/>
            <a:ext cx="994817" cy="1198844"/>
          </a:xfrm>
          <a:prstGeom prst="rect">
            <a:avLst/>
          </a:prstGeom>
        </p:spPr>
      </p:pic>
      <p:pic>
        <p:nvPicPr>
          <p:cNvPr id="5" name="Picture 4" descr="A qr code with a green plant&#10;&#10;AI-generated content may be incorrect.">
            <a:extLst>
              <a:ext uri="{FF2B5EF4-FFF2-40B4-BE49-F238E27FC236}">
                <a16:creationId xmlns:a16="http://schemas.microsoft.com/office/drawing/2014/main" id="{4DDD1287-5205-05FF-5A3A-728C34558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0887" y="124938"/>
            <a:ext cx="3522911" cy="3522911"/>
          </a:xfrm>
          <a:prstGeom prst="rect">
            <a:avLst/>
          </a:prstGeom>
        </p:spPr>
      </p:pic>
      <p:pic>
        <p:nvPicPr>
          <p:cNvPr id="7" name="Picture 6" descr="A black background with white text&#10;&#10;AI-generated content may be incorrect.">
            <a:extLst>
              <a:ext uri="{FF2B5EF4-FFF2-40B4-BE49-F238E27FC236}">
                <a16:creationId xmlns:a16="http://schemas.microsoft.com/office/drawing/2014/main" id="{8F58A378-3011-15FB-1A3C-BB11684819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2604" y="5938346"/>
            <a:ext cx="3355945" cy="479421"/>
          </a:xfrm>
          <a:prstGeom prst="rect">
            <a:avLst/>
          </a:prstGeom>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D6707-98BD-D87A-7F24-CC75579687A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859780E7-F540-A3E5-0BE8-D254D8C5178B}"/>
              </a:ext>
            </a:extLst>
          </p:cNvPr>
          <p:cNvSpPr txBox="1">
            <a:spLocks/>
          </p:cNvSpPr>
          <p:nvPr/>
        </p:nvSpPr>
        <p:spPr>
          <a:xfrm>
            <a:off x="573206" y="1945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a:lstStyle>
          <a:p>
            <a:r>
              <a:rPr lang="en-GB" dirty="0">
                <a:latin typeface="+mj-lt"/>
              </a:rPr>
              <a:t>Next steps for 2025/26</a:t>
            </a:r>
          </a:p>
        </p:txBody>
      </p:sp>
      <p:sp>
        <p:nvSpPr>
          <p:cNvPr id="9" name="Content Placeholder 2">
            <a:extLst>
              <a:ext uri="{FF2B5EF4-FFF2-40B4-BE49-F238E27FC236}">
                <a16:creationId xmlns:a16="http://schemas.microsoft.com/office/drawing/2014/main" id="{1DC6FA40-D0E8-15FE-F96A-394B4881A2BD}"/>
              </a:ext>
            </a:extLst>
          </p:cNvPr>
          <p:cNvSpPr txBox="1">
            <a:spLocks/>
          </p:cNvSpPr>
          <p:nvPr/>
        </p:nvSpPr>
        <p:spPr>
          <a:xfrm>
            <a:off x="968720" y="1641380"/>
            <a:ext cx="6206521" cy="375131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latin typeface="+mn-lt"/>
              </a:rPr>
              <a:t>Investigate the current use of online tutor group forums across the module.</a:t>
            </a:r>
          </a:p>
          <a:p>
            <a:pPr>
              <a:lnSpc>
                <a:spcPct val="100000"/>
              </a:lnSpc>
            </a:pPr>
            <a:r>
              <a:rPr lang="en-GB" sz="2400" dirty="0">
                <a:latin typeface="+mn-lt"/>
              </a:rPr>
              <a:t>Ask tutors to post at key points in the module presentation and encourage students to respond.</a:t>
            </a:r>
            <a:endParaRPr lang="en-GB" sz="2400" dirty="0">
              <a:latin typeface="+mn-lt"/>
              <a:cs typeface="Poppins"/>
            </a:endParaRPr>
          </a:p>
          <a:p>
            <a:pPr>
              <a:lnSpc>
                <a:spcPct val="100000"/>
              </a:lnSpc>
            </a:pPr>
            <a:r>
              <a:rPr lang="en-GB" sz="2400" dirty="0">
                <a:latin typeface="+mn-lt"/>
              </a:rPr>
              <a:t>The aim is to get all tutors familiar with interacting with their tutor group via online forums in </a:t>
            </a:r>
            <a:r>
              <a:rPr lang="en-GB" sz="2400" dirty="0">
                <a:latin typeface="Poppins"/>
                <a:cs typeface="Poppins"/>
              </a:rPr>
              <a:t>preparation for the future group work activities</a:t>
            </a:r>
            <a:r>
              <a:rPr lang="en-GB" sz="2400" dirty="0">
                <a:latin typeface="+mn-lt"/>
              </a:rPr>
              <a:t>.</a:t>
            </a:r>
            <a:endParaRPr lang="en-GB" sz="2400" dirty="0">
              <a:latin typeface="+mn-lt"/>
              <a:cs typeface="Poppins"/>
            </a:endParaRPr>
          </a:p>
          <a:p>
            <a:pPr>
              <a:lnSpc>
                <a:spcPct val="100000"/>
              </a:lnSpc>
            </a:pPr>
            <a:endParaRPr lang="en-GB" sz="2400" dirty="0">
              <a:latin typeface="+mn-lt"/>
            </a:endParaRPr>
          </a:p>
        </p:txBody>
      </p:sp>
      <p:pic>
        <p:nvPicPr>
          <p:cNvPr id="2" name="Picture 1">
            <a:extLst>
              <a:ext uri="{FF2B5EF4-FFF2-40B4-BE49-F238E27FC236}">
                <a16:creationId xmlns:a16="http://schemas.microsoft.com/office/drawing/2014/main" id="{358659EF-0CBA-782D-45EC-DB47B944FEF3}"/>
              </a:ext>
            </a:extLst>
          </p:cNvPr>
          <p:cNvPicPr>
            <a:picLocks noChangeAspect="1"/>
          </p:cNvPicPr>
          <p:nvPr/>
        </p:nvPicPr>
        <p:blipFill>
          <a:blip r:embed="rId3"/>
          <a:stretch>
            <a:fillRect/>
          </a:stretch>
        </p:blipFill>
        <p:spPr>
          <a:xfrm>
            <a:off x="7856284" y="1520091"/>
            <a:ext cx="3762510" cy="3046461"/>
          </a:xfrm>
          <a:prstGeom prst="rect">
            <a:avLst/>
          </a:prstGeom>
        </p:spPr>
      </p:pic>
    </p:spTree>
    <p:extLst>
      <p:ext uri="{BB962C8B-B14F-4D97-AF65-F5344CB8AC3E}">
        <p14:creationId xmlns:p14="http://schemas.microsoft.com/office/powerpoint/2010/main" val="3977564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07D26-57DF-48DF-85FF-3CB16F928E97}"/>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108D27E-0053-3DCE-0F63-779A172F8FC9}"/>
              </a:ext>
            </a:extLst>
          </p:cNvPr>
          <p:cNvSpPr txBox="1">
            <a:spLocks/>
          </p:cNvSpPr>
          <p:nvPr/>
        </p:nvSpPr>
        <p:spPr>
          <a:xfrm>
            <a:off x="573206" y="1945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a:lstStyle>
          <a:p>
            <a:r>
              <a:rPr lang="en-GB" dirty="0">
                <a:latin typeface="+mj-lt"/>
              </a:rPr>
              <a:t>Next steps</a:t>
            </a:r>
            <a:r>
              <a:rPr lang="en-GB">
                <a:latin typeface="+mj-lt"/>
              </a:rPr>
              <a:t>,</a:t>
            </a:r>
            <a:r>
              <a:rPr lang="en-GB" dirty="0">
                <a:latin typeface="+mj-lt"/>
              </a:rPr>
              <a:t> Phase 3</a:t>
            </a:r>
          </a:p>
        </p:txBody>
      </p:sp>
      <p:sp>
        <p:nvSpPr>
          <p:cNvPr id="9" name="Content Placeholder 2">
            <a:extLst>
              <a:ext uri="{FF2B5EF4-FFF2-40B4-BE49-F238E27FC236}">
                <a16:creationId xmlns:a16="http://schemas.microsoft.com/office/drawing/2014/main" id="{4E5F9D8D-80C5-4EEA-52B2-4BAF65D79D6F}"/>
              </a:ext>
            </a:extLst>
          </p:cNvPr>
          <p:cNvSpPr txBox="1">
            <a:spLocks/>
          </p:cNvSpPr>
          <p:nvPr/>
        </p:nvSpPr>
        <p:spPr>
          <a:xfrm>
            <a:off x="968720" y="1641380"/>
            <a:ext cx="9546879" cy="375131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dirty="0">
                <a:latin typeface="Poppins"/>
                <a:cs typeface="Poppins"/>
              </a:rPr>
              <a:t>Roll out the group work to the whole module as part of the assessment for 2026/27.</a:t>
            </a:r>
          </a:p>
          <a:p>
            <a:pPr>
              <a:lnSpc>
                <a:spcPct val="100000"/>
              </a:lnSpc>
            </a:pPr>
            <a:r>
              <a:rPr lang="en-GB" sz="2400" dirty="0">
                <a:latin typeface="Poppins"/>
                <a:cs typeface="Poppins"/>
              </a:rPr>
              <a:t>This will involve students working with the shared database in their tutor group forums and tutors monitoring the discussion.</a:t>
            </a:r>
          </a:p>
          <a:p>
            <a:pPr>
              <a:lnSpc>
                <a:spcPct val="100000"/>
              </a:lnSpc>
            </a:pPr>
            <a:r>
              <a:rPr lang="en-GB" sz="2400" dirty="0">
                <a:latin typeface="Poppins"/>
                <a:cs typeface="Poppins"/>
              </a:rPr>
              <a:t>We hope that the student groups </a:t>
            </a:r>
            <a:r>
              <a:rPr lang="en-GB" sz="2400">
                <a:latin typeface="Poppins"/>
                <a:cs typeface="Poppins"/>
              </a:rPr>
              <a:t>will communicate and </a:t>
            </a:r>
            <a:r>
              <a:rPr lang="en-GB" sz="2400" dirty="0">
                <a:latin typeface="Poppins"/>
                <a:cs typeface="Poppins"/>
              </a:rPr>
              <a:t>collaborate to produce a combined statistical report.</a:t>
            </a:r>
          </a:p>
          <a:p>
            <a:pPr>
              <a:lnSpc>
                <a:spcPct val="100000"/>
              </a:lnSpc>
            </a:pPr>
            <a:r>
              <a:rPr lang="en-GB" sz="2400" dirty="0">
                <a:latin typeface="Poppins"/>
                <a:cs typeface="Poppins"/>
              </a:rPr>
              <a:t>We need to consider accessibility requirements and provide an alternative activity.</a:t>
            </a:r>
          </a:p>
          <a:p>
            <a:pPr>
              <a:lnSpc>
                <a:spcPct val="100000"/>
              </a:lnSpc>
            </a:pPr>
            <a:endParaRPr lang="en-GB" sz="2400" dirty="0">
              <a:latin typeface="+mn-lt"/>
            </a:endParaRPr>
          </a:p>
        </p:txBody>
      </p:sp>
      <p:pic>
        <p:nvPicPr>
          <p:cNvPr id="2" name="Picture 1" descr="A person and person looking at a computer screen&#10;&#10;AI-generated content may be incorrect.">
            <a:extLst>
              <a:ext uri="{FF2B5EF4-FFF2-40B4-BE49-F238E27FC236}">
                <a16:creationId xmlns:a16="http://schemas.microsoft.com/office/drawing/2014/main" id="{4421797B-133B-BE26-53ED-FD748A636F79}"/>
              </a:ext>
            </a:extLst>
          </p:cNvPr>
          <p:cNvPicPr>
            <a:picLocks noChangeAspect="1"/>
          </p:cNvPicPr>
          <p:nvPr/>
        </p:nvPicPr>
        <p:blipFill>
          <a:blip r:embed="rId3"/>
          <a:stretch>
            <a:fillRect/>
          </a:stretch>
        </p:blipFill>
        <p:spPr>
          <a:xfrm>
            <a:off x="8833104" y="4878736"/>
            <a:ext cx="2682784" cy="1784735"/>
          </a:xfrm>
          <a:prstGeom prst="rect">
            <a:avLst/>
          </a:prstGeom>
        </p:spPr>
      </p:pic>
    </p:spTree>
    <p:extLst>
      <p:ext uri="{BB962C8B-B14F-4D97-AF65-F5344CB8AC3E}">
        <p14:creationId xmlns:p14="http://schemas.microsoft.com/office/powerpoint/2010/main" val="2722412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a:xfrm>
            <a:off x="340167" y="829341"/>
            <a:ext cx="4761905" cy="2317896"/>
          </a:xfrm>
        </p:spPr>
        <p:txBody>
          <a:bodyPr/>
          <a:lstStyle/>
          <a:p>
            <a:r>
              <a:rPr lang="en-GB"/>
              <a:t>Thank you</a:t>
            </a:r>
          </a:p>
          <a:p>
            <a:endParaRPr lang="en-GB"/>
          </a:p>
          <a:p>
            <a:r>
              <a:rPr lang="en-GB"/>
              <a:t>Any questions?</a:t>
            </a:r>
          </a:p>
        </p:txBody>
      </p:sp>
      <p:sp>
        <p:nvSpPr>
          <p:cNvPr id="3" name="TextBox 2">
            <a:extLst>
              <a:ext uri="{FF2B5EF4-FFF2-40B4-BE49-F238E27FC236}">
                <a16:creationId xmlns:a16="http://schemas.microsoft.com/office/drawing/2014/main" id="{D4D21536-A24A-ED72-2A73-2DE5EB38536D}"/>
              </a:ext>
            </a:extLst>
          </p:cNvPr>
          <p:cNvSpPr txBox="1"/>
          <p:nvPr/>
        </p:nvSpPr>
        <p:spPr>
          <a:xfrm>
            <a:off x="487418" y="3916417"/>
            <a:ext cx="52651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ea typeface="Calibri"/>
                <a:cs typeface="Calibri"/>
              </a:rPr>
              <a:t>Ruth Neal </a:t>
            </a:r>
            <a:r>
              <a:rPr lang="en-GB" sz="1600" b="1" dirty="0">
                <a:solidFill>
                  <a:srgbClr val="FFFFFF"/>
                </a:solidFill>
                <a:ea typeface="Calibri"/>
                <a:cs typeface="Calibri"/>
              </a:rPr>
              <a:t> </a:t>
            </a:r>
            <a:r>
              <a:rPr kumimoji="0" lang="en-GB" sz="1600" b="1" i="0" u="none" strike="noStrike" kern="1200" cap="none" spc="0" normalizeH="0" baseline="0" noProof="0" dirty="0">
                <a:ln>
                  <a:noFill/>
                </a:ln>
                <a:solidFill>
                  <a:srgbClr val="FFFFFF"/>
                </a:solidFill>
                <a:effectLst/>
                <a:uLnTx/>
                <a:uFillTx/>
                <a:ea typeface="Calibri"/>
                <a:cs typeface="Calibri"/>
                <a:hlinkClick r:id="rId3"/>
              </a:rPr>
              <a:t>ruth.neal@open.ac.uk</a:t>
            </a:r>
            <a:endParaRPr kumimoji="0" lang="en-GB" sz="1800" b="0" i="0" u="none" strike="noStrike" kern="1200" cap="none" spc="0" normalizeH="0" baseline="0" noProof="0" dirty="0">
              <a:ln>
                <a:noFill/>
              </a:ln>
              <a:solidFill>
                <a:srgbClr val="060645"/>
              </a:solidFill>
              <a:effectLst/>
              <a:uLnTx/>
              <a:uFillTx/>
              <a:ea typeface="Calibri"/>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FFFF"/>
                </a:solidFill>
                <a:effectLst/>
                <a:uLnTx/>
                <a:uFillTx/>
                <a:ea typeface="Calibri"/>
                <a:cs typeface="Calibri"/>
              </a:rPr>
              <a:t>Kellee Patterson  </a:t>
            </a:r>
            <a:r>
              <a:rPr kumimoji="0" lang="en-GB" sz="1600" b="1" i="0" u="none" strike="noStrike" kern="1200" cap="none" spc="0" normalizeH="0" baseline="0" noProof="0" dirty="0">
                <a:ln>
                  <a:noFill/>
                </a:ln>
                <a:solidFill>
                  <a:srgbClr val="FFFFFF"/>
                </a:solidFill>
                <a:effectLst/>
                <a:uLnTx/>
                <a:uFillTx/>
                <a:ea typeface="Calibri"/>
                <a:cs typeface="Calibri"/>
                <a:hlinkClick r:id="rId4"/>
              </a:rPr>
              <a:t>kellee.patterson@open.ac.uk</a:t>
            </a:r>
            <a:endParaRPr kumimoji="0" lang="en-GB" sz="1800" b="0" i="0" u="none" strike="noStrike" kern="1200" cap="none" spc="0" normalizeH="0" baseline="0" noProof="0" dirty="0">
              <a:ln>
                <a:noFill/>
              </a:ln>
              <a:solidFill>
                <a:srgbClr val="060645"/>
              </a:solidFill>
              <a:effectLst/>
              <a:uLnTx/>
              <a:uFillTx/>
              <a:ea typeface="Calibri"/>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Calibri"/>
                <a:ea typeface="Calibri"/>
                <a:cs typeface="Calibri"/>
              </a:rPr>
              <a:t>​</a:t>
            </a:r>
            <a:endParaRPr kumimoji="0" lang="en-GB" sz="1800" b="0" i="0" u="none" strike="noStrike" kern="1200" cap="none" spc="0" normalizeH="0" baseline="0" noProof="0" dirty="0">
              <a:ln>
                <a:noFill/>
              </a:ln>
              <a:solidFill>
                <a:srgbClr val="060645"/>
              </a:solidFill>
              <a:effectLst/>
              <a:uLnTx/>
              <a:uFillTx/>
              <a:latin typeface="Poppins"/>
              <a:ea typeface="+mn-ea"/>
              <a:cs typeface="Poppins"/>
            </a:endParaRPr>
          </a:p>
        </p:txBody>
      </p:sp>
      <p:pic>
        <p:nvPicPr>
          <p:cNvPr id="6" name="Picture 5" descr="A qr code with a green plant&#10;&#10;AI-generated content may be incorrect.">
            <a:extLst>
              <a:ext uri="{FF2B5EF4-FFF2-40B4-BE49-F238E27FC236}">
                <a16:creationId xmlns:a16="http://schemas.microsoft.com/office/drawing/2014/main" id="{92AF4F3D-20FB-CA85-B75E-946720C96A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3744" y="960961"/>
            <a:ext cx="4761905" cy="4761905"/>
          </a:xfrm>
          <a:prstGeom prst="rect">
            <a:avLst/>
          </a:prstGeom>
        </p:spPr>
      </p:pic>
      <p:pic>
        <p:nvPicPr>
          <p:cNvPr id="7" name="Picture 6" descr="A black background with white text&#10;&#10;AI-generated content may be incorrect.">
            <a:extLst>
              <a:ext uri="{FF2B5EF4-FFF2-40B4-BE49-F238E27FC236}">
                <a16:creationId xmlns:a16="http://schemas.microsoft.com/office/drawing/2014/main" id="{65CEB2F9-A89F-B6A3-9396-52412663F4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2604" y="5938346"/>
            <a:ext cx="3355945" cy="479421"/>
          </a:xfrm>
          <a:prstGeom prst="rect">
            <a:avLst/>
          </a:prstGeom>
        </p:spPr>
      </p:pic>
    </p:spTree>
    <p:extLst>
      <p:ext uri="{BB962C8B-B14F-4D97-AF65-F5344CB8AC3E}">
        <p14:creationId xmlns:p14="http://schemas.microsoft.com/office/powerpoint/2010/main" val="1339148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A63B17-65DB-702C-E3E2-D7B497B3D08B}"/>
              </a:ext>
            </a:extLst>
          </p:cNvPr>
          <p:cNvSpPr>
            <a:spLocks noGrp="1"/>
          </p:cNvSpPr>
          <p:nvPr>
            <p:ph type="body" sz="quarter" idx="11"/>
          </p:nvPr>
        </p:nvSpPr>
        <p:spPr/>
        <p:txBody>
          <a:bodyPr vert="horz" lIns="91440" tIns="45720" rIns="91440" bIns="45720" rtlCol="0" anchor="t">
            <a:noAutofit/>
          </a:bodyPr>
          <a:lstStyle/>
          <a:p>
            <a:r>
              <a:rPr lang="en-GB" sz="4800">
                <a:latin typeface="Calibri"/>
                <a:ea typeface="Calibri"/>
                <a:cs typeface="Poppins SemiBold"/>
              </a:rPr>
              <a:t>References</a:t>
            </a:r>
            <a:endParaRPr lang="en-GB" sz="4800">
              <a:latin typeface="Calibri"/>
              <a:ea typeface="Calibri"/>
            </a:endParaRPr>
          </a:p>
        </p:txBody>
      </p:sp>
      <p:sp>
        <p:nvSpPr>
          <p:cNvPr id="4" name="Text Placeholder 3">
            <a:extLst>
              <a:ext uri="{FF2B5EF4-FFF2-40B4-BE49-F238E27FC236}">
                <a16:creationId xmlns:a16="http://schemas.microsoft.com/office/drawing/2014/main" id="{3A20D04E-0167-6E6B-0814-CDFB10963A2E}"/>
              </a:ext>
            </a:extLst>
          </p:cNvPr>
          <p:cNvSpPr>
            <a:spLocks noGrp="1"/>
          </p:cNvSpPr>
          <p:nvPr>
            <p:ph type="body" sz="quarter" idx="12"/>
          </p:nvPr>
        </p:nvSpPr>
        <p:spPr>
          <a:xfrm>
            <a:off x="408207" y="1506683"/>
            <a:ext cx="9754968" cy="4111626"/>
          </a:xfrm>
        </p:spPr>
        <p:txBody>
          <a:bodyPr vert="horz" lIns="91440" tIns="45720" rIns="91440" bIns="45720" rtlCol="0" anchor="t">
            <a:noAutofit/>
          </a:bodyPr>
          <a:lstStyle/>
          <a:p>
            <a:pPr>
              <a:spcAft>
                <a:spcPts val="600"/>
              </a:spcAft>
            </a:pPr>
            <a:r>
              <a:rPr lang="en-GB" sz="2000">
                <a:latin typeface="+mn-lt"/>
                <a:ea typeface="Calibri"/>
                <a:cs typeface="Poppins"/>
              </a:rPr>
              <a:t>Butler, D., Cook, L., and Haley-</a:t>
            </a:r>
            <a:r>
              <a:rPr lang="en-GB" sz="2000" err="1">
                <a:latin typeface="+mn-lt"/>
                <a:ea typeface="Calibri"/>
                <a:cs typeface="Poppins"/>
              </a:rPr>
              <a:t>Mirnar</a:t>
            </a:r>
            <a:r>
              <a:rPr lang="en-GB" sz="2000">
                <a:latin typeface="+mn-lt"/>
                <a:ea typeface="Calibri"/>
                <a:cs typeface="Poppins"/>
              </a:rPr>
              <a:t>, V., 2018. Achieving student centred facilitation in online synchronous tutorials. </a:t>
            </a:r>
            <a:r>
              <a:rPr lang="en-GB" sz="2000" err="1">
                <a:latin typeface="+mn-lt"/>
                <a:ea typeface="Calibri"/>
                <a:cs typeface="Poppins"/>
              </a:rPr>
              <a:t>eSTEeM</a:t>
            </a:r>
            <a:r>
              <a:rPr lang="en-GB" sz="2000">
                <a:latin typeface="+mn-lt"/>
                <a:ea typeface="Calibri"/>
                <a:cs typeface="Poppins"/>
              </a:rPr>
              <a:t> project.</a:t>
            </a:r>
            <a:endParaRPr lang="en-GB" sz="2000">
              <a:latin typeface="+mn-lt"/>
              <a:ea typeface="Calibri"/>
            </a:endParaRPr>
          </a:p>
          <a:p>
            <a:pPr>
              <a:spcAft>
                <a:spcPts val="600"/>
              </a:spcAft>
            </a:pPr>
            <a:r>
              <a:rPr lang="en-GB" sz="2000">
                <a:latin typeface="+mn-lt"/>
                <a:ea typeface="Calibri"/>
                <a:cs typeface="Poppins"/>
              </a:rPr>
              <a:t>Evans, S., Graham, W., and Malik, M., 2020.</a:t>
            </a:r>
            <a:r>
              <a:rPr lang="en-GB" sz="2000" i="1">
                <a:latin typeface="+mn-lt"/>
                <a:ea typeface="Calibri"/>
                <a:cs typeface="Poppins"/>
              </a:rPr>
              <a:t> Strategies to support students and tutors with online collaborative projects: an action research project. </a:t>
            </a:r>
            <a:r>
              <a:rPr lang="en-GB" sz="2000" err="1">
                <a:latin typeface="+mn-lt"/>
                <a:ea typeface="Calibri"/>
                <a:cs typeface="Poppins"/>
              </a:rPr>
              <a:t>eSTEeM</a:t>
            </a:r>
            <a:r>
              <a:rPr lang="en-GB" sz="2000">
                <a:latin typeface="+mn-lt"/>
                <a:ea typeface="Calibri"/>
                <a:cs typeface="Poppins"/>
              </a:rPr>
              <a:t> project.</a:t>
            </a:r>
          </a:p>
          <a:p>
            <a:pPr algn="l" rtl="0" fontAlgn="base">
              <a:lnSpc>
                <a:spcPts val="1942"/>
              </a:lnSpc>
              <a:spcAft>
                <a:spcPts val="600"/>
              </a:spcAft>
              <a:buNone/>
            </a:pPr>
            <a:r>
              <a:rPr lang="en-GB" sz="2000" b="0" i="0">
                <a:effectLst/>
                <a:latin typeface="+mn-lt"/>
              </a:rPr>
              <a:t>Macbean, J., Graham, T. and Sangwin, C. (2001) Group work reluctance in maths education. LTSN Maths, Stats And OR Network, Birmingham, UK pp. 24-25. </a:t>
            </a:r>
          </a:p>
          <a:p>
            <a:pPr algn="l" rtl="0" fontAlgn="base">
              <a:lnSpc>
                <a:spcPts val="1942"/>
              </a:lnSpc>
              <a:spcAft>
                <a:spcPts val="600"/>
              </a:spcAft>
            </a:pPr>
            <a:r>
              <a:rPr lang="en-GB" sz="2000" b="0" i="0">
                <a:effectLst/>
                <a:latin typeface="+mn-lt"/>
              </a:rPr>
              <a:t>Smith, D. (2014) Collaborative Online Forums in the Social Sciences: Participation, Value and the Student Experience. </a:t>
            </a:r>
            <a:r>
              <a:rPr lang="en-GB" sz="2000" b="0" i="0" err="1">
                <a:effectLst/>
                <a:latin typeface="+mn-lt"/>
              </a:rPr>
              <a:t>eSTEeM</a:t>
            </a:r>
            <a:r>
              <a:rPr lang="en-GB" sz="2000" b="0" i="0">
                <a:effectLst/>
                <a:latin typeface="+mn-lt"/>
              </a:rPr>
              <a:t> project.  </a:t>
            </a:r>
          </a:p>
        </p:txBody>
      </p:sp>
    </p:spTree>
    <p:extLst>
      <p:ext uri="{BB962C8B-B14F-4D97-AF65-F5344CB8AC3E}">
        <p14:creationId xmlns:p14="http://schemas.microsoft.com/office/powerpoint/2010/main" val="1767876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042"/>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360600"/>
            <a:ext cx="10774418" cy="1800200"/>
          </a:xfrm>
        </p:spPr>
        <p:txBody>
          <a:bodyPr vert="horz" lIns="91440" tIns="45720" rIns="91440" bIns="45720" rtlCol="0" anchor="t">
            <a:noAutofit/>
          </a:bodyPr>
          <a:lstStyle/>
          <a:p>
            <a:r>
              <a:rPr lang="en-GB" sz="3200" b="1" dirty="0">
                <a:effectLst/>
                <a:latin typeface="+mj-lt"/>
                <a:ea typeface="Calibri" panose="020F0502020204030204" pitchFamily="34" charset="0"/>
                <a:cs typeface="Times New Roman"/>
              </a:rPr>
              <a:t>Assessment and feedback on the introduction of group work on an Open University first year statistics module (M140)</a:t>
            </a:r>
            <a:endParaRPr lang="en-GB" sz="3200" dirty="0">
              <a:latin typeface="+mj-lt"/>
              <a:cs typeface="Times New Roman"/>
            </a:endParaRPr>
          </a:p>
          <a:p>
            <a:endParaRPr lang="en-GB" dirty="0"/>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56333" y="1728926"/>
            <a:ext cx="10666862" cy="4580434"/>
          </a:xfrm>
        </p:spPr>
        <p:txBody>
          <a:bodyPr vert="horz" lIns="91440" tIns="45720" rIns="91440" bIns="45720" rtlCol="0" anchor="t">
            <a:noAutofit/>
          </a:bodyPr>
          <a:lstStyle/>
          <a:p>
            <a:pPr>
              <a:lnSpc>
                <a:spcPct val="107000"/>
              </a:lnSpc>
              <a:spcAft>
                <a:spcPts val="800"/>
              </a:spcAft>
            </a:pPr>
            <a:r>
              <a:rPr lang="en-GB" sz="2000" b="1" dirty="0">
                <a:latin typeface="Calibri"/>
                <a:ea typeface="Calibri"/>
                <a:cs typeface="Times New Roman"/>
              </a:rPr>
              <a:t>AIM</a:t>
            </a:r>
            <a:r>
              <a:rPr lang="en-GB" sz="2000" dirty="0">
                <a:latin typeface="Calibri"/>
                <a:ea typeface="Calibri"/>
                <a:cs typeface="Times New Roman"/>
              </a:rPr>
              <a:t> To</a:t>
            </a:r>
            <a:r>
              <a:rPr lang="en-GB" sz="2000" dirty="0">
                <a:effectLst/>
                <a:latin typeface="Calibri"/>
                <a:ea typeface="Calibri"/>
                <a:cs typeface="Times New Roman"/>
              </a:rPr>
              <a:t> assess the </a:t>
            </a:r>
            <a:r>
              <a:rPr lang="en-GB" sz="2000" dirty="0">
                <a:latin typeface="Calibri"/>
                <a:ea typeface="Calibri"/>
                <a:cs typeface="Times New Roman"/>
              </a:rPr>
              <a:t>suitability and </a:t>
            </a:r>
            <a:r>
              <a:rPr lang="en-GB" sz="2000" dirty="0">
                <a:effectLst/>
                <a:latin typeface="Calibri"/>
                <a:ea typeface="Calibri"/>
                <a:cs typeface="Times New Roman"/>
              </a:rPr>
              <a:t>impact of introducing </a:t>
            </a:r>
            <a:r>
              <a:rPr lang="en-GB" sz="2000" dirty="0">
                <a:latin typeface="Calibri"/>
                <a:ea typeface="Calibri"/>
                <a:cs typeface="Times New Roman"/>
              </a:rPr>
              <a:t>group</a:t>
            </a:r>
            <a:r>
              <a:rPr lang="en-GB" sz="2000" dirty="0">
                <a:effectLst/>
                <a:latin typeface="Calibri"/>
                <a:ea typeface="Calibri"/>
                <a:cs typeface="Times New Roman"/>
              </a:rPr>
              <a:t> work on a first year statistics module. </a:t>
            </a:r>
            <a:endParaRPr lang="en-US" dirty="0"/>
          </a:p>
          <a:p>
            <a:pPr>
              <a:lnSpc>
                <a:spcPct val="107000"/>
              </a:lnSpc>
              <a:spcAft>
                <a:spcPts val="800"/>
              </a:spcAft>
            </a:pPr>
            <a:r>
              <a:rPr lang="en-GB" sz="2000" b="1" dirty="0">
                <a:latin typeface="Calibri"/>
                <a:ea typeface="Calibri"/>
                <a:cs typeface="Times New Roman"/>
              </a:rPr>
              <a:t>PURPOSE</a:t>
            </a:r>
            <a:r>
              <a:rPr lang="en-GB" sz="2000" dirty="0">
                <a:latin typeface="Calibri"/>
                <a:ea typeface="Calibri"/>
                <a:cs typeface="Times New Roman"/>
              </a:rPr>
              <a:t> To increase the employability content of the module by enabling and encouraging students to work in small groups to discuss their statistical results. </a:t>
            </a:r>
          </a:p>
          <a:p>
            <a:pPr>
              <a:lnSpc>
                <a:spcPct val="107000"/>
              </a:lnSpc>
              <a:spcAft>
                <a:spcPts val="800"/>
              </a:spcAft>
            </a:pPr>
            <a:r>
              <a:rPr lang="en-GB" sz="1800" i="1" dirty="0">
                <a:latin typeface="Calibri"/>
                <a:ea typeface="Calibri"/>
                <a:cs typeface="Calibri"/>
              </a:rPr>
              <a:t>It is generally considered that group work affords invaluable opportunities for students to develop their collaborative skills and this, in turn, is a key employability skill.  However, students do not always recognise the importance of group work (Evans et al, 2020).  It is also noted that opportunities for group work via the current online tutorial provision may be few and far between, with facilitation of it being varied. (Butler et al, 2018).</a:t>
            </a:r>
            <a:endParaRPr lang="en-GB" sz="1800" b="1" i="1" dirty="0">
              <a:latin typeface="Calibri" panose="020F0502020204030204" pitchFamily="34" charset="0"/>
              <a:ea typeface="Calibri" panose="020F0502020204030204" pitchFamily="34" charset="0"/>
            </a:endParaRPr>
          </a:p>
          <a:p>
            <a:pPr>
              <a:lnSpc>
                <a:spcPct val="107000"/>
              </a:lnSpc>
              <a:spcAft>
                <a:spcPts val="800"/>
              </a:spcAft>
            </a:pPr>
            <a:r>
              <a:rPr lang="en-GB" sz="2000" b="1" dirty="0">
                <a:latin typeface="Calibri"/>
                <a:ea typeface="Calibri"/>
                <a:cs typeface="Times New Roman"/>
              </a:rPr>
              <a:t>METHODS</a:t>
            </a:r>
            <a:r>
              <a:rPr lang="en-GB" sz="2000" dirty="0">
                <a:latin typeface="Calibri"/>
                <a:ea typeface="Calibri"/>
                <a:cs typeface="Times New Roman"/>
              </a:rPr>
              <a:t> T</a:t>
            </a:r>
            <a:r>
              <a:rPr lang="en-GB" sz="2000" dirty="0">
                <a:effectLst/>
                <a:latin typeface="Calibri"/>
                <a:ea typeface="Calibri"/>
                <a:cs typeface="Times New Roman"/>
              </a:rPr>
              <a:t>wo JISC surveys, one before the group work activity and one after, assessing the students’ previous experience and how students found this activity. </a:t>
            </a:r>
          </a:p>
          <a:p>
            <a:pPr>
              <a:lnSpc>
                <a:spcPct val="107000"/>
              </a:lnSpc>
              <a:spcAft>
                <a:spcPts val="800"/>
              </a:spcAft>
            </a:pPr>
            <a:r>
              <a:rPr lang="en-GB" sz="2000" dirty="0">
                <a:effectLst/>
                <a:latin typeface="Calibri"/>
                <a:ea typeface="Calibri"/>
                <a:cs typeface="Times New Roman"/>
              </a:rPr>
              <a:t>We aim to learn from this experience before rolling this out to all students on the module.</a:t>
            </a:r>
          </a:p>
          <a:p>
            <a:endParaRPr lang="en-GB" sz="1800" dirty="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a:t>01</a:t>
            </a:r>
          </a:p>
        </p:txBody>
      </p:sp>
    </p:spTree>
    <p:extLst>
      <p:ext uri="{BB962C8B-B14F-4D97-AF65-F5344CB8AC3E}">
        <p14:creationId xmlns:p14="http://schemas.microsoft.com/office/powerpoint/2010/main" val="4159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07059-96A4-FA57-B41C-7A8F93FD69A3}"/>
              </a:ext>
            </a:extLst>
          </p:cNvPr>
          <p:cNvSpPr>
            <a:spLocks noGrp="1"/>
          </p:cNvSpPr>
          <p:nvPr>
            <p:ph type="title" idx="4294967295"/>
          </p:nvPr>
        </p:nvSpPr>
        <p:spPr>
          <a:xfrm>
            <a:off x="478972" y="365125"/>
            <a:ext cx="10036628" cy="1325563"/>
          </a:xfrm>
        </p:spPr>
        <p:txBody>
          <a:bodyPr/>
          <a:lstStyle/>
          <a:p>
            <a:r>
              <a:rPr lang="en-GB"/>
              <a:t>What is our project?</a:t>
            </a:r>
          </a:p>
        </p:txBody>
      </p:sp>
      <p:sp>
        <p:nvSpPr>
          <p:cNvPr id="3" name="Content Placeholder 2">
            <a:extLst>
              <a:ext uri="{FF2B5EF4-FFF2-40B4-BE49-F238E27FC236}">
                <a16:creationId xmlns:a16="http://schemas.microsoft.com/office/drawing/2014/main" id="{3C39A43B-7A9D-006A-9787-6A585957C83D}"/>
              </a:ext>
            </a:extLst>
          </p:cNvPr>
          <p:cNvSpPr>
            <a:spLocks noGrp="1"/>
          </p:cNvSpPr>
          <p:nvPr>
            <p:ph idx="4294967295"/>
          </p:nvPr>
        </p:nvSpPr>
        <p:spPr>
          <a:xfrm>
            <a:off x="740664" y="1762251"/>
            <a:ext cx="10515600" cy="3959539"/>
          </a:xfrm>
        </p:spPr>
        <p:txBody>
          <a:bodyPr vert="horz" lIns="91440" tIns="45720" rIns="91440" bIns="45720" rtlCol="0" anchor="t">
            <a:normAutofit/>
          </a:bodyPr>
          <a:lstStyle/>
          <a:p>
            <a:r>
              <a:rPr lang="en-GB" sz="2400">
                <a:latin typeface="Poppins"/>
                <a:cs typeface="Poppins"/>
              </a:rPr>
              <a:t>Set up in 2023, Phase 1 was to introduce a group work aspect into the first year module Introducing statistics (M140).</a:t>
            </a:r>
          </a:p>
          <a:p>
            <a:r>
              <a:rPr lang="en-GB" sz="2400" dirty="0">
                <a:latin typeface="Poppins"/>
                <a:cs typeface="Poppins"/>
              </a:rPr>
              <a:t>The aim was for students to collaborate and communicate in online forums and gain some useful skills to help them in the workplace.</a:t>
            </a:r>
          </a:p>
          <a:p>
            <a:r>
              <a:rPr lang="en-GB" sz="2400" dirty="0">
                <a:latin typeface="Poppins"/>
                <a:cs typeface="Poppins"/>
              </a:rPr>
              <a:t>The addition of employability skills into the curriculum is seen as something which employers are looking for.</a:t>
            </a:r>
          </a:p>
          <a:p>
            <a:r>
              <a:rPr lang="en-GB" sz="2400" dirty="0">
                <a:latin typeface="Poppins"/>
                <a:cs typeface="Poppins"/>
              </a:rPr>
              <a:t>These collaborative and discussion skills should also prove useful in the stage 2 statistics modules where they will be further developed.</a:t>
            </a:r>
          </a:p>
          <a:p>
            <a:endParaRPr lang="en-GB" dirty="0"/>
          </a:p>
          <a:p>
            <a:endParaRPr lang="en-GB" dirty="0"/>
          </a:p>
        </p:txBody>
      </p:sp>
      <p:sp>
        <p:nvSpPr>
          <p:cNvPr id="4" name="Rectangle: Rounded Corners 3">
            <a:extLst>
              <a:ext uri="{FF2B5EF4-FFF2-40B4-BE49-F238E27FC236}">
                <a16:creationId xmlns:a16="http://schemas.microsoft.com/office/drawing/2014/main" id="{3CED8BFC-B57B-012C-6849-173712939701}"/>
              </a:ext>
            </a:extLst>
          </p:cNvPr>
          <p:cNvSpPr/>
          <p:nvPr/>
        </p:nvSpPr>
        <p:spPr>
          <a:xfrm>
            <a:off x="6357692" y="535577"/>
            <a:ext cx="5355336" cy="8717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0" i="0" u="none" strike="noStrike">
                <a:solidFill>
                  <a:schemeClr val="bg1"/>
                </a:solidFill>
                <a:effectLst/>
                <a:latin typeface="Poppins" panose="00000500000000000000" pitchFamily="2" charset="0"/>
              </a:rPr>
              <a:t>We define ‘group work’ as collaboration and cooperatively working with others to complete a task or project.</a:t>
            </a:r>
            <a:endParaRPr lang="en-GB">
              <a:solidFill>
                <a:schemeClr val="bg1"/>
              </a:solidFill>
            </a:endParaRPr>
          </a:p>
        </p:txBody>
      </p:sp>
    </p:spTree>
    <p:extLst>
      <p:ext uri="{BB962C8B-B14F-4D97-AF65-F5344CB8AC3E}">
        <p14:creationId xmlns:p14="http://schemas.microsoft.com/office/powerpoint/2010/main" val="487678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71EFEF7-5D0E-22DE-5ED5-764CBAB5FAA1}"/>
              </a:ext>
            </a:extLst>
          </p:cNvPr>
          <p:cNvSpPr txBox="1"/>
          <p:nvPr/>
        </p:nvSpPr>
        <p:spPr>
          <a:xfrm>
            <a:off x="887240" y="1757612"/>
            <a:ext cx="10314160" cy="2948564"/>
          </a:xfrm>
          <a:prstGeom prst="rect">
            <a:avLst/>
          </a:prstGeom>
          <a:noFill/>
        </p:spPr>
        <p:txBody>
          <a:bodyPr wrap="square">
            <a:spAutoFit/>
          </a:bodyPr>
          <a:lstStyle/>
          <a:p>
            <a:pPr>
              <a:lnSpc>
                <a:spcPct val="107000"/>
              </a:lnSpc>
              <a:spcAft>
                <a:spcPts val="800"/>
              </a:spcAft>
            </a:pPr>
            <a:r>
              <a:rPr lang="en-GB" sz="2400" i="1" kern="100">
                <a:effectLst/>
                <a:ea typeface="Aptos" panose="020B0004020202020204" pitchFamily="34" charset="0"/>
                <a:cs typeface="Times New Roman" panose="02020603050405020304" pitchFamily="18" charset="0"/>
              </a:rPr>
              <a:t>Using interactive styles of learning such as group work has been shown to lead to </a:t>
            </a:r>
            <a:r>
              <a:rPr lang="en-GB" sz="2400" b="1" i="1" kern="100">
                <a:effectLst/>
                <a:ea typeface="Aptos" panose="020B0004020202020204" pitchFamily="34" charset="0"/>
                <a:cs typeface="Times New Roman" panose="02020603050405020304" pitchFamily="18" charset="0"/>
              </a:rPr>
              <a:t>better student understanding of course content </a:t>
            </a:r>
            <a:r>
              <a:rPr lang="en-GB" sz="2400" i="1" kern="100">
                <a:effectLst/>
                <a:ea typeface="Aptos" panose="020B0004020202020204" pitchFamily="34" charset="0"/>
                <a:cs typeface="Times New Roman" panose="02020603050405020304" pitchFamily="18" charset="0"/>
              </a:rPr>
              <a:t>through developing ‘meaning’ rather than simply ‘reproducing’ taught material (Macbean et al, 2001).</a:t>
            </a:r>
          </a:p>
          <a:p>
            <a:pPr>
              <a:lnSpc>
                <a:spcPct val="107000"/>
              </a:lnSpc>
              <a:spcAft>
                <a:spcPts val="800"/>
              </a:spcAft>
            </a:pPr>
            <a:r>
              <a:rPr lang="en-GB" sz="2400" i="1" kern="100">
                <a:effectLst/>
                <a:ea typeface="Aptos" panose="020B0004020202020204" pitchFamily="34" charset="0"/>
                <a:cs typeface="Times New Roman" panose="02020603050405020304" pitchFamily="18" charset="0"/>
              </a:rPr>
              <a:t>Collaboration via online forums is a valued student experience (Smith, 2014) and students consider discussion with others useful in </a:t>
            </a:r>
            <a:r>
              <a:rPr lang="en-GB" sz="2400" b="1" i="1" kern="100">
                <a:effectLst/>
                <a:ea typeface="Aptos" panose="020B0004020202020204" pitchFamily="34" charset="0"/>
                <a:cs typeface="Times New Roman" panose="02020603050405020304" pitchFamily="18" charset="0"/>
              </a:rPr>
              <a:t>helping solve practical problems </a:t>
            </a:r>
            <a:r>
              <a:rPr lang="en-GB" sz="2400" i="1" kern="100">
                <a:effectLst/>
                <a:ea typeface="Aptos" panose="020B0004020202020204" pitchFamily="34" charset="0"/>
                <a:cs typeface="Times New Roman" panose="02020603050405020304" pitchFamily="18" charset="0"/>
              </a:rPr>
              <a:t>(Macbean et al, 2001).</a:t>
            </a:r>
          </a:p>
        </p:txBody>
      </p:sp>
      <p:sp>
        <p:nvSpPr>
          <p:cNvPr id="10" name="TextBox 9">
            <a:extLst>
              <a:ext uri="{FF2B5EF4-FFF2-40B4-BE49-F238E27FC236}">
                <a16:creationId xmlns:a16="http://schemas.microsoft.com/office/drawing/2014/main" id="{31BF483D-D7B8-9A6E-4F6A-5EF8A39DE0E6}"/>
              </a:ext>
            </a:extLst>
          </p:cNvPr>
          <p:cNvSpPr txBox="1"/>
          <p:nvPr/>
        </p:nvSpPr>
        <p:spPr>
          <a:xfrm>
            <a:off x="887240" y="516047"/>
            <a:ext cx="7270708" cy="1046440"/>
          </a:xfrm>
          <a:prstGeom prst="rect">
            <a:avLst/>
          </a:prstGeom>
          <a:noFill/>
        </p:spPr>
        <p:txBody>
          <a:bodyPr wrap="none" rtlCol="0">
            <a:spAutoFit/>
          </a:bodyPr>
          <a:lstStyle/>
          <a:p>
            <a:r>
              <a:rPr lang="en-GB" sz="4400" kern="100">
                <a:effectLst/>
                <a:latin typeface="Aptos" panose="020B0004020202020204" pitchFamily="34" charset="0"/>
                <a:ea typeface="Aptos" panose="020B0004020202020204" pitchFamily="34" charset="0"/>
                <a:cs typeface="Times New Roman" panose="02020603050405020304" pitchFamily="18" charset="0"/>
              </a:rPr>
              <a:t>Why incorporate group work?</a:t>
            </a:r>
          </a:p>
          <a:p>
            <a:endParaRPr lang="en-GB"/>
          </a:p>
        </p:txBody>
      </p:sp>
      <p:pic>
        <p:nvPicPr>
          <p:cNvPr id="2" name="Picture 1" descr="A black and blue text&#10;&#10;AI-generated content may be incorrect.">
            <a:extLst>
              <a:ext uri="{FF2B5EF4-FFF2-40B4-BE49-F238E27FC236}">
                <a16:creationId xmlns:a16="http://schemas.microsoft.com/office/drawing/2014/main" id="{7DC0A51D-2353-DEEC-CAEA-38BDB9720C73}"/>
              </a:ext>
            </a:extLst>
          </p:cNvPr>
          <p:cNvPicPr>
            <a:picLocks noChangeAspect="1"/>
          </p:cNvPicPr>
          <p:nvPr/>
        </p:nvPicPr>
        <p:blipFill>
          <a:blip r:embed="rId3"/>
          <a:stretch>
            <a:fillRect/>
          </a:stretch>
        </p:blipFill>
        <p:spPr>
          <a:xfrm>
            <a:off x="7305675" y="4901301"/>
            <a:ext cx="3895725" cy="1400175"/>
          </a:xfrm>
          <a:prstGeom prst="rect">
            <a:avLst/>
          </a:prstGeom>
        </p:spPr>
      </p:pic>
      <p:sp>
        <p:nvSpPr>
          <p:cNvPr id="3" name="TextBox 2">
            <a:extLst>
              <a:ext uri="{FF2B5EF4-FFF2-40B4-BE49-F238E27FC236}">
                <a16:creationId xmlns:a16="http://schemas.microsoft.com/office/drawing/2014/main" id="{AFBD1008-638C-EE22-D438-A3BB8528DAE6}"/>
              </a:ext>
            </a:extLst>
          </p:cNvPr>
          <p:cNvSpPr txBox="1"/>
          <p:nvPr/>
        </p:nvSpPr>
        <p:spPr>
          <a:xfrm>
            <a:off x="3986403" y="5414936"/>
            <a:ext cx="3319272" cy="528664"/>
          </a:xfrm>
          <a:prstGeom prst="rect">
            <a:avLst/>
          </a:prstGeom>
          <a:noFill/>
        </p:spPr>
        <p:txBody>
          <a:bodyPr wrap="square" rtlCol="0">
            <a:spAutoFit/>
          </a:bodyPr>
          <a:lstStyle/>
          <a:p>
            <a:r>
              <a:rPr lang="en-GB" sz="1400" dirty="0"/>
              <a:t>Student quote regarding previous group work experience</a:t>
            </a:r>
          </a:p>
        </p:txBody>
      </p:sp>
    </p:spTree>
    <p:extLst>
      <p:ext uri="{BB962C8B-B14F-4D97-AF65-F5344CB8AC3E}">
        <p14:creationId xmlns:p14="http://schemas.microsoft.com/office/powerpoint/2010/main" val="112468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D92C-9053-0A6F-FF37-CE15B0151A3C}"/>
              </a:ext>
            </a:extLst>
          </p:cNvPr>
          <p:cNvSpPr>
            <a:spLocks noGrp="1"/>
          </p:cNvSpPr>
          <p:nvPr>
            <p:ph type="title" idx="4294967295"/>
          </p:nvPr>
        </p:nvSpPr>
        <p:spPr>
          <a:xfrm>
            <a:off x="519935" y="80714"/>
            <a:ext cx="10515600" cy="1325563"/>
          </a:xfrm>
        </p:spPr>
        <p:txBody>
          <a:bodyPr/>
          <a:lstStyle/>
          <a:p>
            <a:r>
              <a:rPr lang="en-GB"/>
              <a:t>The group work</a:t>
            </a:r>
          </a:p>
        </p:txBody>
      </p:sp>
      <p:sp>
        <p:nvSpPr>
          <p:cNvPr id="3" name="Content Placeholder 2">
            <a:extLst>
              <a:ext uri="{FF2B5EF4-FFF2-40B4-BE49-F238E27FC236}">
                <a16:creationId xmlns:a16="http://schemas.microsoft.com/office/drawing/2014/main" id="{05C2044D-F74F-B558-1232-6D8FF7E9DB39}"/>
              </a:ext>
            </a:extLst>
          </p:cNvPr>
          <p:cNvSpPr>
            <a:spLocks noGrp="1"/>
          </p:cNvSpPr>
          <p:nvPr>
            <p:ph idx="4294967295"/>
          </p:nvPr>
        </p:nvSpPr>
        <p:spPr>
          <a:xfrm>
            <a:off x="260628" y="1235647"/>
            <a:ext cx="7675545" cy="4832186"/>
          </a:xfrm>
        </p:spPr>
        <p:txBody>
          <a:bodyPr vert="horz" lIns="91440" tIns="45720" rIns="91440" bIns="45720" rtlCol="0" anchor="t">
            <a:normAutofit fontScale="92500" lnSpcReduction="20000"/>
          </a:bodyPr>
          <a:lstStyle/>
          <a:p>
            <a:pPr>
              <a:lnSpc>
                <a:spcPct val="120000"/>
              </a:lnSpc>
            </a:pPr>
            <a:r>
              <a:rPr lang="en-GB" sz="2400" dirty="0"/>
              <a:t>Students are encouraged to conduct an experiment as part of the final assignment. Students grow some seedlings in different light conditions and measure the root length.</a:t>
            </a:r>
          </a:p>
          <a:p>
            <a:pPr>
              <a:lnSpc>
                <a:spcPct val="120000"/>
              </a:lnSpc>
            </a:pPr>
            <a:r>
              <a:rPr lang="en-GB" sz="2400" dirty="0">
                <a:latin typeface="Poppins"/>
                <a:cs typeface="Poppins"/>
              </a:rPr>
              <a:t>This data is then uploaded into a combined database. We ask the students to download this data and then investigate the full database using the software Minitab. </a:t>
            </a:r>
          </a:p>
          <a:p>
            <a:pPr>
              <a:lnSpc>
                <a:spcPct val="120000"/>
              </a:lnSpc>
            </a:pPr>
            <a:r>
              <a:rPr lang="en-GB" sz="2400" dirty="0"/>
              <a:t>Students can produce plots and data summaries and analyse these as a group.</a:t>
            </a:r>
          </a:p>
          <a:p>
            <a:pPr>
              <a:lnSpc>
                <a:spcPct val="120000"/>
              </a:lnSpc>
            </a:pPr>
            <a:r>
              <a:rPr lang="en-GB" sz="2400" dirty="0"/>
              <a:t>The aim is for the students to produce a summary report.</a:t>
            </a:r>
          </a:p>
        </p:txBody>
      </p:sp>
      <p:pic>
        <p:nvPicPr>
          <p:cNvPr id="1026" name="Picture 2">
            <a:extLst>
              <a:ext uri="{FF2B5EF4-FFF2-40B4-BE49-F238E27FC236}">
                <a16:creationId xmlns:a16="http://schemas.microsoft.com/office/drawing/2014/main" id="{95B092E6-F4BE-52D5-A3E6-2302F6A25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7048" y="371949"/>
            <a:ext cx="3804670" cy="552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03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EC626E-3C7B-783F-384B-688808022372}"/>
              </a:ext>
            </a:extLst>
          </p:cNvPr>
          <p:cNvSpPr>
            <a:spLocks noGrp="1"/>
          </p:cNvSpPr>
          <p:nvPr>
            <p:ph type="body" sz="quarter" idx="4294967295"/>
          </p:nvPr>
        </p:nvSpPr>
        <p:spPr>
          <a:xfrm>
            <a:off x="438403" y="135103"/>
            <a:ext cx="11343888" cy="540430"/>
          </a:xfrm>
        </p:spPr>
        <p:txBody>
          <a:bodyPr vert="horz" lIns="91440" tIns="45720" rIns="91440" bIns="45720" rtlCol="0" anchor="t">
            <a:noAutofit/>
          </a:bodyPr>
          <a:lstStyle/>
          <a:p>
            <a:pPr marL="0" indent="0">
              <a:buNone/>
            </a:pPr>
            <a:r>
              <a:rPr lang="en-GB" sz="4400">
                <a:latin typeface="+mj-lt"/>
              </a:rPr>
              <a:t>Phase 1, final survey versus initial survey</a:t>
            </a:r>
          </a:p>
        </p:txBody>
      </p:sp>
      <p:graphicFrame>
        <p:nvGraphicFramePr>
          <p:cNvPr id="8" name="Chart 7">
            <a:extLst>
              <a:ext uri="{FF2B5EF4-FFF2-40B4-BE49-F238E27FC236}">
                <a16:creationId xmlns:a16="http://schemas.microsoft.com/office/drawing/2014/main" id="{B6F66EA9-3B52-1D49-FC61-D2769EE8106F}"/>
              </a:ext>
            </a:extLst>
          </p:cNvPr>
          <p:cNvGraphicFramePr>
            <a:graphicFrameLocks/>
          </p:cNvGraphicFramePr>
          <p:nvPr>
            <p:extLst>
              <p:ext uri="{D42A27DB-BD31-4B8C-83A1-F6EECF244321}">
                <p14:modId xmlns:p14="http://schemas.microsoft.com/office/powerpoint/2010/main" val="1201790674"/>
              </p:ext>
            </p:extLst>
          </p:nvPr>
        </p:nvGraphicFramePr>
        <p:xfrm>
          <a:off x="2067636" y="692589"/>
          <a:ext cx="10036487" cy="58993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3883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213"/>
            <a:ext cx="10515600" cy="347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4294967295"/>
          </p:nvPr>
        </p:nvSpPr>
        <p:spPr>
          <a:xfrm>
            <a:off x="488272" y="395027"/>
            <a:ext cx="10774363" cy="1065213"/>
          </a:xfrm>
        </p:spPr>
        <p:txBody>
          <a:bodyPr/>
          <a:lstStyle/>
          <a:p>
            <a:pPr marL="0" indent="0">
              <a:buNone/>
            </a:pPr>
            <a:r>
              <a:rPr lang="en-GB" sz="4400" dirty="0">
                <a:latin typeface="+mj-lt"/>
                <a:ea typeface="Calibri" panose="020F0502020204030204" pitchFamily="34" charset="0"/>
                <a:cs typeface="Times New Roman" panose="02020603050405020304" pitchFamily="18" charset="0"/>
              </a:rPr>
              <a:t>Phase 2, w</a:t>
            </a:r>
            <a:r>
              <a:rPr lang="en-GB" sz="4400" dirty="0">
                <a:effectLst/>
                <a:latin typeface="+mj-lt"/>
                <a:ea typeface="Calibri" panose="020F0502020204030204" pitchFamily="34" charset="0"/>
                <a:cs typeface="Times New Roman" panose="02020603050405020304" pitchFamily="18" charset="0"/>
              </a:rPr>
              <a:t>hat we did next</a:t>
            </a:r>
            <a:endParaRPr lang="en-GB" sz="4400" dirty="0">
              <a:latin typeface="+mj-lt"/>
            </a:endParaRPr>
          </a:p>
          <a:p>
            <a:endParaRPr lang="en-GB" dirty="0"/>
          </a:p>
        </p:txBody>
      </p:sp>
      <p:pic>
        <p:nvPicPr>
          <p:cNvPr id="5" name="Picture 4" descr="A close up of a text&#10;&#10;AI-generated content may be incorrect.">
            <a:extLst>
              <a:ext uri="{FF2B5EF4-FFF2-40B4-BE49-F238E27FC236}">
                <a16:creationId xmlns:a16="http://schemas.microsoft.com/office/drawing/2014/main" id="{87F07ED0-FD10-2837-3DE5-D60268F50DC6}"/>
              </a:ext>
            </a:extLst>
          </p:cNvPr>
          <p:cNvPicPr>
            <a:picLocks noChangeAspect="1"/>
          </p:cNvPicPr>
          <p:nvPr/>
        </p:nvPicPr>
        <p:blipFill>
          <a:blip r:embed="rId3"/>
          <a:stretch>
            <a:fillRect/>
          </a:stretch>
        </p:blipFill>
        <p:spPr>
          <a:xfrm>
            <a:off x="8192959" y="765812"/>
            <a:ext cx="3719740" cy="1387475"/>
          </a:xfrm>
          <a:prstGeom prst="rect">
            <a:avLst/>
          </a:prstGeom>
        </p:spPr>
      </p:pic>
      <p:pic>
        <p:nvPicPr>
          <p:cNvPr id="8" name="Picture 7" descr="A close-up of a white background&#10;&#10;AI-generated content may be incorrect.">
            <a:extLst>
              <a:ext uri="{FF2B5EF4-FFF2-40B4-BE49-F238E27FC236}">
                <a16:creationId xmlns:a16="http://schemas.microsoft.com/office/drawing/2014/main" id="{F6F150F7-8B7E-7F4C-5BA5-023CA8F3E215}"/>
              </a:ext>
            </a:extLst>
          </p:cNvPr>
          <p:cNvPicPr>
            <a:picLocks noChangeAspect="1"/>
          </p:cNvPicPr>
          <p:nvPr/>
        </p:nvPicPr>
        <p:blipFill>
          <a:blip r:embed="rId4"/>
          <a:stretch>
            <a:fillRect/>
          </a:stretch>
        </p:blipFill>
        <p:spPr>
          <a:xfrm>
            <a:off x="8192842" y="3132474"/>
            <a:ext cx="3722008" cy="1608818"/>
          </a:xfrm>
          <a:prstGeom prst="rect">
            <a:avLst/>
          </a:prstGeom>
        </p:spPr>
      </p:pic>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4294967295"/>
          </p:nvPr>
        </p:nvSpPr>
        <p:spPr>
          <a:xfrm>
            <a:off x="488272" y="1213497"/>
            <a:ext cx="7884434" cy="4135698"/>
          </a:xfrm>
        </p:spPr>
        <p:txBody>
          <a:bodyPr vert="horz" lIns="91440" tIns="45720" rIns="91440" bIns="45720" rtlCol="0" anchor="t">
            <a:noAutofit/>
          </a:bodyPr>
          <a:lstStyle/>
          <a:p>
            <a:pPr marL="0" indent="0">
              <a:lnSpc>
                <a:spcPct val="100000"/>
              </a:lnSpc>
              <a:spcAft>
                <a:spcPts val="800"/>
              </a:spcAft>
              <a:buNone/>
            </a:pPr>
            <a:r>
              <a:rPr lang="en-GB" sz="2000" b="1">
                <a:effectLst/>
                <a:latin typeface="+mn-lt"/>
                <a:ea typeface="Poppins" panose="00000500000000000000" pitchFamily="2" charset="0"/>
                <a:cs typeface="Calibri"/>
              </a:rPr>
              <a:t>More direction</a:t>
            </a:r>
          </a:p>
          <a:p>
            <a:pPr>
              <a:lnSpc>
                <a:spcPct val="100000"/>
              </a:lnSpc>
              <a:spcAft>
                <a:spcPts val="800"/>
              </a:spcAft>
            </a:pPr>
            <a:r>
              <a:rPr lang="en-GB" sz="2000">
                <a:effectLst/>
                <a:latin typeface="+mn-lt"/>
                <a:ea typeface="Poppins" panose="00000500000000000000" pitchFamily="2" charset="0"/>
                <a:cs typeface="Calibri"/>
              </a:rPr>
              <a:t>We made the instructions for students (and tutors) clearer, setting deadlines and giving the students specific tasks.</a:t>
            </a:r>
          </a:p>
          <a:p>
            <a:pPr>
              <a:lnSpc>
                <a:spcPct val="100000"/>
              </a:lnSpc>
              <a:spcAft>
                <a:spcPts val="800"/>
              </a:spcAft>
            </a:pPr>
            <a:r>
              <a:rPr lang="en-GB" sz="2000">
                <a:effectLst/>
                <a:latin typeface="+mn-lt"/>
                <a:ea typeface="Poppins" panose="00000500000000000000" pitchFamily="2" charset="0"/>
                <a:cs typeface="Calibri"/>
              </a:rPr>
              <a:t>We created a set of prompts for tutors to use with students and a timeline to guide the group work discussions more closely. </a:t>
            </a:r>
          </a:p>
          <a:p>
            <a:pPr marL="0" indent="0">
              <a:lnSpc>
                <a:spcPct val="100000"/>
              </a:lnSpc>
              <a:spcAft>
                <a:spcPts val="800"/>
              </a:spcAft>
              <a:buNone/>
            </a:pPr>
            <a:r>
              <a:rPr lang="en-GB" sz="2000" b="1">
                <a:latin typeface="+mn-lt"/>
                <a:ea typeface="Calibri"/>
                <a:cs typeface="Calibri"/>
              </a:rPr>
              <a:t>Make it count!</a:t>
            </a:r>
            <a:endParaRPr lang="en-GB" sz="2000" b="1">
              <a:effectLst/>
              <a:latin typeface="+mn-lt"/>
              <a:ea typeface="Calibri"/>
              <a:cs typeface="Calibri"/>
            </a:endParaRPr>
          </a:p>
          <a:p>
            <a:pPr>
              <a:lnSpc>
                <a:spcPct val="100000"/>
              </a:lnSpc>
              <a:spcAft>
                <a:spcPts val="800"/>
              </a:spcAft>
            </a:pPr>
            <a:r>
              <a:rPr lang="en-GB" sz="2000">
                <a:latin typeface="+mn-lt"/>
                <a:ea typeface="Poppins" panose="00000500000000000000" pitchFamily="2" charset="0"/>
                <a:cs typeface="Calibri"/>
              </a:rPr>
              <a:t>As s</a:t>
            </a:r>
            <a:r>
              <a:rPr lang="en-GB" sz="2000">
                <a:effectLst/>
                <a:latin typeface="+mn-lt"/>
                <a:ea typeface="Poppins" panose="00000500000000000000" pitchFamily="2" charset="0"/>
                <a:cs typeface="Calibri"/>
              </a:rPr>
              <a:t>tudents indicated that they may be more enthusiastic if the group work was to count towards the module assessment, we have allocated marks for this work in two places in the final assessment.</a:t>
            </a:r>
          </a:p>
        </p:txBody>
      </p:sp>
      <p:sp>
        <p:nvSpPr>
          <p:cNvPr id="10" name="TextBox 9">
            <a:extLst>
              <a:ext uri="{FF2B5EF4-FFF2-40B4-BE49-F238E27FC236}">
                <a16:creationId xmlns:a16="http://schemas.microsoft.com/office/drawing/2014/main" id="{D3ECD737-40DF-73B9-0B66-3B0924BF8A14}"/>
              </a:ext>
            </a:extLst>
          </p:cNvPr>
          <p:cNvSpPr txBox="1"/>
          <p:nvPr/>
        </p:nvSpPr>
        <p:spPr>
          <a:xfrm>
            <a:off x="8396767" y="5345663"/>
            <a:ext cx="3319272" cy="523220"/>
          </a:xfrm>
          <a:prstGeom prst="rect">
            <a:avLst/>
          </a:prstGeom>
          <a:noFill/>
        </p:spPr>
        <p:txBody>
          <a:bodyPr wrap="square" lIns="91440" tIns="45720" rIns="91440" bIns="45720" rtlCol="0" anchor="t">
            <a:spAutoFit/>
          </a:bodyPr>
          <a:lstStyle/>
          <a:p>
            <a:r>
              <a:rPr lang="en-GB" sz="1400"/>
              <a:t>Student quotes regarding future development of the group work</a:t>
            </a:r>
          </a:p>
        </p:txBody>
      </p:sp>
    </p:spTree>
    <p:extLst>
      <p:ext uri="{BB962C8B-B14F-4D97-AF65-F5344CB8AC3E}">
        <p14:creationId xmlns:p14="http://schemas.microsoft.com/office/powerpoint/2010/main" val="406969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4064-05D8-9D2D-6571-F1CD7251BF82}"/>
              </a:ext>
            </a:extLst>
          </p:cNvPr>
          <p:cNvSpPr>
            <a:spLocks noGrp="1"/>
          </p:cNvSpPr>
          <p:nvPr>
            <p:ph type="title" idx="4294967295"/>
          </p:nvPr>
        </p:nvSpPr>
        <p:spPr>
          <a:xfrm>
            <a:off x="464024" y="180881"/>
            <a:ext cx="10515600" cy="1170247"/>
          </a:xfrm>
        </p:spPr>
        <p:txBody>
          <a:bodyPr>
            <a:normAutofit/>
          </a:bodyPr>
          <a:lstStyle/>
          <a:p>
            <a:r>
              <a:rPr lang="en-GB" dirty="0">
                <a:latin typeface="+mj-lt"/>
              </a:rPr>
              <a:t>Feedback for </a:t>
            </a:r>
            <a:r>
              <a:rPr lang="en-GB">
                <a:latin typeface="+mj-lt"/>
              </a:rPr>
              <a:t>Phase</a:t>
            </a:r>
            <a:r>
              <a:rPr lang="en-GB" dirty="0">
                <a:latin typeface="+mj-lt"/>
              </a:rPr>
              <a:t> 2</a:t>
            </a:r>
          </a:p>
        </p:txBody>
      </p:sp>
      <p:sp>
        <p:nvSpPr>
          <p:cNvPr id="3" name="Content Placeholder 2">
            <a:extLst>
              <a:ext uri="{FF2B5EF4-FFF2-40B4-BE49-F238E27FC236}">
                <a16:creationId xmlns:a16="http://schemas.microsoft.com/office/drawing/2014/main" id="{FD1B628C-27FA-B096-95DE-4EDC386840E9}"/>
              </a:ext>
            </a:extLst>
          </p:cNvPr>
          <p:cNvSpPr>
            <a:spLocks noGrp="1"/>
          </p:cNvSpPr>
          <p:nvPr>
            <p:ph idx="4294967295"/>
          </p:nvPr>
        </p:nvSpPr>
        <p:spPr>
          <a:xfrm>
            <a:off x="620973" y="1280449"/>
            <a:ext cx="10515600" cy="2725169"/>
          </a:xfrm>
        </p:spPr>
        <p:txBody>
          <a:bodyPr vert="horz" lIns="91440" tIns="45720" rIns="91440" bIns="45720" rtlCol="0" anchor="t">
            <a:normAutofit/>
          </a:bodyPr>
          <a:lstStyle/>
          <a:p>
            <a:pPr>
              <a:lnSpc>
                <a:spcPct val="100000"/>
              </a:lnSpc>
            </a:pPr>
            <a:r>
              <a:rPr lang="en-GB" sz="2000">
                <a:latin typeface="+mn-lt"/>
              </a:rPr>
              <a:t>More detailed instructions help guide tutors and students.</a:t>
            </a:r>
          </a:p>
          <a:p>
            <a:pPr>
              <a:lnSpc>
                <a:spcPct val="100000"/>
              </a:lnSpc>
            </a:pPr>
            <a:r>
              <a:rPr lang="en-GB" sz="2000">
                <a:latin typeface="+mn-lt"/>
              </a:rPr>
              <a:t>Timing the release of each task seems to work better than putting all the tasks up at the beginning.</a:t>
            </a:r>
          </a:p>
          <a:p>
            <a:pPr>
              <a:lnSpc>
                <a:spcPct val="100000"/>
              </a:lnSpc>
            </a:pPr>
            <a:r>
              <a:rPr lang="en-GB" sz="2000">
                <a:latin typeface="+mn-lt"/>
              </a:rPr>
              <a:t>Some students still go ahead and do the final task before attempting the initial ones.</a:t>
            </a:r>
          </a:p>
          <a:p>
            <a:pPr>
              <a:lnSpc>
                <a:spcPct val="100000"/>
              </a:lnSpc>
            </a:pPr>
            <a:r>
              <a:rPr lang="en-GB" sz="2000">
                <a:latin typeface="+mn-lt"/>
              </a:rPr>
              <a:t>Despite tutor efforts (see below), once a student has posted their results, others are reluctant to contribute.</a:t>
            </a:r>
          </a:p>
        </p:txBody>
      </p:sp>
      <p:pic>
        <p:nvPicPr>
          <p:cNvPr id="7" name="Picture 6">
            <a:extLst>
              <a:ext uri="{FF2B5EF4-FFF2-40B4-BE49-F238E27FC236}">
                <a16:creationId xmlns:a16="http://schemas.microsoft.com/office/drawing/2014/main" id="{3EC44222-59BF-ABB0-434D-1EF012346DA3}"/>
              </a:ext>
            </a:extLst>
          </p:cNvPr>
          <p:cNvPicPr>
            <a:picLocks noChangeAspect="1"/>
          </p:cNvPicPr>
          <p:nvPr/>
        </p:nvPicPr>
        <p:blipFill>
          <a:blip r:embed="rId3"/>
          <a:stretch>
            <a:fillRect/>
          </a:stretch>
        </p:blipFill>
        <p:spPr>
          <a:xfrm>
            <a:off x="3910083" y="3876887"/>
            <a:ext cx="7428985" cy="2725169"/>
          </a:xfrm>
          <a:prstGeom prst="rect">
            <a:avLst/>
          </a:prstGeom>
        </p:spPr>
      </p:pic>
      <p:sp>
        <p:nvSpPr>
          <p:cNvPr id="8" name="Rectangle 7">
            <a:extLst>
              <a:ext uri="{FF2B5EF4-FFF2-40B4-BE49-F238E27FC236}">
                <a16:creationId xmlns:a16="http://schemas.microsoft.com/office/drawing/2014/main" id="{E43640BE-CBAD-676E-962E-EEC6ADF47D36}"/>
              </a:ext>
            </a:extLst>
          </p:cNvPr>
          <p:cNvSpPr/>
          <p:nvPr/>
        </p:nvSpPr>
        <p:spPr>
          <a:xfrm>
            <a:off x="3910083" y="3876887"/>
            <a:ext cx="7478974" cy="272516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7386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F4132-53F3-4E38-A161-51A6EFC593BD}"/>
              </a:ext>
            </a:extLst>
          </p:cNvPr>
          <p:cNvSpPr>
            <a:spLocks noGrp="1"/>
          </p:cNvSpPr>
          <p:nvPr>
            <p:ph type="title" idx="4294967295"/>
          </p:nvPr>
        </p:nvSpPr>
        <p:spPr>
          <a:xfrm>
            <a:off x="573206" y="194528"/>
            <a:ext cx="10515600" cy="1325563"/>
          </a:xfrm>
        </p:spPr>
        <p:txBody>
          <a:bodyPr/>
          <a:lstStyle/>
          <a:p>
            <a:r>
              <a:rPr lang="en-GB" dirty="0">
                <a:latin typeface="+mj-lt"/>
              </a:rPr>
              <a:t>The way forward</a:t>
            </a:r>
          </a:p>
        </p:txBody>
      </p:sp>
      <p:sp>
        <p:nvSpPr>
          <p:cNvPr id="3" name="Content Placeholder 2">
            <a:extLst>
              <a:ext uri="{FF2B5EF4-FFF2-40B4-BE49-F238E27FC236}">
                <a16:creationId xmlns:a16="http://schemas.microsoft.com/office/drawing/2014/main" id="{DDD16EA6-CE02-4718-606F-7DD1953462D8}"/>
              </a:ext>
            </a:extLst>
          </p:cNvPr>
          <p:cNvSpPr>
            <a:spLocks noGrp="1"/>
          </p:cNvSpPr>
          <p:nvPr>
            <p:ph idx="4294967295"/>
          </p:nvPr>
        </p:nvSpPr>
        <p:spPr>
          <a:xfrm>
            <a:off x="740120" y="1330484"/>
            <a:ext cx="10500322" cy="1394428"/>
          </a:xfrm>
        </p:spPr>
        <p:txBody>
          <a:bodyPr vert="horz" lIns="91440" tIns="45720" rIns="91440" bIns="45720" rtlCol="0" anchor="t">
            <a:normAutofit/>
          </a:bodyPr>
          <a:lstStyle/>
          <a:p>
            <a:pPr marL="0" indent="0">
              <a:lnSpc>
                <a:spcPct val="100000"/>
              </a:lnSpc>
              <a:buNone/>
            </a:pPr>
            <a:r>
              <a:rPr lang="en-GB" sz="2400" dirty="0">
                <a:latin typeface="+mn-lt"/>
              </a:rPr>
              <a:t>For the next presentations, there will be a student activity in the final assessment asking students to look at the shared dataset and write a short summary of their findings.</a:t>
            </a:r>
            <a:endParaRPr lang="en-US"/>
          </a:p>
        </p:txBody>
      </p:sp>
      <p:pic>
        <p:nvPicPr>
          <p:cNvPr id="6" name="Picture 5">
            <a:extLst>
              <a:ext uri="{FF2B5EF4-FFF2-40B4-BE49-F238E27FC236}">
                <a16:creationId xmlns:a16="http://schemas.microsoft.com/office/drawing/2014/main" id="{2EE051CA-3C6E-4FB6-F61C-8C714236CC55}"/>
              </a:ext>
            </a:extLst>
          </p:cNvPr>
          <p:cNvPicPr>
            <a:picLocks noChangeAspect="1"/>
          </p:cNvPicPr>
          <p:nvPr/>
        </p:nvPicPr>
        <p:blipFill>
          <a:blip r:embed="rId3"/>
          <a:stretch>
            <a:fillRect/>
          </a:stretch>
        </p:blipFill>
        <p:spPr>
          <a:xfrm>
            <a:off x="2213184" y="2724140"/>
            <a:ext cx="7554904" cy="2840056"/>
          </a:xfrm>
          <a:prstGeom prst="rect">
            <a:avLst/>
          </a:prstGeom>
        </p:spPr>
      </p:pic>
    </p:spTree>
    <p:extLst>
      <p:ext uri="{BB962C8B-B14F-4D97-AF65-F5344CB8AC3E}">
        <p14:creationId xmlns:p14="http://schemas.microsoft.com/office/powerpoint/2010/main" val="1608769574"/>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730b869-e749-4ecc-b3c9-d4740a4dcef5">
      <Terms xmlns="http://schemas.microsoft.com/office/infopath/2007/PartnerControls"/>
    </lcf76f155ced4ddcb4097134ff3c332f>
    <TaxCatchAll xmlns="8ba46711-7b35-4792-8e41-4768f16fb3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1476E7506B664183EEB636E11F6FDE" ma:contentTypeVersion="14" ma:contentTypeDescription="Create a new document." ma:contentTypeScope="" ma:versionID="9eeeca9ab084d46a90d2c429927ce039">
  <xsd:schema xmlns:xsd="http://www.w3.org/2001/XMLSchema" xmlns:xs="http://www.w3.org/2001/XMLSchema" xmlns:p="http://schemas.microsoft.com/office/2006/metadata/properties" xmlns:ns2="9730b869-e749-4ecc-b3c9-d4740a4dcef5" xmlns:ns3="8ba46711-7b35-4792-8e41-4768f16fb3c2" targetNamespace="http://schemas.microsoft.com/office/2006/metadata/properties" ma:root="true" ma:fieldsID="5e5361d65dab1d8b4ab8c19d69a13b92" ns2:_="" ns3:_="">
    <xsd:import namespace="9730b869-e749-4ecc-b3c9-d4740a4dcef5"/>
    <xsd:import namespace="8ba46711-7b35-4792-8e41-4768f16fb3c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0b869-e749-4ecc-b3c9-d4740a4dc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a46711-7b35-4792-8e41-4768f16fb3c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40b51c3-7bb2-4f8f-b4d9-5ae490370875}" ma:internalName="TaxCatchAll" ma:showField="CatchAllData" ma:web="8ba46711-7b35-4792-8e41-4768f16fb3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0C53D9-D7A5-4E43-BEDA-E9B241F39DCB}">
  <ds:schemaRefs>
    <ds:schemaRef ds:uri="8ba46711-7b35-4792-8e41-4768f16fb3c2"/>
    <ds:schemaRef ds:uri="9730b869-e749-4ecc-b3c9-d4740a4dce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EC2549A-725E-4979-ADF3-776BE3EC80AC}">
  <ds:schemaRefs>
    <ds:schemaRef ds:uri="http://schemas.microsoft.com/sharepoint/v3/contenttype/forms"/>
  </ds:schemaRefs>
</ds:datastoreItem>
</file>

<file path=customXml/itemProps3.xml><?xml version="1.0" encoding="utf-8"?>
<ds:datastoreItem xmlns:ds="http://schemas.openxmlformats.org/officeDocument/2006/customXml" ds:itemID="{F8092E2D-4771-4A61-B613-D254AFE8269D}">
  <ds:schemaRefs>
    <ds:schemaRef ds:uri="8ba46711-7b35-4792-8e41-4768f16fb3c2"/>
    <ds:schemaRef ds:uri="9730b869-e749-4ecc-b3c9-d4740a4dc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5557</TotalTime>
  <Words>1306</Words>
  <Application>Microsoft Office PowerPoint</Application>
  <PresentationFormat>Widescreen</PresentationFormat>
  <Paragraphs>94</Paragraphs>
  <Slides>13</Slides>
  <Notes>13</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Covers</vt:lpstr>
      <vt:lpstr>End Slides</vt:lpstr>
      <vt:lpstr>Intro Slide Title 1</vt:lpstr>
      <vt:lpstr>Slide Title 6</vt:lpstr>
      <vt:lpstr>What is our project?</vt:lpstr>
      <vt:lpstr>PowerPoint Presentation</vt:lpstr>
      <vt:lpstr>The group work</vt:lpstr>
      <vt:lpstr>PowerPoint Presentation</vt:lpstr>
      <vt:lpstr>Slide Title 6</vt:lpstr>
      <vt:lpstr>Feedback for Phase 2</vt:lpstr>
      <vt:lpstr>The way forward</vt:lpstr>
      <vt:lpstr>PowerPoint Presentation</vt:lpstr>
      <vt:lpstr>PowerPoint Presentation</vt:lpstr>
      <vt:lpstr>Slide Title 30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Ruth.Neal [she/her]</dc:creator>
  <cp:lastModifiedBy>Ruth.Neal [she/her]</cp:lastModifiedBy>
  <cp:revision>6</cp:revision>
  <dcterms:created xsi:type="dcterms:W3CDTF">2025-05-06T15:07:14Z</dcterms:created>
  <dcterms:modified xsi:type="dcterms:W3CDTF">2025-10-15T09:04:36Z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0x010100E71476E7506B664183EEB636E11F6FDE</vt:lpwstr>
  </property>
  <property fmtid="{D5CDD505-2E9C-101B-9397-08002B2CF9AE}" pid="3" name="MediaServiceImageTags">
    <vt:lpwstr/>
  </property>
</Properties>
</file>