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72" r:id="rId3"/>
  </p:sldMasterIdLst>
  <p:notesMasterIdLst>
    <p:notesMasterId r:id="rId21"/>
  </p:notesMasterIdLst>
  <p:sldIdLst>
    <p:sldId id="286" r:id="rId4"/>
    <p:sldId id="287" r:id="rId5"/>
    <p:sldId id="288" r:id="rId6"/>
    <p:sldId id="275" r:id="rId7"/>
    <p:sldId id="276" r:id="rId8"/>
    <p:sldId id="283" r:id="rId9"/>
    <p:sldId id="278" r:id="rId10"/>
    <p:sldId id="279" r:id="rId11"/>
    <p:sldId id="280" r:id="rId12"/>
    <p:sldId id="281" r:id="rId13"/>
    <p:sldId id="291" r:id="rId14"/>
    <p:sldId id="289" r:id="rId15"/>
    <p:sldId id="282" r:id="rId16"/>
    <p:sldId id="285" r:id="rId17"/>
    <p:sldId id="270" r:id="rId18"/>
    <p:sldId id="284" r:id="rId19"/>
    <p:sldId id="292"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59"/>
  </p:normalViewPr>
  <p:slideViewPr>
    <p:cSldViewPr snapToGrid="0" snapToObjects="1">
      <p:cViewPr varScale="1">
        <p:scale>
          <a:sx n="105" d="100"/>
          <a:sy n="105" d="100"/>
        </p:scale>
        <p:origin x="126"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519EDF-32DA-2B40-A28B-2067B9A173AA}" type="slidenum">
              <a:rPr lang="en-US" smtClean="0"/>
              <a:t>1</a:t>
            </a:fld>
            <a:endParaRPr lang="en-US"/>
          </a:p>
        </p:txBody>
      </p:sp>
    </p:spTree>
    <p:extLst>
      <p:ext uri="{BB962C8B-B14F-4D97-AF65-F5344CB8AC3E}">
        <p14:creationId xmlns:p14="http://schemas.microsoft.com/office/powerpoint/2010/main" val="210023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1" y="2160001"/>
            <a:ext cx="8614700"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274320" y="3166992"/>
            <a:ext cx="8614701"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4" name="Date Placeholder 3"/>
          <p:cNvSpPr>
            <a:spLocks noGrp="1"/>
          </p:cNvSpPr>
          <p:nvPr>
            <p:ph type="dt" sz="half" idx="10"/>
          </p:nvPr>
        </p:nvSpPr>
        <p:spPr>
          <a:xfrm>
            <a:off x="274319" y="4741183"/>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3607" y="4130270"/>
            <a:ext cx="1095415" cy="7494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432000" y="1080000"/>
            <a:ext cx="8352000" cy="3703500"/>
          </a:xfrm>
          <a:prstGeom prst="rect">
            <a:avLst/>
          </a:prstGeom>
        </p:spPr>
        <p:txBody>
          <a:bodyPr lIns="0" tIns="0" rIns="0" b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
        <p:nvSpPr>
          <p:cNvPr id="12" name="Slide Number Placeholder 8"/>
          <p:cNvSpPr>
            <a:spLocks noGrp="1"/>
          </p:cNvSpPr>
          <p:nvPr>
            <p:ph type="sldNum" sz="quarter" idx="4"/>
          </p:nvPr>
        </p:nvSpPr>
        <p:spPr>
          <a:xfrm>
            <a:off x="8784000" y="4783500"/>
            <a:ext cx="360000" cy="360000"/>
          </a:xfrm>
          <a:prstGeom prst="rect">
            <a:avLst/>
          </a:prstGeom>
          <a:solidFill>
            <a:schemeClr val="accent1"/>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90954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Picture Placeholder 12"/>
          <p:cNvSpPr>
            <a:spLocks noGrp="1"/>
          </p:cNvSpPr>
          <p:nvPr>
            <p:ph type="pic" sz="quarter" idx="12" hasCustomPrompt="1"/>
          </p:nvPr>
        </p:nvSpPr>
        <p:spPr>
          <a:xfrm>
            <a:off x="432000" y="1080000"/>
            <a:ext cx="8352000" cy="3703138"/>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
        <p:nvSpPr>
          <p:cNvPr id="8"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9" name="Text Placeholder 3"/>
          <p:cNvSpPr>
            <a:spLocks noGrp="1"/>
          </p:cNvSpPr>
          <p:nvPr>
            <p:ph type="body" sz="quarter" idx="13"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28676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432000" y="1080000"/>
            <a:ext cx="1800000" cy="3703500"/>
          </a:xfrm>
          <a:prstGeom prst="rect">
            <a:avLst/>
          </a:prstGeom>
        </p:spPr>
        <p:txBody>
          <a:bodyPr lIns="0" tIns="0" rIns="0" bIns="0"/>
          <a:lstStyle>
            <a:lvl1pPr marL="0" indent="0" algn="l">
              <a:buNone/>
              <a:defRPr sz="120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Graphs and graphics can be positioned over the grey box</a:t>
            </a:r>
          </a:p>
        </p:txBody>
      </p:sp>
      <p:sp>
        <p:nvSpPr>
          <p:cNvPr id="9" name="Rectangle 8"/>
          <p:cNvSpPr/>
          <p:nvPr userDrawn="1"/>
        </p:nvSpPr>
        <p:spPr>
          <a:xfrm>
            <a:off x="2592001" y="1080362"/>
            <a:ext cx="6192000" cy="3703138"/>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1" name="Text Placeholder 3"/>
          <p:cNvSpPr>
            <a:spLocks noGrp="1"/>
          </p:cNvSpPr>
          <p:nvPr>
            <p:ph type="body" sz="quarter" idx="12"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9466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Text Placeholder 9"/>
          <p:cNvSpPr>
            <a:spLocks noGrp="1"/>
          </p:cNvSpPr>
          <p:nvPr>
            <p:ph type="body" sz="quarter" idx="11" hasCustomPrompt="1"/>
          </p:nvPr>
        </p:nvSpPr>
        <p:spPr>
          <a:xfrm>
            <a:off x="432001" y="1080000"/>
            <a:ext cx="3395663" cy="3703500"/>
          </a:xfrm>
          <a:prstGeom prst="rect">
            <a:avLst/>
          </a:prstGeom>
        </p:spPr>
        <p:txBody>
          <a:bodyPr lIns="0" tIns="0" rIns="0" bIns="0"/>
          <a:lstStyle>
            <a:lvl1pPr marL="0" indent="0" algn="l">
              <a:buNone/>
              <a:defRPr sz="1200"/>
            </a:lvl1pPr>
            <a:lvl2pPr algn="l">
              <a:defRPr/>
            </a:lvl2pPr>
            <a:lvl3pPr algn="l">
              <a:defRPr/>
            </a:lvl3pPr>
            <a:lvl4pPr algn="l">
              <a:defRPr/>
            </a:lvl4pPr>
            <a:lvl5pPr algn="l">
              <a:defRPr/>
            </a:lvl5pPr>
          </a:lstStyle>
          <a:p>
            <a:pPr lvl="0"/>
            <a:r>
              <a:rPr lang="en-US" dirty="0"/>
              <a:t>Body text</a:t>
            </a:r>
          </a:p>
        </p:txBody>
      </p:sp>
      <p:sp>
        <p:nvSpPr>
          <p:cNvPr id="13" name="Picture Placeholder 12"/>
          <p:cNvSpPr>
            <a:spLocks noGrp="1"/>
          </p:cNvSpPr>
          <p:nvPr>
            <p:ph type="pic" sz="quarter" idx="12" hasCustomPrompt="1"/>
          </p:nvPr>
        </p:nvSpPr>
        <p:spPr>
          <a:xfrm>
            <a:off x="4176000" y="1080000"/>
            <a:ext cx="4608000" cy="3703138"/>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
        <p:nvSpPr>
          <p:cNvPr id="11"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2" name="Text Placeholder 3"/>
          <p:cNvSpPr>
            <a:spLocks noGrp="1"/>
          </p:cNvSpPr>
          <p:nvPr>
            <p:ph type="body" sz="quarter" idx="13"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2024141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432001" y="3136922"/>
            <a:ext cx="3395663" cy="1646578"/>
          </a:xfrm>
          <a:prstGeom prst="rect">
            <a:avLst/>
          </a:prstGeom>
        </p:spPr>
        <p:txBody>
          <a:bodyPr lIns="0" tIns="0" rIns="0" bIns="0"/>
          <a:lstStyle>
            <a:lvl1pPr marL="171446" indent="-171446" algn="l">
              <a:buClr>
                <a:schemeClr val="accent2"/>
              </a:buClr>
              <a:buFont typeface="Arial" charset="0"/>
              <a:buChar char="•"/>
              <a:defRPr sz="1200" baseline="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0" name="Rectangle 9"/>
          <p:cNvSpPr/>
          <p:nvPr userDrawn="1"/>
        </p:nvSpPr>
        <p:spPr>
          <a:xfrm>
            <a:off x="4186802" y="1080362"/>
            <a:ext cx="4597199" cy="3703138"/>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2" hasCustomPrompt="1"/>
          </p:nvPr>
        </p:nvSpPr>
        <p:spPr>
          <a:xfrm>
            <a:off x="432001" y="1080000"/>
            <a:ext cx="3395663" cy="1840920"/>
          </a:xfrm>
          <a:prstGeom prst="rect">
            <a:avLst/>
          </a:prstGeom>
        </p:spPr>
        <p:txBody>
          <a:bodyPr lIns="0" tIns="0" rIns="0" bIns="0" numCol="2" spcCol="288000"/>
          <a:lstStyle>
            <a:lvl1pPr marL="0" indent="0" algn="l">
              <a:buNone/>
              <a:defRPr sz="1200" baseline="0"/>
            </a:lvl1pPr>
            <a:lvl2pPr algn="l">
              <a:defRPr/>
            </a:lvl2pPr>
            <a:lvl3pPr algn="l">
              <a:defRPr/>
            </a:lvl3pPr>
            <a:lvl4pPr algn="l">
              <a:defRPr/>
            </a:lvl4pPr>
            <a:lvl5pPr algn="l">
              <a:defRPr/>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dirty="0"/>
              <a:t>Body text</a:t>
            </a:r>
          </a:p>
        </p:txBody>
      </p:sp>
      <p:sp>
        <p:nvSpPr>
          <p:cNvPr id="12"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3" name="Text Placeholder 3"/>
          <p:cNvSpPr>
            <a:spLocks noGrp="1"/>
          </p:cNvSpPr>
          <p:nvPr>
            <p:ph type="body" sz="quarter" idx="13"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23791360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080000"/>
            <a:ext cx="2160000" cy="37035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1" name="Text Placeholder 9"/>
          <p:cNvSpPr>
            <a:spLocks noGrp="1"/>
          </p:cNvSpPr>
          <p:nvPr>
            <p:ph type="body" sz="quarter" idx="12" hasCustomPrompt="1"/>
          </p:nvPr>
        </p:nvSpPr>
        <p:spPr>
          <a:xfrm>
            <a:off x="2880000" y="1080000"/>
            <a:ext cx="2160000" cy="37035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12" name="Text Placeholder 9"/>
          <p:cNvSpPr>
            <a:spLocks noGrp="1"/>
          </p:cNvSpPr>
          <p:nvPr>
            <p:ph type="body" sz="quarter" idx="13" hasCustomPrompt="1"/>
          </p:nvPr>
        </p:nvSpPr>
        <p:spPr>
          <a:xfrm>
            <a:off x="5328002" y="1080000"/>
            <a:ext cx="3455999" cy="3703500"/>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3"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4" name="Text Placeholder 3"/>
          <p:cNvSpPr>
            <a:spLocks noGrp="1"/>
          </p:cNvSpPr>
          <p:nvPr>
            <p:ph type="body" sz="quarter" idx="14"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145281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080002"/>
            <a:ext cx="8352000" cy="1670075"/>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7" name="Text Placeholder 9"/>
          <p:cNvSpPr>
            <a:spLocks noGrp="1"/>
          </p:cNvSpPr>
          <p:nvPr>
            <p:ph type="body" sz="quarter" idx="13" hasCustomPrompt="1"/>
          </p:nvPr>
        </p:nvSpPr>
        <p:spPr>
          <a:xfrm>
            <a:off x="432000" y="2966078"/>
            <a:ext cx="8352000" cy="1817423"/>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1"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2" name="Text Placeholder 3"/>
          <p:cNvSpPr>
            <a:spLocks noGrp="1"/>
          </p:cNvSpPr>
          <p:nvPr>
            <p:ph type="body" sz="quarter" idx="14"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53036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080002"/>
            <a:ext cx="8352000" cy="1670075"/>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dirty="0"/>
              <a:t>Body text</a:t>
            </a:r>
          </a:p>
          <a:p>
            <a:pPr lvl="0"/>
            <a:endParaRPr lang="en-US" dirty="0"/>
          </a:p>
        </p:txBody>
      </p:sp>
      <p:sp>
        <p:nvSpPr>
          <p:cNvPr id="7" name="Text Placeholder 9"/>
          <p:cNvSpPr>
            <a:spLocks noGrp="1"/>
          </p:cNvSpPr>
          <p:nvPr>
            <p:ph type="body" sz="quarter" idx="13" hasCustomPrompt="1"/>
          </p:nvPr>
        </p:nvSpPr>
        <p:spPr>
          <a:xfrm>
            <a:off x="432000" y="2966078"/>
            <a:ext cx="8352000" cy="1817423"/>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dirty="0"/>
              <a:t>Bullet points</a:t>
            </a:r>
          </a:p>
          <a:p>
            <a:pPr lvl="0"/>
            <a:endParaRPr lang="en-US" dirty="0"/>
          </a:p>
        </p:txBody>
      </p:sp>
      <p:sp>
        <p:nvSpPr>
          <p:cNvPr id="11"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12" name="Text Placeholder 3"/>
          <p:cNvSpPr>
            <a:spLocks noGrp="1"/>
          </p:cNvSpPr>
          <p:nvPr>
            <p:ph type="body" sz="quarter" idx="14"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69647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801" y="399926"/>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432000" y="1080000"/>
            <a:ext cx="8352000" cy="3703500"/>
          </a:xfrm>
          <a:prstGeom prst="rect">
            <a:avLst/>
          </a:prstGeom>
        </p:spPr>
        <p:txBody>
          <a:bodyPr lIns="0" tIns="0" rIns="0" b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
        <p:nvSpPr>
          <p:cNvPr id="12" name="Slide Number Placeholder 8"/>
          <p:cNvSpPr>
            <a:spLocks noGrp="1"/>
          </p:cNvSpPr>
          <p:nvPr>
            <p:ph type="sldNum" sz="quarter" idx="4"/>
          </p:nvPr>
        </p:nvSpPr>
        <p:spPr>
          <a:xfrm>
            <a:off x="8784000" y="4783500"/>
            <a:ext cx="360000" cy="360000"/>
          </a:xfrm>
          <a:prstGeom prst="rect">
            <a:avLst/>
          </a:prstGeom>
          <a:solidFill>
            <a:schemeClr val="accent1"/>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388801" y="612002"/>
            <a:ext cx="7941600"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Tree>
    <p:extLst>
      <p:ext uri="{BB962C8B-B14F-4D97-AF65-F5344CB8AC3E}">
        <p14:creationId xmlns:p14="http://schemas.microsoft.com/office/powerpoint/2010/main" val="255613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159999" y="21600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160000" y="31669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43567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9999" y="21600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0" name="Subtitle 2"/>
          <p:cNvSpPr>
            <a:spLocks noGrp="1"/>
          </p:cNvSpPr>
          <p:nvPr>
            <p:ph type="subTitle" idx="1" hasCustomPrompt="1"/>
          </p:nvPr>
        </p:nvSpPr>
        <p:spPr>
          <a:xfrm>
            <a:off x="2160000" y="31669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60226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59999" y="21600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160000" y="31669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78179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59999" y="21600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9" name="Subtitle 2"/>
          <p:cNvSpPr>
            <a:spLocks noGrp="1"/>
          </p:cNvSpPr>
          <p:nvPr>
            <p:ph type="subTitle" idx="1" hasCustomPrompt="1"/>
          </p:nvPr>
        </p:nvSpPr>
        <p:spPr>
          <a:xfrm>
            <a:off x="2160000" y="31669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10951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7" name="TextBox 6"/>
          <p:cNvSpPr txBox="1"/>
          <p:nvPr userDrawn="1"/>
        </p:nvSpPr>
        <p:spPr>
          <a:xfrm>
            <a:off x="3964964" y="379281"/>
            <a:ext cx="1017437" cy="207877"/>
          </a:xfrm>
          <a:prstGeom prst="rect">
            <a:avLst/>
          </a:prstGeom>
          <a:solidFill>
            <a:schemeClr val="accent1"/>
          </a:solidFill>
        </p:spPr>
        <p:txBody>
          <a:bodyPr wrap="square" lIns="36000" tIns="0" rIns="0" bIns="0" rtlCol="0" anchor="ctr" anchorCtr="0">
            <a:spAutoFit/>
          </a:bodyPr>
          <a:lstStyle/>
          <a:p>
            <a:r>
              <a:rPr lang="en-US" sz="1351" b="1">
                <a:solidFill>
                  <a:schemeClr val="bg1"/>
                </a:solidFill>
              </a:rPr>
              <a:t>CONTENTS</a:t>
            </a:r>
          </a:p>
        </p:txBody>
      </p:sp>
      <p:sp>
        <p:nvSpPr>
          <p:cNvPr id="5" name="Text Placeholder 4"/>
          <p:cNvSpPr>
            <a:spLocks noGrp="1"/>
          </p:cNvSpPr>
          <p:nvPr>
            <p:ph type="body" sz="quarter" idx="11" hasCustomPrompt="1"/>
          </p:nvPr>
        </p:nvSpPr>
        <p:spPr>
          <a:xfrm>
            <a:off x="3964960" y="788547"/>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32" name="Text Placeholder 31"/>
          <p:cNvSpPr>
            <a:spLocks noGrp="1"/>
          </p:cNvSpPr>
          <p:nvPr>
            <p:ph type="body" sz="quarter" idx="12" hasCustomPrompt="1"/>
          </p:nvPr>
        </p:nvSpPr>
        <p:spPr>
          <a:xfrm>
            <a:off x="4504960" y="788545"/>
            <a:ext cx="3600000"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36" name="Text Placeholder 31"/>
          <p:cNvSpPr>
            <a:spLocks noGrp="1"/>
          </p:cNvSpPr>
          <p:nvPr>
            <p:ph type="body" sz="quarter" idx="13" hasCustomPrompt="1"/>
          </p:nvPr>
        </p:nvSpPr>
        <p:spPr>
          <a:xfrm>
            <a:off x="4504960" y="1057683"/>
            <a:ext cx="3600000"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7" name="Text Placeholder 4"/>
          <p:cNvSpPr>
            <a:spLocks noGrp="1"/>
          </p:cNvSpPr>
          <p:nvPr>
            <p:ph type="body" sz="quarter" idx="14" hasCustomPrompt="1"/>
          </p:nvPr>
        </p:nvSpPr>
        <p:spPr>
          <a:xfrm>
            <a:off x="3964960" y="1489054"/>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38" name="Text Placeholder 31"/>
          <p:cNvSpPr>
            <a:spLocks noGrp="1"/>
          </p:cNvSpPr>
          <p:nvPr>
            <p:ph type="body" sz="quarter" idx="15" hasCustomPrompt="1"/>
          </p:nvPr>
        </p:nvSpPr>
        <p:spPr>
          <a:xfrm>
            <a:off x="4504960" y="1489052"/>
            <a:ext cx="3600000"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39" name="Text Placeholder 31"/>
          <p:cNvSpPr>
            <a:spLocks noGrp="1"/>
          </p:cNvSpPr>
          <p:nvPr>
            <p:ph type="body" sz="quarter" idx="16" hasCustomPrompt="1"/>
          </p:nvPr>
        </p:nvSpPr>
        <p:spPr>
          <a:xfrm>
            <a:off x="4504960" y="1758190"/>
            <a:ext cx="3600000"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40" name="Text Placeholder 4"/>
          <p:cNvSpPr>
            <a:spLocks noGrp="1"/>
          </p:cNvSpPr>
          <p:nvPr>
            <p:ph type="body" sz="quarter" idx="17" hasCustomPrompt="1"/>
          </p:nvPr>
        </p:nvSpPr>
        <p:spPr>
          <a:xfrm>
            <a:off x="3964960" y="218956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41" name="Text Placeholder 31"/>
          <p:cNvSpPr>
            <a:spLocks noGrp="1"/>
          </p:cNvSpPr>
          <p:nvPr>
            <p:ph type="body" sz="quarter" idx="18" hasCustomPrompt="1"/>
          </p:nvPr>
        </p:nvSpPr>
        <p:spPr>
          <a:xfrm>
            <a:off x="4504960" y="2189559"/>
            <a:ext cx="3600000"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42" name="Text Placeholder 31"/>
          <p:cNvSpPr>
            <a:spLocks noGrp="1"/>
          </p:cNvSpPr>
          <p:nvPr>
            <p:ph type="body" sz="quarter" idx="19" hasCustomPrompt="1"/>
          </p:nvPr>
        </p:nvSpPr>
        <p:spPr>
          <a:xfrm>
            <a:off x="4504960" y="2458697"/>
            <a:ext cx="3600000"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43" name="Text Placeholder 4"/>
          <p:cNvSpPr>
            <a:spLocks noGrp="1"/>
          </p:cNvSpPr>
          <p:nvPr>
            <p:ph type="body" sz="quarter" idx="20" hasCustomPrompt="1"/>
          </p:nvPr>
        </p:nvSpPr>
        <p:spPr>
          <a:xfrm>
            <a:off x="3964960" y="289006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44" name="Text Placeholder 31"/>
          <p:cNvSpPr>
            <a:spLocks noGrp="1"/>
          </p:cNvSpPr>
          <p:nvPr>
            <p:ph type="body" sz="quarter" idx="21" hasCustomPrompt="1"/>
          </p:nvPr>
        </p:nvSpPr>
        <p:spPr>
          <a:xfrm>
            <a:off x="4504960" y="2890066"/>
            <a:ext cx="3600000"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45" name="Text Placeholder 31"/>
          <p:cNvSpPr>
            <a:spLocks noGrp="1"/>
          </p:cNvSpPr>
          <p:nvPr>
            <p:ph type="body" sz="quarter" idx="22" hasCustomPrompt="1"/>
          </p:nvPr>
        </p:nvSpPr>
        <p:spPr>
          <a:xfrm>
            <a:off x="4504960" y="3159204"/>
            <a:ext cx="3600000"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46" name="Text Placeholder 4"/>
          <p:cNvSpPr>
            <a:spLocks noGrp="1"/>
          </p:cNvSpPr>
          <p:nvPr>
            <p:ph type="body" sz="quarter" idx="23" hasCustomPrompt="1"/>
          </p:nvPr>
        </p:nvSpPr>
        <p:spPr>
          <a:xfrm>
            <a:off x="3964960" y="3590574"/>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47" name="Text Placeholder 31"/>
          <p:cNvSpPr>
            <a:spLocks noGrp="1"/>
          </p:cNvSpPr>
          <p:nvPr>
            <p:ph type="body" sz="quarter" idx="24" hasCustomPrompt="1"/>
          </p:nvPr>
        </p:nvSpPr>
        <p:spPr>
          <a:xfrm>
            <a:off x="4504960" y="3590573"/>
            <a:ext cx="3600000"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48" name="Text Placeholder 31"/>
          <p:cNvSpPr>
            <a:spLocks noGrp="1"/>
          </p:cNvSpPr>
          <p:nvPr>
            <p:ph type="body" sz="quarter" idx="25" hasCustomPrompt="1"/>
          </p:nvPr>
        </p:nvSpPr>
        <p:spPr>
          <a:xfrm>
            <a:off x="4504960" y="3859711"/>
            <a:ext cx="3600000"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49" name="Text Placeholder 4"/>
          <p:cNvSpPr>
            <a:spLocks noGrp="1"/>
          </p:cNvSpPr>
          <p:nvPr>
            <p:ph type="body" sz="quarter" idx="26" hasCustomPrompt="1"/>
          </p:nvPr>
        </p:nvSpPr>
        <p:spPr>
          <a:xfrm>
            <a:off x="3964960" y="4291082"/>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50" name="Text Placeholder 31"/>
          <p:cNvSpPr>
            <a:spLocks noGrp="1"/>
          </p:cNvSpPr>
          <p:nvPr>
            <p:ph type="body" sz="quarter" idx="27" hasCustomPrompt="1"/>
          </p:nvPr>
        </p:nvSpPr>
        <p:spPr>
          <a:xfrm>
            <a:off x="4504960" y="4291080"/>
            <a:ext cx="3600000"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51" name="Text Placeholder 31"/>
          <p:cNvSpPr>
            <a:spLocks noGrp="1"/>
          </p:cNvSpPr>
          <p:nvPr>
            <p:ph type="body" sz="quarter" idx="28" hasCustomPrompt="1"/>
          </p:nvPr>
        </p:nvSpPr>
        <p:spPr>
          <a:xfrm>
            <a:off x="4504960" y="4560218"/>
            <a:ext cx="3600000"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Picture Placeholder 12"/>
          <p:cNvSpPr>
            <a:spLocks noGrp="1"/>
          </p:cNvSpPr>
          <p:nvPr>
            <p:ph type="pic" sz="quarter" idx="29" hasCustomPrompt="1"/>
          </p:nvPr>
        </p:nvSpPr>
        <p:spPr>
          <a:xfrm>
            <a:off x="0" y="0"/>
            <a:ext cx="3600000" cy="5143500"/>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Tree>
    <p:extLst>
      <p:ext uri="{BB962C8B-B14F-4D97-AF65-F5344CB8AC3E}">
        <p14:creationId xmlns:p14="http://schemas.microsoft.com/office/powerpoint/2010/main" val="9418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4" name="TextBox 3"/>
          <p:cNvSpPr txBox="1"/>
          <p:nvPr userDrawn="1"/>
        </p:nvSpPr>
        <p:spPr>
          <a:xfrm>
            <a:off x="388800" y="401863"/>
            <a:ext cx="1017437" cy="207877"/>
          </a:xfrm>
          <a:prstGeom prst="rect">
            <a:avLst/>
          </a:prstGeom>
          <a:solidFill>
            <a:schemeClr val="accent1"/>
          </a:solidFill>
        </p:spPr>
        <p:txBody>
          <a:bodyPr wrap="square" lIns="36000" tIns="0" rIns="0" bIns="0" rtlCol="0" anchor="ctr" anchorCtr="0">
            <a:spAutoFit/>
          </a:bodyPr>
          <a:lstStyle/>
          <a:p>
            <a:r>
              <a:rPr lang="en-US" sz="1351" b="1">
                <a:solidFill>
                  <a:schemeClr val="bg1"/>
                </a:solidFill>
              </a:rPr>
              <a:t>CONTENTS</a:t>
            </a:r>
          </a:p>
        </p:txBody>
      </p:sp>
      <p:sp>
        <p:nvSpPr>
          <p:cNvPr id="5" name="Text Placeholder 9"/>
          <p:cNvSpPr>
            <a:spLocks noGrp="1"/>
          </p:cNvSpPr>
          <p:nvPr>
            <p:ph type="body" sz="quarter" idx="11" hasCustomPrompt="1"/>
          </p:nvPr>
        </p:nvSpPr>
        <p:spPr>
          <a:xfrm>
            <a:off x="432000" y="1080000"/>
            <a:ext cx="8352000" cy="3703500"/>
          </a:xfrm>
          <a:prstGeom prst="rect">
            <a:avLst/>
          </a:prstGeom>
        </p:spPr>
        <p:txBody>
          <a:bodyPr lIns="0" tIns="0" rIns="0" bIns="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Tree>
    <p:extLst>
      <p:ext uri="{BB962C8B-B14F-4D97-AF65-F5344CB8AC3E}">
        <p14:creationId xmlns:p14="http://schemas.microsoft.com/office/powerpoint/2010/main" val="1909778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896473"/>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90" r:id="rId3"/>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52000" y="165600"/>
            <a:ext cx="631509" cy="432036"/>
          </a:xfrm>
          <a:prstGeom prst="rect">
            <a:avLst/>
          </a:prstGeom>
        </p:spPr>
      </p:pic>
    </p:spTree>
    <p:extLst>
      <p:ext uri="{BB962C8B-B14F-4D97-AF65-F5344CB8AC3E}">
        <p14:creationId xmlns:p14="http://schemas.microsoft.com/office/powerpoint/2010/main" val="1464631393"/>
      </p:ext>
    </p:extLst>
  </p:cSld>
  <p:clrMap bg1="lt1" tx1="dk1" bg2="lt2" tx2="dk2" accent1="accent1" accent2="accent2" accent3="accent3" accent4="accent4" accent5="accent5" accent6="accent6" hlink="hlink" folHlink="folHlink"/>
  <p:sldLayoutIdLst>
    <p:sldLayoutId id="2147483680" r:id="rId1"/>
    <p:sldLayoutId id="2147483677" r:id="rId2"/>
    <p:sldLayoutId id="2147483678" r:id="rId3"/>
    <p:sldLayoutId id="2147483679" r:id="rId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50579" y="165793"/>
            <a:ext cx="644992" cy="443430"/>
          </a:xfrm>
          <a:prstGeom prst="rect">
            <a:avLst/>
          </a:prstGeom>
        </p:spPr>
      </p:pic>
      <p:sp>
        <p:nvSpPr>
          <p:cNvPr id="9" name="Slide Number Placeholder 8"/>
          <p:cNvSpPr>
            <a:spLocks noGrp="1"/>
          </p:cNvSpPr>
          <p:nvPr>
            <p:ph type="sldNum" sz="quarter" idx="4"/>
          </p:nvPr>
        </p:nvSpPr>
        <p:spPr>
          <a:xfrm>
            <a:off x="8784000" y="4783500"/>
            <a:ext cx="360000" cy="360000"/>
          </a:xfrm>
          <a:prstGeom prst="rect">
            <a:avLst/>
          </a:prstGeom>
          <a:solidFill>
            <a:schemeClr val="accent1"/>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Tree>
    <p:extLst>
      <p:ext uri="{BB962C8B-B14F-4D97-AF65-F5344CB8AC3E}">
        <p14:creationId xmlns:p14="http://schemas.microsoft.com/office/powerpoint/2010/main" val="17439023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73" r:id="rId3"/>
    <p:sldLayoutId id="2147483683" r:id="rId4"/>
    <p:sldLayoutId id="2147483685" r:id="rId5"/>
    <p:sldLayoutId id="2147483681" r:id="rId6"/>
    <p:sldLayoutId id="2147483684" r:id="rId7"/>
    <p:sldLayoutId id="2147483682" r:id="rId8"/>
    <p:sldLayoutId id="2147483686" r:id="rId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1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mailto:sally.organ@open.ac.uk" TargetMode="External"/><Relationship Id="rId2" Type="http://schemas.openxmlformats.org/officeDocument/2006/relationships/hyperlink" Target="mailto:carol.morris@open.ac.u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4979" y="448057"/>
            <a:ext cx="8614700" cy="5318379"/>
          </a:xfrm>
        </p:spPr>
        <p:txBody>
          <a:bodyPr/>
          <a:lstStyle/>
          <a:p>
            <a:r>
              <a:rPr lang="en-GB" dirty="0"/>
              <a:t>Leaky pipeline or untapped potential? </a:t>
            </a:r>
            <a:r>
              <a:rPr lang="en-GB" sz="3200" dirty="0"/>
              <a:t>An investigation into the motivations and aspirations of female engineering students at the Open University.</a:t>
            </a:r>
            <a:br>
              <a:rPr lang="en-GB" sz="3200" dirty="0"/>
            </a:br>
            <a:br>
              <a:rPr lang="en-US" dirty="0"/>
            </a:br>
            <a:r>
              <a:rPr lang="en-US" sz="2400" dirty="0"/>
              <a:t>Carol Morris, Sally Organ and Moira Dunworth </a:t>
            </a:r>
            <a:br>
              <a:rPr lang="en-US" dirty="0"/>
            </a:br>
            <a:br>
              <a:rPr lang="en-US" dirty="0"/>
            </a:br>
            <a:br>
              <a:rPr lang="en-US" dirty="0"/>
            </a:br>
            <a:br>
              <a:rPr lang="en-US" dirty="0"/>
            </a:br>
            <a:br>
              <a:rPr lang="en-US" dirty="0"/>
            </a:br>
            <a:endParaRPr lang="en-US" dirty="0"/>
          </a:p>
        </p:txBody>
      </p:sp>
      <p:sp>
        <p:nvSpPr>
          <p:cNvPr id="5" name="Subtitle 4"/>
          <p:cNvSpPr>
            <a:spLocks noGrp="1"/>
          </p:cNvSpPr>
          <p:nvPr>
            <p:ph type="subTitle" idx="1"/>
          </p:nvPr>
        </p:nvSpPr>
        <p:spPr>
          <a:xfrm>
            <a:off x="542291" y="7216478"/>
            <a:ext cx="8614701" cy="298103"/>
          </a:xfrm>
        </p:spPr>
        <p:txBody>
          <a:bodyPr/>
          <a:lstStyle/>
          <a:p>
            <a:r>
              <a:rPr lang="en-US" dirty="0"/>
              <a:t>Carol Morris and Sally Organ</a:t>
            </a:r>
          </a:p>
          <a:p>
            <a:endParaRPr lang="en-US" dirty="0"/>
          </a:p>
          <a:p>
            <a:endParaRPr lang="en-US" dirty="0"/>
          </a:p>
          <a:p>
            <a:endParaRPr lang="en-US" dirty="0"/>
          </a:p>
        </p:txBody>
      </p:sp>
      <p:sp>
        <p:nvSpPr>
          <p:cNvPr id="2" name="TextBox 1">
            <a:extLst>
              <a:ext uri="{FF2B5EF4-FFF2-40B4-BE49-F238E27FC236}">
                <a16:creationId xmlns:a16="http://schemas.microsoft.com/office/drawing/2014/main" id="{85A2831A-6611-46D6-BF7E-B5564D8EF23C}"/>
              </a:ext>
            </a:extLst>
          </p:cNvPr>
          <p:cNvSpPr txBox="1"/>
          <p:nvPr/>
        </p:nvSpPr>
        <p:spPr>
          <a:xfrm>
            <a:off x="1946367" y="640080"/>
            <a:ext cx="2227216" cy="1247503"/>
          </a:xfrm>
          <a:prstGeom prst="rect">
            <a:avLst/>
          </a:prstGeom>
          <a:noFill/>
        </p:spPr>
        <p:txBody>
          <a:bodyPr wrap="square" rtlCol="0">
            <a:noAutofit/>
          </a:bodyPr>
          <a:lstStyle/>
          <a:p>
            <a:endParaRPr lang="en-GB" sz="1200" dirty="0"/>
          </a:p>
        </p:txBody>
      </p:sp>
      <p:pic>
        <p:nvPicPr>
          <p:cNvPr id="6" name="Picture 2" descr="esteem">
            <a:extLst>
              <a:ext uri="{FF2B5EF4-FFF2-40B4-BE49-F238E27FC236}">
                <a16:creationId xmlns:a16="http://schemas.microsoft.com/office/drawing/2014/main" id="{8FC2397D-6E3C-417E-82A2-5444937F5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79" y="4212710"/>
            <a:ext cx="2338250" cy="7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EF7B367-23A1-4A9A-ABBF-2E46569234AE}"/>
              </a:ext>
            </a:extLst>
          </p:cNvPr>
          <p:cNvSpPr txBox="1"/>
          <p:nvPr/>
        </p:nvSpPr>
        <p:spPr>
          <a:xfrm>
            <a:off x="3124360" y="4212710"/>
            <a:ext cx="2607093" cy="914400"/>
          </a:xfrm>
          <a:prstGeom prst="rect">
            <a:avLst/>
          </a:prstGeom>
          <a:noFill/>
        </p:spPr>
        <p:txBody>
          <a:bodyPr wrap="none" rtlCol="0">
            <a:noAutofit/>
          </a:bodyPr>
          <a:lstStyle/>
          <a:p>
            <a:pPr algn="l"/>
            <a:r>
              <a:rPr lang="en-GB" sz="2000" dirty="0">
                <a:solidFill>
                  <a:schemeClr val="bg1"/>
                </a:solidFill>
              </a:rPr>
              <a:t>8</a:t>
            </a:r>
            <a:r>
              <a:rPr lang="en-GB" sz="2000" baseline="30000" dirty="0">
                <a:solidFill>
                  <a:schemeClr val="bg1"/>
                </a:solidFill>
              </a:rPr>
              <a:t>th</a:t>
            </a:r>
            <a:r>
              <a:rPr lang="en-GB" sz="2000" dirty="0">
                <a:solidFill>
                  <a:schemeClr val="bg1"/>
                </a:solidFill>
              </a:rPr>
              <a:t> eSTEeM Annual Conference</a:t>
            </a:r>
          </a:p>
          <a:p>
            <a:pPr algn="l"/>
            <a:r>
              <a:rPr lang="en-GB" sz="2000" dirty="0">
                <a:solidFill>
                  <a:schemeClr val="bg1"/>
                </a:solidFill>
              </a:rPr>
              <a:t>8 May 2019</a:t>
            </a:r>
          </a:p>
        </p:txBody>
      </p:sp>
    </p:spTree>
    <p:extLst>
      <p:ext uri="{BB962C8B-B14F-4D97-AF65-F5344CB8AC3E}">
        <p14:creationId xmlns:p14="http://schemas.microsoft.com/office/powerpoint/2010/main" val="410583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800" y="285626"/>
            <a:ext cx="4926150" cy="451473"/>
          </a:xfrm>
        </p:spPr>
        <p:txBody>
          <a:bodyPr/>
          <a:lstStyle/>
          <a:p>
            <a:r>
              <a:rPr lang="en-GB" sz="2000" dirty="0"/>
              <a:t>Individual interviews (12 female, 5 male)</a:t>
            </a:r>
          </a:p>
        </p:txBody>
      </p:sp>
      <p:sp>
        <p:nvSpPr>
          <p:cNvPr id="5" name="Content Placeholder 4"/>
          <p:cNvSpPr>
            <a:spLocks noGrp="1"/>
          </p:cNvSpPr>
          <p:nvPr>
            <p:ph idx="1"/>
          </p:nvPr>
        </p:nvSpPr>
        <p:spPr>
          <a:xfrm>
            <a:off x="388800" y="851400"/>
            <a:ext cx="8352000" cy="4177800"/>
          </a:xfrm>
        </p:spPr>
        <p:txBody>
          <a:bodyPr/>
          <a:lstStyle/>
          <a:p>
            <a:r>
              <a:rPr lang="en-GB" sz="1800" b="1" dirty="0"/>
              <a:t>Common to both genders:</a:t>
            </a:r>
          </a:p>
          <a:p>
            <a:pPr marL="285750" indent="-285750">
              <a:buFont typeface="Arial" panose="020B0604020202020204" pitchFamily="34" charset="0"/>
              <a:buChar char="•"/>
            </a:pPr>
            <a:r>
              <a:rPr lang="en-GB" sz="1800" dirty="0"/>
              <a:t>Studying to enhance career prospects, usually alongside personal interest</a:t>
            </a:r>
          </a:p>
          <a:p>
            <a:pPr marL="285750" indent="-285750">
              <a:buFont typeface="Arial" panose="020B0604020202020204" pitchFamily="34" charset="0"/>
              <a:buChar char="•"/>
            </a:pPr>
            <a:r>
              <a:rPr lang="en-GB" sz="1800" dirty="0"/>
              <a:t>Demands of their work schedule present the biggest challenge, the amount of online material can be a problem</a:t>
            </a:r>
          </a:p>
          <a:p>
            <a:pPr marL="285750" indent="-285750">
              <a:buFont typeface="Arial" panose="020B0604020202020204" pitchFamily="34" charset="0"/>
              <a:buChar char="•"/>
            </a:pPr>
            <a:r>
              <a:rPr lang="en-GB" sz="1800" dirty="0"/>
              <a:t>Found the module material interesting and relevant, enjoyed the content of the modules, good support from tutors. Motivation increased by studying.</a:t>
            </a:r>
          </a:p>
          <a:p>
            <a:pPr marL="285750" indent="-285750">
              <a:buFont typeface="Arial" panose="020B0604020202020204" pitchFamily="34" charset="0"/>
              <a:buChar char="•"/>
            </a:pPr>
            <a:r>
              <a:rPr lang="en-GB" sz="1800" dirty="0"/>
              <a:t>Maths often gets a special mention – either positive or negative. Possible gender differences in attitude warrant further study.</a:t>
            </a:r>
          </a:p>
          <a:p>
            <a:pPr marL="285750" indent="-285750">
              <a:buFont typeface="Arial" panose="020B0604020202020204" pitchFamily="34" charset="0"/>
              <a:buChar char="•"/>
            </a:pPr>
            <a:r>
              <a:rPr lang="en-GB" sz="1800" dirty="0"/>
              <a:t>Family support - male students more likely from partner, female students from their wider family, often their mother. </a:t>
            </a:r>
          </a:p>
          <a:p>
            <a:pPr marL="285750" indent="-285750">
              <a:buFont typeface="Arial" panose="020B0604020202020204" pitchFamily="34" charset="0"/>
              <a:buChar char="•"/>
            </a:pPr>
            <a:r>
              <a:rPr lang="en-GB" sz="1800" dirty="0"/>
              <a:t>All respondents who work or worked in engineering settings reported having witnessed, or been subject to, discriminatory behaviour. Most of this was sexism and overt. </a:t>
            </a:r>
          </a:p>
          <a:p>
            <a:pPr marL="285750" indent="-285750">
              <a:buFont typeface="Arial" panose="020B0604020202020204" pitchFamily="34" charset="0"/>
              <a:buChar char="•"/>
            </a:pPr>
            <a:endParaRPr lang="en-GB" sz="1800" dirty="0"/>
          </a:p>
          <a:p>
            <a:endParaRPr lang="en-GB" sz="1800" dirty="0"/>
          </a:p>
          <a:p>
            <a:endParaRPr lang="en-GB" sz="1800" dirty="0"/>
          </a:p>
          <a:p>
            <a:endParaRPr lang="en-GB" sz="1800" dirty="0"/>
          </a:p>
          <a:p>
            <a:endParaRPr lang="en-GB" dirty="0"/>
          </a:p>
        </p:txBody>
      </p:sp>
      <p:sp>
        <p:nvSpPr>
          <p:cNvPr id="4" name="Slide Number Placeholder 3"/>
          <p:cNvSpPr>
            <a:spLocks noGrp="1"/>
          </p:cNvSpPr>
          <p:nvPr>
            <p:ph type="sldNum" sz="quarter" idx="4"/>
          </p:nvPr>
        </p:nvSpPr>
        <p:spPr/>
        <p:txBody>
          <a:bodyPr/>
          <a:lstStyle/>
          <a:p>
            <a:fld id="{0406593E-52CF-5B45-8CFF-7309163A4729}" type="slidenum">
              <a:rPr lang="en-US" smtClean="0"/>
              <a:pPr/>
              <a:t>10</a:t>
            </a:fld>
            <a:endParaRPr lang="en-US"/>
          </a:p>
        </p:txBody>
      </p:sp>
    </p:spTree>
    <p:extLst>
      <p:ext uri="{BB962C8B-B14F-4D97-AF65-F5344CB8AC3E}">
        <p14:creationId xmlns:p14="http://schemas.microsoft.com/office/powerpoint/2010/main" val="319061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D7C4-7EAA-44A7-AB7D-C45F4A6A9933}"/>
              </a:ext>
            </a:extLst>
          </p:cNvPr>
          <p:cNvSpPr>
            <a:spLocks noGrp="1"/>
          </p:cNvSpPr>
          <p:nvPr>
            <p:ph type="ctrTitle"/>
          </p:nvPr>
        </p:nvSpPr>
        <p:spPr>
          <a:xfrm>
            <a:off x="431999" y="285536"/>
            <a:ext cx="4672565" cy="434464"/>
          </a:xfrm>
        </p:spPr>
        <p:txBody>
          <a:bodyPr/>
          <a:lstStyle/>
          <a:p>
            <a:r>
              <a:rPr lang="en-GB" sz="2000" dirty="0"/>
              <a:t>Individual interviews - female specific</a:t>
            </a:r>
          </a:p>
        </p:txBody>
      </p:sp>
      <p:sp>
        <p:nvSpPr>
          <p:cNvPr id="3" name="Content Placeholder 2">
            <a:extLst>
              <a:ext uri="{FF2B5EF4-FFF2-40B4-BE49-F238E27FC236}">
                <a16:creationId xmlns:a16="http://schemas.microsoft.com/office/drawing/2014/main" id="{55B71A13-35A4-44C4-A48A-0F8B51B82C30}"/>
              </a:ext>
            </a:extLst>
          </p:cNvPr>
          <p:cNvSpPr>
            <a:spLocks noGrp="1"/>
          </p:cNvSpPr>
          <p:nvPr>
            <p:ph idx="1"/>
          </p:nvPr>
        </p:nvSpPr>
        <p:spPr>
          <a:xfrm>
            <a:off x="623325" y="3276514"/>
            <a:ext cx="7894324" cy="1398052"/>
          </a:xfrm>
        </p:spPr>
        <p:txBody>
          <a:bodyPr/>
          <a:lstStyle/>
          <a:p>
            <a:pPr marL="171450" indent="-171450">
              <a:buFont typeface="Arial" panose="020B0604020202020204" pitchFamily="34" charset="0"/>
              <a:buChar char="•"/>
            </a:pPr>
            <a:r>
              <a:rPr lang="en-GB" sz="1600" dirty="0"/>
              <a:t>Funding changes allowing loans for STEM second degree have been helpful.</a:t>
            </a:r>
          </a:p>
          <a:p>
            <a:pPr marL="171450" indent="-171450">
              <a:buFont typeface="Arial" panose="020B0604020202020204" pitchFamily="34" charset="0"/>
              <a:buChar char="•"/>
            </a:pPr>
            <a:r>
              <a:rPr lang="en-GB" sz="1600" dirty="0"/>
              <a:t>Negative attitudes or disinterest from work colleagues or managers: several students reported experiencing mocking or incredulity about their degree choice.  </a:t>
            </a:r>
          </a:p>
          <a:p>
            <a:pPr marL="171450" indent="-171450">
              <a:buFont typeface="Arial" panose="020B0604020202020204" pitchFamily="34" charset="0"/>
              <a:buChar char="•"/>
            </a:pPr>
            <a:r>
              <a:rPr lang="en-GB" sz="1600" dirty="0"/>
              <a:t>Women with children are very aware of the barriers they will face when they graduate and start to work in an engineering setting.</a:t>
            </a:r>
          </a:p>
        </p:txBody>
      </p:sp>
      <p:sp>
        <p:nvSpPr>
          <p:cNvPr id="4" name="Slide Number Placeholder 3">
            <a:extLst>
              <a:ext uri="{FF2B5EF4-FFF2-40B4-BE49-F238E27FC236}">
                <a16:creationId xmlns:a16="http://schemas.microsoft.com/office/drawing/2014/main" id="{7F4F3A12-4CC1-4D23-8D2D-FA5225CA1199}"/>
              </a:ext>
            </a:extLst>
          </p:cNvPr>
          <p:cNvSpPr>
            <a:spLocks noGrp="1"/>
          </p:cNvSpPr>
          <p:nvPr>
            <p:ph type="sldNum" sz="quarter" idx="4"/>
          </p:nvPr>
        </p:nvSpPr>
        <p:spPr/>
        <p:txBody>
          <a:bodyPr/>
          <a:lstStyle/>
          <a:p>
            <a:fld id="{0406593E-52CF-5B45-8CFF-7309163A4729}" type="slidenum">
              <a:rPr lang="en-US" smtClean="0"/>
              <a:pPr/>
              <a:t>11</a:t>
            </a:fld>
            <a:endParaRPr lang="en-US"/>
          </a:p>
        </p:txBody>
      </p:sp>
      <p:pic>
        <p:nvPicPr>
          <p:cNvPr id="6" name="Picture 5">
            <a:extLst>
              <a:ext uri="{FF2B5EF4-FFF2-40B4-BE49-F238E27FC236}">
                <a16:creationId xmlns:a16="http://schemas.microsoft.com/office/drawing/2014/main" id="{072B3E06-C8E7-40BA-B5B8-BA70328B4D1A}"/>
              </a:ext>
            </a:extLst>
          </p:cNvPr>
          <p:cNvPicPr>
            <a:picLocks noChangeAspect="1"/>
          </p:cNvPicPr>
          <p:nvPr/>
        </p:nvPicPr>
        <p:blipFill>
          <a:blip r:embed="rId2"/>
          <a:stretch>
            <a:fillRect/>
          </a:stretch>
        </p:blipFill>
        <p:spPr>
          <a:xfrm>
            <a:off x="5104565" y="786998"/>
            <a:ext cx="3649955" cy="2246769"/>
          </a:xfrm>
          <a:prstGeom prst="rect">
            <a:avLst/>
          </a:prstGeom>
        </p:spPr>
      </p:pic>
      <p:sp>
        <p:nvSpPr>
          <p:cNvPr id="9" name="TextBox 8">
            <a:extLst>
              <a:ext uri="{FF2B5EF4-FFF2-40B4-BE49-F238E27FC236}">
                <a16:creationId xmlns:a16="http://schemas.microsoft.com/office/drawing/2014/main" id="{CD6791AB-F414-4E32-A0C2-E1EC800150B1}"/>
              </a:ext>
            </a:extLst>
          </p:cNvPr>
          <p:cNvSpPr txBox="1"/>
          <p:nvPr/>
        </p:nvSpPr>
        <p:spPr>
          <a:xfrm>
            <a:off x="389480" y="1029745"/>
            <a:ext cx="4731159" cy="2246769"/>
          </a:xfrm>
          <a:prstGeom prst="rect">
            <a:avLst/>
          </a:prstGeom>
          <a:noFill/>
        </p:spPr>
        <p:txBody>
          <a:bodyPr wrap="square" rtlCol="0">
            <a:spAutoFit/>
          </a:bodyPr>
          <a:lstStyle/>
          <a:p>
            <a:pPr marL="171450" indent="-171450">
              <a:buFont typeface="Arial" panose="020B0604020202020204" pitchFamily="34" charset="0"/>
              <a:buChar char="•"/>
            </a:pPr>
            <a:r>
              <a:rPr lang="en-GB" sz="1600" dirty="0"/>
              <a:t>Lack of information about engineering as a career option at school and afterwards: </a:t>
            </a:r>
          </a:p>
          <a:p>
            <a:pPr marL="628639" lvl="1" indent="-171450">
              <a:buFont typeface="Arial" panose="020B0604020202020204" pitchFamily="34" charset="0"/>
              <a:buChar char="•"/>
            </a:pPr>
            <a:r>
              <a:rPr lang="en-GB" sz="1600" dirty="0"/>
              <a:t>several reported barriers at school level </a:t>
            </a:r>
          </a:p>
          <a:p>
            <a:pPr marL="628639" lvl="1" indent="-171450">
              <a:buFont typeface="Arial" panose="020B0604020202020204" pitchFamily="34" charset="0"/>
              <a:buChar char="•"/>
            </a:pPr>
            <a:r>
              <a:rPr lang="en-GB" sz="1600" dirty="0"/>
              <a:t>want more contact with women in engineering, to explore options</a:t>
            </a:r>
          </a:p>
          <a:p>
            <a:pPr marL="457189" lvl="1"/>
            <a:endParaRPr lang="en-GB" sz="1600" dirty="0"/>
          </a:p>
          <a:p>
            <a:pPr marL="285739" indent="-171450">
              <a:buFont typeface="Arial" panose="020B0604020202020204" pitchFamily="34" charset="0"/>
              <a:buChar char="•"/>
            </a:pPr>
            <a:r>
              <a:rPr lang="en-GB" sz="1600" dirty="0"/>
              <a:t>More likely to have had a previous connection with engineering.</a:t>
            </a:r>
          </a:p>
          <a:p>
            <a:pPr marL="285739"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25309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1A5F1C04-D54B-4331-8E93-E37A39CF5F3F}"/>
              </a:ext>
            </a:extLst>
          </p:cNvPr>
          <p:cNvSpPr/>
          <p:nvPr/>
        </p:nvSpPr>
        <p:spPr>
          <a:xfrm>
            <a:off x="206933" y="2299717"/>
            <a:ext cx="1987115" cy="1451037"/>
          </a:xfrm>
          <a:prstGeom prst="ellipse">
            <a:avLst/>
          </a:prstGeom>
          <a:solidFill>
            <a:srgbClr val="CCFFC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92765DC-EF39-4E56-9450-FA7E11C5D4A4}"/>
              </a:ext>
            </a:extLst>
          </p:cNvPr>
          <p:cNvSpPr>
            <a:spLocks noGrp="1"/>
          </p:cNvSpPr>
          <p:nvPr>
            <p:ph type="ctrTitle"/>
          </p:nvPr>
        </p:nvSpPr>
        <p:spPr>
          <a:xfrm>
            <a:off x="257508" y="158708"/>
            <a:ext cx="1805759" cy="1410586"/>
          </a:xfrm>
        </p:spPr>
        <p:txBody>
          <a:bodyPr/>
          <a:lstStyle/>
          <a:p>
            <a:r>
              <a:rPr lang="en-GB" sz="1600" dirty="0"/>
              <a:t>Back to the pipeline….</a:t>
            </a:r>
            <a:br>
              <a:rPr lang="en-GB" sz="1600" dirty="0"/>
            </a:br>
            <a:br>
              <a:rPr lang="en-GB" sz="1600" dirty="0"/>
            </a:br>
            <a:r>
              <a:rPr lang="en-GB" sz="1600" dirty="0"/>
              <a:t>So where do female  OU students fit in?</a:t>
            </a:r>
          </a:p>
        </p:txBody>
      </p:sp>
      <p:sp>
        <p:nvSpPr>
          <p:cNvPr id="4" name="Slide Number Placeholder 3">
            <a:extLst>
              <a:ext uri="{FF2B5EF4-FFF2-40B4-BE49-F238E27FC236}">
                <a16:creationId xmlns:a16="http://schemas.microsoft.com/office/drawing/2014/main" id="{5D79A65E-2B08-4973-9A01-BC8752D2D5C9}"/>
              </a:ext>
            </a:extLst>
          </p:cNvPr>
          <p:cNvSpPr>
            <a:spLocks noGrp="1"/>
          </p:cNvSpPr>
          <p:nvPr>
            <p:ph type="sldNum" sz="quarter" idx="4"/>
          </p:nvPr>
        </p:nvSpPr>
        <p:spPr/>
        <p:txBody>
          <a:bodyPr/>
          <a:lstStyle/>
          <a:p>
            <a:fld id="{0406593E-52CF-5B45-8CFF-7309163A4729}" type="slidenum">
              <a:rPr lang="en-US" smtClean="0"/>
              <a:pPr/>
              <a:t>12</a:t>
            </a:fld>
            <a:endParaRPr lang="en-US"/>
          </a:p>
        </p:txBody>
      </p:sp>
      <p:sp>
        <p:nvSpPr>
          <p:cNvPr id="5" name="Text Placeholder 4">
            <a:extLst>
              <a:ext uri="{FF2B5EF4-FFF2-40B4-BE49-F238E27FC236}">
                <a16:creationId xmlns:a16="http://schemas.microsoft.com/office/drawing/2014/main" id="{656741E0-1693-4ADA-A808-225E62589144}"/>
              </a:ext>
            </a:extLst>
          </p:cNvPr>
          <p:cNvSpPr>
            <a:spLocks noGrp="1"/>
          </p:cNvSpPr>
          <p:nvPr>
            <p:ph type="body" sz="quarter" idx="10"/>
          </p:nvPr>
        </p:nvSpPr>
        <p:spPr>
          <a:xfrm>
            <a:off x="6787303" y="802346"/>
            <a:ext cx="1118681" cy="361501"/>
          </a:xfrm>
        </p:spPr>
        <p:txBody>
          <a:bodyPr/>
          <a:lstStyle/>
          <a:p>
            <a:r>
              <a:rPr lang="en-GB" sz="1600" b="0" dirty="0"/>
              <a:t>a bit of this? </a:t>
            </a:r>
          </a:p>
        </p:txBody>
      </p:sp>
      <p:pic>
        <p:nvPicPr>
          <p:cNvPr id="6" name="Content Placeholder 5">
            <a:extLst>
              <a:ext uri="{FF2B5EF4-FFF2-40B4-BE49-F238E27FC236}">
                <a16:creationId xmlns:a16="http://schemas.microsoft.com/office/drawing/2014/main" id="{AB296226-4FAA-4FC2-AEB5-323FAB967F93}"/>
              </a:ext>
            </a:extLst>
          </p:cNvPr>
          <p:cNvPicPr>
            <a:picLocks noGrp="1" noChangeAspect="1"/>
          </p:cNvPicPr>
          <p:nvPr>
            <p:ph idx="1"/>
          </p:nvPr>
        </p:nvPicPr>
        <p:blipFill>
          <a:blip r:embed="rId2"/>
          <a:stretch>
            <a:fillRect/>
          </a:stretch>
        </p:blipFill>
        <p:spPr>
          <a:xfrm>
            <a:off x="2560702" y="16139"/>
            <a:ext cx="3348586" cy="5133122"/>
          </a:xfrm>
          <a:prstGeom prst="rect">
            <a:avLst/>
          </a:prstGeom>
        </p:spPr>
      </p:pic>
      <p:pic>
        <p:nvPicPr>
          <p:cNvPr id="8" name="Picture 7">
            <a:extLst>
              <a:ext uri="{FF2B5EF4-FFF2-40B4-BE49-F238E27FC236}">
                <a16:creationId xmlns:a16="http://schemas.microsoft.com/office/drawing/2014/main" id="{EACF6D7D-8E60-4B3A-8A87-F597E192471F}"/>
              </a:ext>
            </a:extLst>
          </p:cNvPr>
          <p:cNvPicPr>
            <a:picLocks noChangeAspect="1"/>
          </p:cNvPicPr>
          <p:nvPr/>
        </p:nvPicPr>
        <p:blipFill>
          <a:blip r:embed="rId3"/>
          <a:stretch>
            <a:fillRect/>
          </a:stretch>
        </p:blipFill>
        <p:spPr>
          <a:xfrm>
            <a:off x="6612855" y="1861346"/>
            <a:ext cx="1569084" cy="2444399"/>
          </a:xfrm>
          <a:prstGeom prst="rect">
            <a:avLst/>
          </a:prstGeom>
        </p:spPr>
      </p:pic>
      <p:sp>
        <p:nvSpPr>
          <p:cNvPr id="10" name="Oval 9">
            <a:extLst>
              <a:ext uri="{FF2B5EF4-FFF2-40B4-BE49-F238E27FC236}">
                <a16:creationId xmlns:a16="http://schemas.microsoft.com/office/drawing/2014/main" id="{A6C39A49-AA37-4E25-B567-173153A547AF}"/>
              </a:ext>
            </a:extLst>
          </p:cNvPr>
          <p:cNvSpPr/>
          <p:nvPr/>
        </p:nvSpPr>
        <p:spPr>
          <a:xfrm>
            <a:off x="4894305" y="2871216"/>
            <a:ext cx="1076727" cy="152704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48821EDD-0944-4356-B062-EED9116AD94A}"/>
              </a:ext>
            </a:extLst>
          </p:cNvPr>
          <p:cNvCxnSpPr>
            <a:cxnSpLocks/>
          </p:cNvCxnSpPr>
          <p:nvPr/>
        </p:nvCxnSpPr>
        <p:spPr>
          <a:xfrm flipV="1">
            <a:off x="5940160" y="3083546"/>
            <a:ext cx="1045856" cy="38171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3FD89E-F711-4FE2-AB84-42829F21439B}"/>
              </a:ext>
            </a:extLst>
          </p:cNvPr>
          <p:cNvCxnSpPr>
            <a:cxnSpLocks/>
          </p:cNvCxnSpPr>
          <p:nvPr/>
        </p:nvCxnSpPr>
        <p:spPr>
          <a:xfrm>
            <a:off x="2063267" y="3380243"/>
            <a:ext cx="2255115" cy="33348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6E77E3B6-FCF9-44BA-A2E5-CA10FBFE4E54}"/>
              </a:ext>
            </a:extLst>
          </p:cNvPr>
          <p:cNvSpPr txBox="1">
            <a:spLocks/>
          </p:cNvSpPr>
          <p:nvPr/>
        </p:nvSpPr>
        <p:spPr>
          <a:xfrm>
            <a:off x="6838056" y="1511834"/>
            <a:ext cx="1118681" cy="251999"/>
          </a:xfrm>
          <a:prstGeom prst="rect">
            <a:avLst/>
          </a:prstGeom>
          <a:noFill/>
        </p:spPr>
        <p:txBody>
          <a:bodyPr lIns="36000" tIns="18000" rIns="0" bIns="0" anchor="ctr" anchorCtr="0"/>
          <a:lstStyle>
            <a:lvl1pPr marL="0" indent="0" algn="l" defTabSz="914377" rtl="0" eaLnBrk="1" latinLnBrk="0" hangingPunct="1">
              <a:lnSpc>
                <a:spcPct val="90000"/>
              </a:lnSpc>
              <a:spcBef>
                <a:spcPts val="1000"/>
              </a:spcBef>
              <a:buFont typeface="Arial"/>
              <a:buNone/>
              <a:defRPr sz="1400" b="1"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b="0" dirty="0"/>
              <a:t>a lot of this</a:t>
            </a:r>
          </a:p>
        </p:txBody>
      </p:sp>
      <p:sp>
        <p:nvSpPr>
          <p:cNvPr id="17" name="Text Placeholder 4">
            <a:extLst>
              <a:ext uri="{FF2B5EF4-FFF2-40B4-BE49-F238E27FC236}">
                <a16:creationId xmlns:a16="http://schemas.microsoft.com/office/drawing/2014/main" id="{E5D2719B-1A37-45FD-89E4-677ED0042F0E}"/>
              </a:ext>
            </a:extLst>
          </p:cNvPr>
          <p:cNvSpPr txBox="1">
            <a:spLocks/>
          </p:cNvSpPr>
          <p:nvPr/>
        </p:nvSpPr>
        <p:spPr>
          <a:xfrm>
            <a:off x="505848" y="2005487"/>
            <a:ext cx="1417155" cy="1424195"/>
          </a:xfrm>
          <a:prstGeom prst="rect">
            <a:avLst/>
          </a:prstGeom>
          <a:noFill/>
        </p:spPr>
        <p:txBody>
          <a:bodyPr lIns="36000" tIns="18000" rIns="0" bIns="0" anchor="ctr" anchorCtr="0"/>
          <a:lstStyle>
            <a:lvl1pPr marL="0" indent="0" algn="l" defTabSz="914377" rtl="0" eaLnBrk="1" latinLnBrk="0" hangingPunct="1">
              <a:lnSpc>
                <a:spcPct val="90000"/>
              </a:lnSpc>
              <a:spcBef>
                <a:spcPts val="1000"/>
              </a:spcBef>
              <a:buFont typeface="Arial"/>
              <a:buNone/>
              <a:defRPr sz="1400" b="1"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b="0" dirty="0"/>
              <a:t>and</a:t>
            </a:r>
          </a:p>
          <a:p>
            <a:r>
              <a:rPr lang="en-GB" dirty="0"/>
              <a:t> </a:t>
            </a:r>
          </a:p>
          <a:p>
            <a:pPr algn="ctr"/>
            <a:r>
              <a:rPr lang="en-GB" sz="1600" b="0" dirty="0"/>
              <a:t>a new pool of potential engineers from outside the pipeline</a:t>
            </a:r>
          </a:p>
        </p:txBody>
      </p:sp>
      <p:sp>
        <p:nvSpPr>
          <p:cNvPr id="24" name="Oval 23">
            <a:extLst>
              <a:ext uri="{FF2B5EF4-FFF2-40B4-BE49-F238E27FC236}">
                <a16:creationId xmlns:a16="http://schemas.microsoft.com/office/drawing/2014/main" id="{0D79781F-0381-4749-A54A-D93D6F7CD71E}"/>
              </a:ext>
            </a:extLst>
          </p:cNvPr>
          <p:cNvSpPr/>
          <p:nvPr/>
        </p:nvSpPr>
        <p:spPr>
          <a:xfrm>
            <a:off x="3236837" y="837755"/>
            <a:ext cx="2517003" cy="14619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0C0B2DEE-87E0-4C0E-97F1-2327B2D08D01}"/>
              </a:ext>
            </a:extLst>
          </p:cNvPr>
          <p:cNvCxnSpPr>
            <a:cxnSpLocks/>
          </p:cNvCxnSpPr>
          <p:nvPr/>
        </p:nvCxnSpPr>
        <p:spPr>
          <a:xfrm flipV="1">
            <a:off x="5678855" y="928346"/>
            <a:ext cx="1045856" cy="36150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87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build="p"/>
      <p:bldP spid="10" grpId="0" animBg="1"/>
      <p:bldP spid="16" grpId="0"/>
      <p:bldP spid="17"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406593E-52CF-5B45-8CFF-7309163A4729}" type="slidenum">
              <a:rPr lang="en-US" smtClean="0"/>
              <a:pPr/>
              <a:t>13</a:t>
            </a:fld>
            <a:endParaRPr lang="en-US"/>
          </a:p>
        </p:txBody>
      </p:sp>
      <p:sp>
        <p:nvSpPr>
          <p:cNvPr id="3" name="Content Placeholder 2"/>
          <p:cNvSpPr>
            <a:spLocks noGrp="1"/>
          </p:cNvSpPr>
          <p:nvPr>
            <p:ph type="body" sz="quarter" idx="11"/>
          </p:nvPr>
        </p:nvSpPr>
        <p:spPr>
          <a:xfrm>
            <a:off x="291689" y="860233"/>
            <a:ext cx="4780079" cy="2481081"/>
          </a:xfrm>
        </p:spPr>
        <p:txBody>
          <a:bodyPr/>
          <a:lstStyle/>
          <a:p>
            <a:pPr marL="171450" indent="-171450">
              <a:buFont typeface="Arial" panose="020B0604020202020204" pitchFamily="34" charset="0"/>
              <a:buChar char="•"/>
            </a:pPr>
            <a:r>
              <a:rPr lang="en-GB" sz="1600" dirty="0">
                <a:solidFill>
                  <a:schemeClr val="accent1"/>
                </a:solidFill>
              </a:rPr>
              <a:t>Community building to reduce isolation</a:t>
            </a:r>
          </a:p>
          <a:p>
            <a:pPr marL="857233" lvl="1" indent="-171450">
              <a:buFont typeface="Arial" panose="020B0604020202020204" pitchFamily="34" charset="0"/>
              <a:buChar char="•"/>
            </a:pPr>
            <a:r>
              <a:rPr lang="en-GB" sz="1400" dirty="0"/>
              <a:t>Annual conference for female engineering students</a:t>
            </a:r>
          </a:p>
          <a:p>
            <a:pPr marL="857233" lvl="1" indent="-171450">
              <a:buFont typeface="Arial" panose="020B0604020202020204" pitchFamily="34" charset="0"/>
              <a:buChar char="•"/>
            </a:pPr>
            <a:r>
              <a:rPr lang="en-GB" sz="1400" dirty="0"/>
              <a:t>Bursaries for WES student conference</a:t>
            </a:r>
          </a:p>
          <a:p>
            <a:pPr marL="857233" lvl="1" indent="-171450">
              <a:buFont typeface="Arial" panose="020B0604020202020204" pitchFamily="34" charset="0"/>
              <a:buChar char="•"/>
            </a:pPr>
            <a:r>
              <a:rPr lang="en-GB" sz="1400" dirty="0"/>
              <a:t>Women in Engineering discussion forum</a:t>
            </a:r>
          </a:p>
          <a:p>
            <a:pPr marL="857233" lvl="1" indent="-171450">
              <a:buFont typeface="Arial" panose="020B0604020202020204" pitchFamily="34" charset="0"/>
              <a:buChar char="•"/>
            </a:pPr>
            <a:r>
              <a:rPr lang="en-GB" sz="1400" dirty="0"/>
              <a:t>Women in Engineering prospectus page</a:t>
            </a:r>
          </a:p>
          <a:p>
            <a:pPr marL="857233" lvl="1" indent="-171450">
              <a:buFont typeface="Arial" panose="020B0604020202020204" pitchFamily="34" charset="0"/>
              <a:buChar char="•"/>
            </a:pPr>
            <a:r>
              <a:rPr lang="en-GB" sz="1400" dirty="0" err="1"/>
              <a:t>RAEng</a:t>
            </a:r>
            <a:r>
              <a:rPr lang="en-GB" sz="1400" dirty="0"/>
              <a:t> Visiting Professor for ‘Transforming Engineering Culture’ Jan Peters</a:t>
            </a:r>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354" r="3354"/>
          <a:stretch>
            <a:fillRect/>
          </a:stretch>
        </p:blipFill>
        <p:spPr>
          <a:xfrm rot="10800000">
            <a:off x="5040629" y="526762"/>
            <a:ext cx="3228657" cy="2595609"/>
          </a:xfrm>
        </p:spPr>
      </p:pic>
      <p:sp>
        <p:nvSpPr>
          <p:cNvPr id="2" name="Title 1"/>
          <p:cNvSpPr>
            <a:spLocks noGrp="1"/>
          </p:cNvSpPr>
          <p:nvPr>
            <p:ph type="ctrTitle"/>
          </p:nvPr>
        </p:nvSpPr>
        <p:spPr>
          <a:xfrm>
            <a:off x="388800" y="151197"/>
            <a:ext cx="4183200" cy="464075"/>
          </a:xfrm>
        </p:spPr>
        <p:txBody>
          <a:bodyPr/>
          <a:lstStyle/>
          <a:p>
            <a:r>
              <a:rPr lang="en-GB" sz="2200" dirty="0"/>
              <a:t>What have we done so far?</a:t>
            </a:r>
          </a:p>
        </p:txBody>
      </p:sp>
      <p:sp>
        <p:nvSpPr>
          <p:cNvPr id="5" name="TextBox 4">
            <a:extLst>
              <a:ext uri="{FF2B5EF4-FFF2-40B4-BE49-F238E27FC236}">
                <a16:creationId xmlns:a16="http://schemas.microsoft.com/office/drawing/2014/main" id="{2ECF015B-916D-4065-9001-63FF66A8B5E0}"/>
              </a:ext>
            </a:extLst>
          </p:cNvPr>
          <p:cNvSpPr txBox="1"/>
          <p:nvPr/>
        </p:nvSpPr>
        <p:spPr>
          <a:xfrm>
            <a:off x="346321" y="2796460"/>
            <a:ext cx="8437679" cy="2369880"/>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GB" sz="1600" dirty="0">
                <a:solidFill>
                  <a:schemeClr val="accent1"/>
                </a:solidFill>
              </a:rPr>
              <a:t>Ongoing curriculum renewal</a:t>
            </a:r>
          </a:p>
          <a:p>
            <a:pPr marL="514350" lvl="1" indent="-171450">
              <a:spcBef>
                <a:spcPts val="400"/>
              </a:spcBef>
              <a:buFont typeface="Arial" panose="020B0604020202020204" pitchFamily="34" charset="0"/>
              <a:buChar char="•"/>
            </a:pPr>
            <a:r>
              <a:rPr lang="en-GB" sz="1400" dirty="0"/>
              <a:t>Choosing images and case studies to reflect a broad view of engineering and a diverse engineering workforce</a:t>
            </a:r>
          </a:p>
          <a:p>
            <a:pPr marL="514350" lvl="1" indent="-171450">
              <a:spcBef>
                <a:spcPts val="400"/>
              </a:spcBef>
              <a:buFont typeface="Arial" panose="020B0604020202020204" pitchFamily="34" charset="0"/>
              <a:buChar char="•"/>
            </a:pPr>
            <a:r>
              <a:rPr lang="en-GB" sz="1400" dirty="0"/>
              <a:t>Being careful not to assume prior knowledge and experience</a:t>
            </a:r>
          </a:p>
          <a:p>
            <a:pPr marL="514350" lvl="1" indent="-171450">
              <a:spcBef>
                <a:spcPts val="400"/>
              </a:spcBef>
              <a:buFont typeface="Arial" panose="020B0604020202020204" pitchFamily="34" charset="0"/>
              <a:buChar char="•"/>
            </a:pPr>
            <a:r>
              <a:rPr lang="en-GB" sz="1400" dirty="0"/>
              <a:t>Keeping a balance of print and online material</a:t>
            </a:r>
          </a:p>
          <a:p>
            <a:pPr marL="514350" lvl="1" indent="-171450">
              <a:spcBef>
                <a:spcPts val="400"/>
              </a:spcBef>
              <a:buFont typeface="Arial" panose="020B0604020202020204" pitchFamily="34" charset="0"/>
              <a:buChar char="•"/>
            </a:pPr>
            <a:r>
              <a:rPr lang="en-GB" sz="1400" dirty="0"/>
              <a:t>Teaching maths in an engineering context </a:t>
            </a:r>
          </a:p>
          <a:p>
            <a:pPr marL="171450" indent="-171450">
              <a:spcBef>
                <a:spcPts val="400"/>
              </a:spcBef>
              <a:buFont typeface="Arial" panose="020B0604020202020204" pitchFamily="34" charset="0"/>
              <a:buChar char="•"/>
            </a:pPr>
            <a:r>
              <a:rPr lang="en-GB" sz="1600" dirty="0">
                <a:solidFill>
                  <a:schemeClr val="accent1"/>
                </a:solidFill>
              </a:rPr>
              <a:t>Staffing</a:t>
            </a:r>
          </a:p>
          <a:p>
            <a:pPr marL="514350" lvl="1" indent="-171450">
              <a:spcBef>
                <a:spcPts val="400"/>
              </a:spcBef>
              <a:buFont typeface="Arial" panose="020B0604020202020204" pitchFamily="34" charset="0"/>
              <a:buChar char="•"/>
            </a:pPr>
            <a:r>
              <a:rPr lang="en-GB" sz="1400" dirty="0"/>
              <a:t>improved gender balance in teaching staff to provide female role models</a:t>
            </a:r>
          </a:p>
          <a:p>
            <a:pPr lvl="1"/>
            <a:endParaRPr lang="en-GB" sz="1200" dirty="0"/>
          </a:p>
        </p:txBody>
      </p:sp>
    </p:spTree>
    <p:extLst>
      <p:ext uri="{BB962C8B-B14F-4D97-AF65-F5344CB8AC3E}">
        <p14:creationId xmlns:p14="http://schemas.microsoft.com/office/powerpoint/2010/main" val="194462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8800" y="360000"/>
            <a:ext cx="2262959" cy="320074"/>
          </a:xfrm>
        </p:spPr>
        <p:txBody>
          <a:bodyPr/>
          <a:lstStyle/>
          <a:p>
            <a:r>
              <a:rPr lang="en-GB" sz="2000" dirty="0"/>
              <a:t>Next steps</a:t>
            </a:r>
          </a:p>
        </p:txBody>
      </p:sp>
      <p:sp>
        <p:nvSpPr>
          <p:cNvPr id="8" name="Content Placeholder 7"/>
          <p:cNvSpPr>
            <a:spLocks noGrp="1"/>
          </p:cNvSpPr>
          <p:nvPr>
            <p:ph idx="1"/>
          </p:nvPr>
        </p:nvSpPr>
        <p:spPr>
          <a:xfrm>
            <a:off x="738900" y="1080000"/>
            <a:ext cx="7056360" cy="1800360"/>
          </a:xfrm>
        </p:spPr>
        <p:txBody>
          <a:bodyPr/>
          <a:lstStyle/>
          <a:p>
            <a:pPr marL="285750" lvl="0" indent="-285750">
              <a:buFont typeface="Wingdings" panose="05000000000000000000" pitchFamily="2" charset="2"/>
              <a:buChar char="§"/>
            </a:pPr>
            <a:r>
              <a:rPr lang="en-GB" sz="1600" dirty="0"/>
              <a:t>Work with marketing to attract more mature female entrants to engineering at the Open University</a:t>
            </a:r>
          </a:p>
          <a:p>
            <a:pPr marL="285750" lvl="0" indent="-285750">
              <a:buFont typeface="Wingdings" panose="05000000000000000000" pitchFamily="2" charset="2"/>
              <a:buChar char="§"/>
            </a:pPr>
            <a:r>
              <a:rPr lang="en-GB" sz="1600" dirty="0"/>
              <a:t>Work with employers to enable career changers to gain engineering work experience</a:t>
            </a:r>
          </a:p>
          <a:p>
            <a:pPr marL="285750" lvl="0" indent="-285750">
              <a:buFont typeface="Wingdings" panose="05000000000000000000" pitchFamily="2" charset="2"/>
              <a:buChar char="§"/>
            </a:pPr>
            <a:r>
              <a:rPr lang="en-GB" sz="1600" dirty="0"/>
              <a:t>Continued curriculum renewal and monitoring</a:t>
            </a:r>
          </a:p>
          <a:p>
            <a:endParaRPr lang="en-GB" dirty="0"/>
          </a:p>
        </p:txBody>
      </p:sp>
      <p:sp>
        <p:nvSpPr>
          <p:cNvPr id="2" name="Slide Number Placeholder 1"/>
          <p:cNvSpPr>
            <a:spLocks noGrp="1"/>
          </p:cNvSpPr>
          <p:nvPr>
            <p:ph type="sldNum" sz="quarter" idx="4"/>
          </p:nvPr>
        </p:nvSpPr>
        <p:spPr/>
        <p:txBody>
          <a:bodyPr/>
          <a:lstStyle/>
          <a:p>
            <a:fld id="{0406593E-52CF-5B45-8CFF-7309163A4729}" type="slidenum">
              <a:rPr lang="en-US" smtClean="0"/>
              <a:pPr/>
              <a:t>14</a:t>
            </a:fld>
            <a:endParaRPr lang="en-US"/>
          </a:p>
        </p:txBody>
      </p:sp>
    </p:spTree>
    <p:extLst>
      <p:ext uri="{BB962C8B-B14F-4D97-AF65-F5344CB8AC3E}">
        <p14:creationId xmlns:p14="http://schemas.microsoft.com/office/powerpoint/2010/main" val="178503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64650" y="1629648"/>
            <a:ext cx="8614700" cy="2160591"/>
          </a:xfrm>
        </p:spPr>
        <p:txBody>
          <a:bodyPr/>
          <a:lstStyle/>
          <a:p>
            <a:pPr algn="ctr"/>
            <a:r>
              <a:rPr lang="en-US" dirty="0"/>
              <a:t>THANK YOU</a:t>
            </a:r>
            <a:br>
              <a:rPr lang="en-US" dirty="0"/>
            </a:br>
            <a:br>
              <a:rPr lang="en-US" sz="1400" dirty="0"/>
            </a:br>
            <a:r>
              <a:rPr lang="en-US" sz="1400" dirty="0">
                <a:hlinkClick r:id="rId2"/>
              </a:rPr>
              <a:t>carol.morris@open.ac.uk</a:t>
            </a:r>
            <a:br>
              <a:rPr lang="en-US" sz="1400" dirty="0"/>
            </a:br>
            <a:r>
              <a:rPr lang="en-US" sz="1400" dirty="0">
                <a:hlinkClick r:id="rId3"/>
              </a:rPr>
              <a:t>sally.organ@open.ac.uk</a:t>
            </a:r>
            <a:br>
              <a:rPr lang="en-US" sz="1400" dirty="0"/>
            </a:br>
            <a:br>
              <a:rPr lang="en-US" sz="1400" dirty="0"/>
            </a:br>
            <a:r>
              <a:rPr lang="en-US" sz="1400" dirty="0"/>
              <a:t>with thanks to Moira Dunworth for the interviews</a:t>
            </a:r>
            <a:br>
              <a:rPr lang="en-US" sz="1400" dirty="0"/>
            </a:br>
            <a:br>
              <a:rPr lang="en-US" sz="1400" dirty="0"/>
            </a:br>
            <a:endParaRPr lang="en-US" dirty="0"/>
          </a:p>
        </p:txBody>
      </p:sp>
      <p:pic>
        <p:nvPicPr>
          <p:cNvPr id="4" name="Picture 2" descr="este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1" y="4375200"/>
            <a:ext cx="2338250" cy="7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26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365760"/>
            <a:ext cx="8352000" cy="4597740"/>
          </a:xfrm>
        </p:spPr>
        <p:txBody>
          <a:bodyPr/>
          <a:lstStyle/>
          <a:p>
            <a:pPr lvl="1" fontAlgn="base"/>
            <a:endParaRPr lang="en-GB" dirty="0"/>
          </a:p>
          <a:p>
            <a:pPr marL="742939" lvl="1" indent="-285750" fontAlgn="base">
              <a:buFont typeface="Arial" panose="020B0604020202020204" pitchFamily="34" charset="0"/>
              <a:buChar char="•"/>
            </a:pPr>
            <a:endParaRPr lang="en-US" sz="1800" dirty="0"/>
          </a:p>
          <a:p>
            <a:endParaRPr lang="en-GB" sz="1800" dirty="0"/>
          </a:p>
          <a:p>
            <a:endParaRPr lang="en-GB" sz="1800" dirty="0"/>
          </a:p>
        </p:txBody>
      </p:sp>
      <p:sp>
        <p:nvSpPr>
          <p:cNvPr id="4" name="Slide Number Placeholder 3"/>
          <p:cNvSpPr>
            <a:spLocks noGrp="1"/>
          </p:cNvSpPr>
          <p:nvPr>
            <p:ph type="sldNum" sz="quarter" idx="4"/>
          </p:nvPr>
        </p:nvSpPr>
        <p:spPr/>
        <p:txBody>
          <a:bodyPr/>
          <a:lstStyle/>
          <a:p>
            <a:fld id="{0406593E-52CF-5B45-8CFF-7309163A4729}" type="slidenum">
              <a:rPr lang="en-US" smtClean="0"/>
              <a:pPr/>
              <a:t>16</a:t>
            </a:fld>
            <a:endParaRPr lang="en-US"/>
          </a:p>
        </p:txBody>
      </p:sp>
      <p:sp>
        <p:nvSpPr>
          <p:cNvPr id="7" name="Speech Bubble: Rectangle with Corners Rounded 6">
            <a:extLst>
              <a:ext uri="{FF2B5EF4-FFF2-40B4-BE49-F238E27FC236}">
                <a16:creationId xmlns:a16="http://schemas.microsoft.com/office/drawing/2014/main" id="{B30A353C-712E-4F16-AFDE-EB6C35147CF7}"/>
              </a:ext>
            </a:extLst>
          </p:cNvPr>
          <p:cNvSpPr/>
          <p:nvPr/>
        </p:nvSpPr>
        <p:spPr>
          <a:xfrm>
            <a:off x="5057820" y="1848440"/>
            <a:ext cx="3726180" cy="1316019"/>
          </a:xfrm>
          <a:prstGeom prst="wedgeRoundRectCallout">
            <a:avLst>
              <a:gd name="adj1" fmla="val -60932"/>
              <a:gd name="adj2" fmla="val 5184"/>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lvl="1" fontAlgn="base"/>
            <a:r>
              <a:rPr lang="en-GB" sz="1400" i="1" dirty="0">
                <a:solidFill>
                  <a:srgbClr val="002060"/>
                </a:solidFill>
              </a:rPr>
              <a:t>You're expected a lot to do note-taking, minute-taking and it takes a long time for men to take your opinion on board …..(AF05)</a:t>
            </a:r>
            <a:endParaRPr lang="en-GB" sz="1400" dirty="0">
              <a:solidFill>
                <a:srgbClr val="002060"/>
              </a:solidFill>
            </a:endParaRPr>
          </a:p>
        </p:txBody>
      </p:sp>
      <p:sp>
        <p:nvSpPr>
          <p:cNvPr id="8" name="Speech Bubble: Rectangle with Corners Rounded 7">
            <a:extLst>
              <a:ext uri="{FF2B5EF4-FFF2-40B4-BE49-F238E27FC236}">
                <a16:creationId xmlns:a16="http://schemas.microsoft.com/office/drawing/2014/main" id="{7CAB0E3C-D39E-433B-A1C0-5B13B911EAF2}"/>
              </a:ext>
            </a:extLst>
          </p:cNvPr>
          <p:cNvSpPr/>
          <p:nvPr/>
        </p:nvSpPr>
        <p:spPr>
          <a:xfrm>
            <a:off x="92910" y="1785433"/>
            <a:ext cx="3945689" cy="1624966"/>
          </a:xfrm>
          <a:prstGeom prst="wedgeRoundRectCallout">
            <a:avLst>
              <a:gd name="adj1" fmla="val 58749"/>
              <a:gd name="adj2" fmla="val -17999"/>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lvl="1" fontAlgn="base"/>
            <a:r>
              <a:rPr lang="en-GB" sz="1400" i="1" dirty="0">
                <a:solidFill>
                  <a:schemeClr val="accent1">
                    <a:lumMod val="75000"/>
                  </a:schemeClr>
                </a:solidFill>
              </a:rPr>
              <a:t>I always found before that jobs I did well would not be recognised as much and men doing less or same got promotions….. there are men less assertive placed higher for much less than the nine years I’ve been working for companies. (AF05)</a:t>
            </a:r>
            <a:r>
              <a:rPr lang="en-US" sz="1400" dirty="0">
                <a:solidFill>
                  <a:schemeClr val="accent1">
                    <a:lumMod val="75000"/>
                  </a:schemeClr>
                </a:solidFill>
              </a:rPr>
              <a:t> </a:t>
            </a:r>
          </a:p>
        </p:txBody>
      </p:sp>
      <p:sp>
        <p:nvSpPr>
          <p:cNvPr id="9" name="Speech Bubble: Rectangle with Corners Rounded 8">
            <a:extLst>
              <a:ext uri="{FF2B5EF4-FFF2-40B4-BE49-F238E27FC236}">
                <a16:creationId xmlns:a16="http://schemas.microsoft.com/office/drawing/2014/main" id="{94FE8B0B-2C80-43A9-B46E-B275524C5269}"/>
              </a:ext>
            </a:extLst>
          </p:cNvPr>
          <p:cNvSpPr/>
          <p:nvPr/>
        </p:nvSpPr>
        <p:spPr>
          <a:xfrm>
            <a:off x="1549115" y="3812760"/>
            <a:ext cx="2757466" cy="898185"/>
          </a:xfrm>
          <a:prstGeom prst="wedgeRoundRectCallout">
            <a:avLst>
              <a:gd name="adj1" fmla="val 56946"/>
              <a:gd name="adj2" fmla="val -10634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lvl="1" fontAlgn="base"/>
            <a:r>
              <a:rPr lang="en-GB" sz="1400" i="1" dirty="0">
                <a:solidFill>
                  <a:srgbClr val="002060"/>
                </a:solidFill>
              </a:rPr>
              <a:t>They would always go to my male colleague without talking to me. (CF05)</a:t>
            </a:r>
            <a:endParaRPr lang="en-GB" sz="1400" dirty="0">
              <a:solidFill>
                <a:srgbClr val="002060"/>
              </a:solidFill>
            </a:endParaRPr>
          </a:p>
        </p:txBody>
      </p:sp>
      <p:sp>
        <p:nvSpPr>
          <p:cNvPr id="10" name="Speech Bubble: Rectangle with Corners Rounded 9">
            <a:extLst>
              <a:ext uri="{FF2B5EF4-FFF2-40B4-BE49-F238E27FC236}">
                <a16:creationId xmlns:a16="http://schemas.microsoft.com/office/drawing/2014/main" id="{DC7178D5-C784-441B-8C3E-4FEE5FBD3DB3}"/>
              </a:ext>
            </a:extLst>
          </p:cNvPr>
          <p:cNvSpPr/>
          <p:nvPr/>
        </p:nvSpPr>
        <p:spPr>
          <a:xfrm>
            <a:off x="494173" y="244815"/>
            <a:ext cx="3359446" cy="1131570"/>
          </a:xfrm>
          <a:prstGeom prst="wedgeRoundRectCallout">
            <a:avLst>
              <a:gd name="adj1" fmla="val 62354"/>
              <a:gd name="adj2" fmla="val 8769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lvl="1" fontAlgn="base"/>
            <a:r>
              <a:rPr lang="en-GB" sz="1400" i="1" dirty="0">
                <a:solidFill>
                  <a:schemeClr val="accent1">
                    <a:lumMod val="75000"/>
                  </a:schemeClr>
                </a:solidFill>
              </a:rPr>
              <a:t>There's an assumption I am there socially rather than working, even with tools in my hand that can be the case. (AF39)</a:t>
            </a:r>
            <a:endParaRPr lang="en-GB" sz="1400" dirty="0">
              <a:solidFill>
                <a:srgbClr val="002060"/>
              </a:solidFill>
            </a:endParaRPr>
          </a:p>
        </p:txBody>
      </p:sp>
      <p:sp>
        <p:nvSpPr>
          <p:cNvPr id="11" name="Speech Bubble: Rectangle with Corners Rounded 10">
            <a:extLst>
              <a:ext uri="{FF2B5EF4-FFF2-40B4-BE49-F238E27FC236}">
                <a16:creationId xmlns:a16="http://schemas.microsoft.com/office/drawing/2014/main" id="{49A44BD8-C19E-440C-B74B-6CFD03F3EC9F}"/>
              </a:ext>
            </a:extLst>
          </p:cNvPr>
          <p:cNvSpPr/>
          <p:nvPr/>
        </p:nvSpPr>
        <p:spPr>
          <a:xfrm>
            <a:off x="4023164" y="233850"/>
            <a:ext cx="4146646" cy="1131570"/>
          </a:xfrm>
          <a:prstGeom prst="wedgeRoundRectCallout">
            <a:avLst>
              <a:gd name="adj1" fmla="val -34698"/>
              <a:gd name="adj2" fmla="val 10789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lvl="1" fontAlgn="base"/>
            <a:r>
              <a:rPr lang="en-GB" sz="1400" i="1" dirty="0">
                <a:solidFill>
                  <a:srgbClr val="002060"/>
                </a:solidFill>
              </a:rPr>
              <a:t>I did witness one of the training supervisors - well, he was the mechanical lecturer I suppose - turn round to one of the girls and say engineering is no place for a woman. (AM13)</a:t>
            </a:r>
            <a:r>
              <a:rPr lang="en-US" sz="1400" dirty="0">
                <a:solidFill>
                  <a:srgbClr val="002060"/>
                </a:solidFill>
              </a:rPr>
              <a:t> </a:t>
            </a:r>
          </a:p>
        </p:txBody>
      </p:sp>
      <p:sp>
        <p:nvSpPr>
          <p:cNvPr id="12" name="Speech Bubble: Rectangle with Corners Rounded 11">
            <a:extLst>
              <a:ext uri="{FF2B5EF4-FFF2-40B4-BE49-F238E27FC236}">
                <a16:creationId xmlns:a16="http://schemas.microsoft.com/office/drawing/2014/main" id="{56133FC2-6439-42BE-91FD-5DC28FA9D57C}"/>
              </a:ext>
            </a:extLst>
          </p:cNvPr>
          <p:cNvSpPr/>
          <p:nvPr/>
        </p:nvSpPr>
        <p:spPr>
          <a:xfrm>
            <a:off x="4637354" y="3585975"/>
            <a:ext cx="4146646" cy="1131570"/>
          </a:xfrm>
          <a:prstGeom prst="wedgeRoundRectCallout">
            <a:avLst>
              <a:gd name="adj1" fmla="val -54269"/>
              <a:gd name="adj2" fmla="val -9311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lvl="1" fontAlgn="base"/>
            <a:r>
              <a:rPr lang="en-GB" sz="1400" i="1" dirty="0">
                <a:solidFill>
                  <a:srgbClr val="002060"/>
                </a:solidFill>
              </a:rPr>
              <a:t>One of our squadron changed gender. I have got no problem with that, but everyone else did and there were comments about it….. (AM01)</a:t>
            </a:r>
            <a:endParaRPr lang="en-US" sz="1400" dirty="0">
              <a:solidFill>
                <a:srgbClr val="002060"/>
              </a:solidFill>
            </a:endParaRPr>
          </a:p>
        </p:txBody>
      </p:sp>
    </p:spTree>
    <p:extLst>
      <p:ext uri="{BB962C8B-B14F-4D97-AF65-F5344CB8AC3E}">
        <p14:creationId xmlns:p14="http://schemas.microsoft.com/office/powerpoint/2010/main" val="34452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A29877-8C8B-43E2-A159-75733C96D8FD}"/>
              </a:ext>
            </a:extLst>
          </p:cNvPr>
          <p:cNvSpPr>
            <a:spLocks noGrp="1"/>
          </p:cNvSpPr>
          <p:nvPr>
            <p:ph type="sldNum" sz="quarter" idx="4"/>
          </p:nvPr>
        </p:nvSpPr>
        <p:spPr/>
        <p:txBody>
          <a:bodyPr/>
          <a:lstStyle/>
          <a:p>
            <a:fld id="{0406593E-52CF-5B45-8CFF-7309163A4729}" type="slidenum">
              <a:rPr lang="en-US" smtClean="0"/>
              <a:pPr/>
              <a:t>17</a:t>
            </a:fld>
            <a:endParaRPr lang="en-US"/>
          </a:p>
        </p:txBody>
      </p:sp>
      <p:sp>
        <p:nvSpPr>
          <p:cNvPr id="8" name="Speech Bubble: Rectangle with Corners Rounded 7">
            <a:extLst>
              <a:ext uri="{FF2B5EF4-FFF2-40B4-BE49-F238E27FC236}">
                <a16:creationId xmlns:a16="http://schemas.microsoft.com/office/drawing/2014/main" id="{DE4D427B-D7AB-429E-A88F-88DD3B9025EF}"/>
              </a:ext>
            </a:extLst>
          </p:cNvPr>
          <p:cNvSpPr/>
          <p:nvPr/>
        </p:nvSpPr>
        <p:spPr>
          <a:xfrm>
            <a:off x="981075" y="2851785"/>
            <a:ext cx="7331955" cy="1837350"/>
          </a:xfrm>
          <a:prstGeom prst="wedgeRoundRectCallout">
            <a:avLst>
              <a:gd name="adj1" fmla="val 31620"/>
              <a:gd name="adj2" fmla="val -10180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i="1" dirty="0">
                <a:solidFill>
                  <a:schemeClr val="accent1"/>
                </a:solidFill>
                <a:latin typeface="Arial" panose="020B0604020202020204" pitchFamily="34" charset="0"/>
                <a:ea typeface="Calibri" panose="020F0502020204030204" pitchFamily="34" charset="0"/>
              </a:rPr>
              <a:t>There were no concessions and hours were so long that I sent my child off early at 7 and returned at 8 to afford to work. When I return after this break I assume I will be on a lower wage or position than I was before even though I spent the whole time studying. I will have to sacrifice a lot in my career to raise children even with a partner. There were no people there who understood enough about being a sole parent as it was mainly male-dominated much of which were (all that I knew) not single parents. (AF05)</a:t>
            </a:r>
            <a:endParaRPr lang="en-GB" sz="1400" dirty="0">
              <a:solidFill>
                <a:schemeClr val="accent1"/>
              </a:solidFill>
              <a:latin typeface="Arial" panose="020B0604020202020204" pitchFamily="34" charset="0"/>
              <a:ea typeface="Calibri" panose="020F0502020204030204" pitchFamily="34" charset="0"/>
            </a:endParaRPr>
          </a:p>
        </p:txBody>
      </p:sp>
      <p:sp>
        <p:nvSpPr>
          <p:cNvPr id="10" name="Speech Bubble: Rectangle with Corners Rounded 9">
            <a:extLst>
              <a:ext uri="{FF2B5EF4-FFF2-40B4-BE49-F238E27FC236}">
                <a16:creationId xmlns:a16="http://schemas.microsoft.com/office/drawing/2014/main" id="{B0DEB147-5222-4EFB-AC80-707CB68571C9}"/>
              </a:ext>
            </a:extLst>
          </p:cNvPr>
          <p:cNvSpPr/>
          <p:nvPr/>
        </p:nvSpPr>
        <p:spPr>
          <a:xfrm>
            <a:off x="981075" y="305775"/>
            <a:ext cx="4263390" cy="2265975"/>
          </a:xfrm>
          <a:prstGeom prst="wedgeRoundRectCallout">
            <a:avLst>
              <a:gd name="adj1" fmla="val 75949"/>
              <a:gd name="adj2" fmla="val -745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accent1"/>
                </a:solidFill>
              </a:rPr>
              <a:t>… obviously there is a high proportion of mothers and, as a mother myself, I know that I’m going to find getting into the industry tough. Because I can only work part time until my children are older and I can see that as being a hell of a barrier to push past, for an employer to see past… (BF04)</a:t>
            </a:r>
            <a:endParaRPr lang="en-GB" sz="1400" dirty="0">
              <a:solidFill>
                <a:schemeClr val="accent1"/>
              </a:solidFill>
            </a:endParaRPr>
          </a:p>
        </p:txBody>
      </p:sp>
    </p:spTree>
    <p:extLst>
      <p:ext uri="{BB962C8B-B14F-4D97-AF65-F5344CB8AC3E}">
        <p14:creationId xmlns:p14="http://schemas.microsoft.com/office/powerpoint/2010/main" val="24717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4F5891-EDD1-4E5F-8728-9011A52FB44C}"/>
              </a:ext>
            </a:extLst>
          </p:cNvPr>
          <p:cNvSpPr>
            <a:spLocks noGrp="1"/>
          </p:cNvSpPr>
          <p:nvPr>
            <p:ph type="sldNum" sz="quarter" idx="10"/>
          </p:nvPr>
        </p:nvSpPr>
        <p:spPr/>
        <p:txBody>
          <a:bodyPr/>
          <a:lstStyle/>
          <a:p>
            <a:fld id="{0406593E-52CF-5B45-8CFF-7309163A4729}" type="slidenum">
              <a:rPr lang="en-US" smtClean="0"/>
              <a:pPr/>
              <a:t>2</a:t>
            </a:fld>
            <a:endParaRPr lang="en-US"/>
          </a:p>
        </p:txBody>
      </p:sp>
      <p:sp>
        <p:nvSpPr>
          <p:cNvPr id="4" name="Text Placeholder 3">
            <a:extLst>
              <a:ext uri="{FF2B5EF4-FFF2-40B4-BE49-F238E27FC236}">
                <a16:creationId xmlns:a16="http://schemas.microsoft.com/office/drawing/2014/main" id="{045FF5F6-A76F-4BAD-A481-1FC9ED6FACE3}"/>
              </a:ext>
            </a:extLst>
          </p:cNvPr>
          <p:cNvSpPr>
            <a:spLocks noGrp="1"/>
          </p:cNvSpPr>
          <p:nvPr>
            <p:ph type="body" sz="quarter" idx="13"/>
          </p:nvPr>
        </p:nvSpPr>
        <p:spPr/>
        <p:txBody>
          <a:bodyPr/>
          <a:lstStyle/>
          <a:p>
            <a:endParaRPr lang="en-GB" dirty="0"/>
          </a:p>
          <a:p>
            <a:endParaRPr lang="en-GB" dirty="0"/>
          </a:p>
        </p:txBody>
      </p:sp>
      <p:sp>
        <p:nvSpPr>
          <p:cNvPr id="6" name="Text Placeholder 5">
            <a:extLst>
              <a:ext uri="{FF2B5EF4-FFF2-40B4-BE49-F238E27FC236}">
                <a16:creationId xmlns:a16="http://schemas.microsoft.com/office/drawing/2014/main" id="{F84C5328-AED9-4041-8491-63A2846A3336}"/>
              </a:ext>
            </a:extLst>
          </p:cNvPr>
          <p:cNvSpPr>
            <a:spLocks noGrp="1"/>
          </p:cNvSpPr>
          <p:nvPr>
            <p:ph type="body" sz="quarter" idx="14"/>
          </p:nvPr>
        </p:nvSpPr>
        <p:spPr>
          <a:xfrm>
            <a:off x="388801" y="612002"/>
            <a:ext cx="1794329" cy="1296808"/>
          </a:xfrm>
        </p:spPr>
        <p:txBody>
          <a:bodyPr/>
          <a:lstStyle/>
          <a:p>
            <a:r>
              <a:rPr lang="en-GB" sz="2000" dirty="0">
                <a:solidFill>
                  <a:schemeClr val="accent1"/>
                </a:solidFill>
              </a:rPr>
              <a:t>The leaky pipeline – classic view</a:t>
            </a:r>
          </a:p>
          <a:p>
            <a:r>
              <a:rPr lang="en-GB" sz="2000" dirty="0">
                <a:solidFill>
                  <a:schemeClr val="accent1"/>
                </a:solidFill>
              </a:rPr>
              <a:t>(women only)</a:t>
            </a:r>
          </a:p>
        </p:txBody>
      </p:sp>
      <p:sp>
        <p:nvSpPr>
          <p:cNvPr id="8" name="TextBox 7">
            <a:extLst>
              <a:ext uri="{FF2B5EF4-FFF2-40B4-BE49-F238E27FC236}">
                <a16:creationId xmlns:a16="http://schemas.microsoft.com/office/drawing/2014/main" id="{8D414B13-967F-42A4-9A52-4015A1E71AD3}"/>
              </a:ext>
            </a:extLst>
          </p:cNvPr>
          <p:cNvSpPr txBox="1"/>
          <p:nvPr/>
        </p:nvSpPr>
        <p:spPr>
          <a:xfrm>
            <a:off x="1028700" y="3188970"/>
            <a:ext cx="7075170" cy="1477328"/>
          </a:xfrm>
          <a:prstGeom prst="rect">
            <a:avLst/>
          </a:prstGeom>
          <a:noFill/>
        </p:spPr>
        <p:txBody>
          <a:bodyPr wrap="square" rtlCol="0">
            <a:spAutoFit/>
          </a:bodyPr>
          <a:lstStyle/>
          <a:p>
            <a:r>
              <a:rPr lang="en-GB" sz="1800" dirty="0">
                <a:solidFill>
                  <a:schemeClr val="accent1"/>
                </a:solidFill>
              </a:rPr>
              <a:t>Assumes a linear progression through education</a:t>
            </a:r>
          </a:p>
          <a:p>
            <a:endParaRPr lang="en-GB" sz="1800" dirty="0">
              <a:solidFill>
                <a:schemeClr val="accent1"/>
              </a:solidFill>
            </a:endParaRPr>
          </a:p>
          <a:p>
            <a:r>
              <a:rPr lang="en-GB" sz="1800" dirty="0">
                <a:solidFill>
                  <a:schemeClr val="accent1"/>
                </a:solidFill>
              </a:rPr>
              <a:t>Encourages initiatives that attempt to either</a:t>
            </a:r>
          </a:p>
          <a:p>
            <a:pPr marL="514350" lvl="1" indent="-171450">
              <a:buFont typeface="Arial" panose="020B0604020202020204" pitchFamily="34" charset="0"/>
              <a:buChar char="•"/>
            </a:pPr>
            <a:r>
              <a:rPr lang="en-GB" sz="1800" dirty="0">
                <a:solidFill>
                  <a:schemeClr val="accent1"/>
                </a:solidFill>
              </a:rPr>
              <a:t>increase throughput or</a:t>
            </a:r>
          </a:p>
          <a:p>
            <a:pPr marL="514350" lvl="1" indent="-171450">
              <a:buFont typeface="Arial" panose="020B0604020202020204" pitchFamily="34" charset="0"/>
              <a:buChar char="•"/>
            </a:pPr>
            <a:r>
              <a:rPr lang="en-GB" sz="1800" dirty="0">
                <a:solidFill>
                  <a:schemeClr val="accent1"/>
                </a:solidFill>
              </a:rPr>
              <a:t>improve conditions to encourage those who make it to stay </a:t>
            </a:r>
          </a:p>
        </p:txBody>
      </p:sp>
      <p:pic>
        <p:nvPicPr>
          <p:cNvPr id="3" name="Picture 2">
            <a:extLst>
              <a:ext uri="{FF2B5EF4-FFF2-40B4-BE49-F238E27FC236}">
                <a16:creationId xmlns:a16="http://schemas.microsoft.com/office/drawing/2014/main" id="{AA9DDFC3-74D0-45BB-93AF-95548E26131A}"/>
              </a:ext>
            </a:extLst>
          </p:cNvPr>
          <p:cNvPicPr>
            <a:picLocks noChangeAspect="1"/>
          </p:cNvPicPr>
          <p:nvPr/>
        </p:nvPicPr>
        <p:blipFill>
          <a:blip r:embed="rId2"/>
          <a:stretch>
            <a:fillRect/>
          </a:stretch>
        </p:blipFill>
        <p:spPr>
          <a:xfrm>
            <a:off x="2422207" y="359172"/>
            <a:ext cx="4973003" cy="2829675"/>
          </a:xfrm>
          <a:prstGeom prst="rect">
            <a:avLst/>
          </a:prstGeom>
        </p:spPr>
      </p:pic>
      <p:pic>
        <p:nvPicPr>
          <p:cNvPr id="5" name="Picture 4">
            <a:extLst>
              <a:ext uri="{FF2B5EF4-FFF2-40B4-BE49-F238E27FC236}">
                <a16:creationId xmlns:a16="http://schemas.microsoft.com/office/drawing/2014/main" id="{25DC6B29-DFEB-410E-A777-D36B846C215A}"/>
              </a:ext>
            </a:extLst>
          </p:cNvPr>
          <p:cNvPicPr>
            <a:picLocks noChangeAspect="1"/>
          </p:cNvPicPr>
          <p:nvPr/>
        </p:nvPicPr>
        <p:blipFill>
          <a:blip r:embed="rId3"/>
          <a:stretch>
            <a:fillRect/>
          </a:stretch>
        </p:blipFill>
        <p:spPr>
          <a:xfrm>
            <a:off x="8103870" y="25797"/>
            <a:ext cx="885825" cy="666750"/>
          </a:xfrm>
          <a:prstGeom prst="rect">
            <a:avLst/>
          </a:prstGeom>
        </p:spPr>
      </p:pic>
    </p:spTree>
    <p:extLst>
      <p:ext uri="{BB962C8B-B14F-4D97-AF65-F5344CB8AC3E}">
        <p14:creationId xmlns:p14="http://schemas.microsoft.com/office/powerpoint/2010/main" val="326258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FA4B4-1237-4C5F-B065-92C9A974181F}"/>
              </a:ext>
            </a:extLst>
          </p:cNvPr>
          <p:cNvSpPr>
            <a:spLocks noGrp="1"/>
          </p:cNvSpPr>
          <p:nvPr>
            <p:ph type="sldNum" sz="quarter" idx="10"/>
          </p:nvPr>
        </p:nvSpPr>
        <p:spPr/>
        <p:txBody>
          <a:bodyPr/>
          <a:lstStyle/>
          <a:p>
            <a:fld id="{0406593E-52CF-5B45-8CFF-7309163A4729}" type="slidenum">
              <a:rPr lang="en-US" smtClean="0"/>
              <a:pPr/>
              <a:t>3</a:t>
            </a:fld>
            <a:endParaRPr lang="en-US"/>
          </a:p>
        </p:txBody>
      </p:sp>
      <p:sp>
        <p:nvSpPr>
          <p:cNvPr id="6" name="Text Placeholder 5">
            <a:extLst>
              <a:ext uri="{FF2B5EF4-FFF2-40B4-BE49-F238E27FC236}">
                <a16:creationId xmlns:a16="http://schemas.microsoft.com/office/drawing/2014/main" id="{8556B9A8-0538-4276-A7D6-D713E2F943F9}"/>
              </a:ext>
            </a:extLst>
          </p:cNvPr>
          <p:cNvSpPr>
            <a:spLocks noGrp="1"/>
          </p:cNvSpPr>
          <p:nvPr>
            <p:ph type="body" sz="quarter" idx="14"/>
          </p:nvPr>
        </p:nvSpPr>
        <p:spPr>
          <a:xfrm>
            <a:off x="588531" y="357210"/>
            <a:ext cx="3207346" cy="4606290"/>
          </a:xfrm>
        </p:spPr>
        <p:txBody>
          <a:bodyPr>
            <a:normAutofit fontScale="92500" lnSpcReduction="10000"/>
          </a:bodyPr>
          <a:lstStyle/>
          <a:p>
            <a:r>
              <a:rPr lang="en-GB" sz="2000" dirty="0">
                <a:solidFill>
                  <a:schemeClr val="accent1"/>
                </a:solidFill>
              </a:rPr>
              <a:t>The leaky pipeline – another view (all)</a:t>
            </a:r>
          </a:p>
          <a:p>
            <a:r>
              <a:rPr lang="en-GB" sz="1200" b="0" i="1" dirty="0"/>
              <a:t>John Perkins / Dept for Business, Innovation and Skills 2013, from ‘Future of Engineering’ Raconteur.net 2018</a:t>
            </a:r>
          </a:p>
          <a:p>
            <a:endParaRPr lang="en-GB" sz="1600" b="0" dirty="0">
              <a:solidFill>
                <a:schemeClr val="accent1"/>
              </a:solidFill>
            </a:endParaRPr>
          </a:p>
          <a:p>
            <a:r>
              <a:rPr lang="en-GB" sz="1600" b="0" dirty="0">
                <a:solidFill>
                  <a:schemeClr val="accent1"/>
                </a:solidFill>
              </a:rPr>
              <a:t>More options are recognised, but the basic message is the same:</a:t>
            </a:r>
          </a:p>
          <a:p>
            <a:r>
              <a:rPr lang="en-GB" sz="1600" b="0" i="1" dirty="0"/>
              <a:t>‘Talent is leaking out at every stage of traditional career paths and more should be done at each level to improve retention’</a:t>
            </a:r>
          </a:p>
          <a:p>
            <a:endParaRPr lang="en-GB" b="0" i="1" dirty="0"/>
          </a:p>
          <a:p>
            <a:r>
              <a:rPr lang="en-GB" sz="1600" b="0" dirty="0">
                <a:solidFill>
                  <a:schemeClr val="accent1"/>
                </a:solidFill>
              </a:rPr>
              <a:t>Where do female engineering students at the OU fit in?</a:t>
            </a:r>
          </a:p>
          <a:p>
            <a:r>
              <a:rPr lang="en-GB" sz="1600" b="0" dirty="0">
                <a:solidFill>
                  <a:schemeClr val="accent1"/>
                </a:solidFill>
              </a:rPr>
              <a:t>What can we do to attract more people – and especially women - into engineering?</a:t>
            </a:r>
          </a:p>
          <a:p>
            <a:endParaRPr lang="en-GB" dirty="0"/>
          </a:p>
          <a:p>
            <a:r>
              <a:rPr lang="en-GB" dirty="0"/>
              <a:t> </a:t>
            </a:r>
          </a:p>
        </p:txBody>
      </p:sp>
      <p:pic>
        <p:nvPicPr>
          <p:cNvPr id="3" name="Picture 2">
            <a:extLst>
              <a:ext uri="{FF2B5EF4-FFF2-40B4-BE49-F238E27FC236}">
                <a16:creationId xmlns:a16="http://schemas.microsoft.com/office/drawing/2014/main" id="{AF8D7BB5-F9C6-4E52-842C-D818CF6EFD10}"/>
              </a:ext>
            </a:extLst>
          </p:cNvPr>
          <p:cNvPicPr>
            <a:picLocks noChangeAspect="1"/>
          </p:cNvPicPr>
          <p:nvPr/>
        </p:nvPicPr>
        <p:blipFill>
          <a:blip r:embed="rId2"/>
          <a:stretch>
            <a:fillRect/>
          </a:stretch>
        </p:blipFill>
        <p:spPr>
          <a:xfrm>
            <a:off x="8112556" y="69555"/>
            <a:ext cx="885825" cy="666750"/>
          </a:xfrm>
          <a:prstGeom prst="rect">
            <a:avLst/>
          </a:prstGeom>
        </p:spPr>
      </p:pic>
      <p:pic>
        <p:nvPicPr>
          <p:cNvPr id="4" name="Picture 3">
            <a:extLst>
              <a:ext uri="{FF2B5EF4-FFF2-40B4-BE49-F238E27FC236}">
                <a16:creationId xmlns:a16="http://schemas.microsoft.com/office/drawing/2014/main" id="{BEDB0ADB-EADE-44B7-BEB5-2A6ED1CCF0A0}"/>
              </a:ext>
            </a:extLst>
          </p:cNvPr>
          <p:cNvPicPr>
            <a:picLocks noChangeAspect="1"/>
          </p:cNvPicPr>
          <p:nvPr/>
        </p:nvPicPr>
        <p:blipFill>
          <a:blip r:embed="rId3"/>
          <a:stretch>
            <a:fillRect/>
          </a:stretch>
        </p:blipFill>
        <p:spPr>
          <a:xfrm>
            <a:off x="4276538" y="0"/>
            <a:ext cx="3355357" cy="5143500"/>
          </a:xfrm>
          <a:prstGeom prst="rect">
            <a:avLst/>
          </a:prstGeom>
        </p:spPr>
      </p:pic>
    </p:spTree>
    <p:extLst>
      <p:ext uri="{BB962C8B-B14F-4D97-AF65-F5344CB8AC3E}">
        <p14:creationId xmlns:p14="http://schemas.microsoft.com/office/powerpoint/2010/main" val="20617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06593E-52CF-5B45-8CFF-7309163A4729}" type="slidenum">
              <a:rPr lang="en-US" smtClean="0"/>
              <a:pPr/>
              <a:t>4</a:t>
            </a:fld>
            <a:endParaRPr lang="en-US"/>
          </a:p>
        </p:txBody>
      </p:sp>
      <p:sp>
        <p:nvSpPr>
          <p:cNvPr id="3" name="Text Placeholder 2"/>
          <p:cNvSpPr>
            <a:spLocks noGrp="1"/>
          </p:cNvSpPr>
          <p:nvPr>
            <p:ph type="body" sz="quarter" idx="11"/>
          </p:nvPr>
        </p:nvSpPr>
        <p:spPr>
          <a:xfrm>
            <a:off x="432000" y="805682"/>
            <a:ext cx="8352000" cy="1670075"/>
          </a:xfrm>
        </p:spPr>
        <p:txBody>
          <a:bodyPr/>
          <a:lstStyle/>
          <a:p>
            <a:pPr marL="171450" indent="-171450">
              <a:buFont typeface="Wingdings" panose="05000000000000000000" pitchFamily="2" charset="2"/>
              <a:buChar char="§"/>
            </a:pPr>
            <a:endParaRPr lang="en-GB" sz="2000" dirty="0"/>
          </a:p>
          <a:p>
            <a:pPr marL="171450" indent="-171450">
              <a:buFont typeface="Wingdings" panose="05000000000000000000" pitchFamily="2" charset="2"/>
              <a:buChar char="§"/>
            </a:pPr>
            <a:r>
              <a:rPr lang="en-GB" sz="2000" dirty="0"/>
              <a:t>Account for ~10% of undergraduate engineering students</a:t>
            </a:r>
          </a:p>
          <a:p>
            <a:pPr marL="171450" indent="-171450">
              <a:buFont typeface="Wingdings" panose="05000000000000000000" pitchFamily="2" charset="2"/>
              <a:buChar char="§"/>
            </a:pPr>
            <a:r>
              <a:rPr lang="en-GB" sz="2000" dirty="0"/>
              <a:t>Mostly in 25 – 40 age group</a:t>
            </a:r>
          </a:p>
          <a:p>
            <a:pPr marL="171450" indent="-171450">
              <a:buFont typeface="Wingdings" panose="05000000000000000000" pitchFamily="2" charset="2"/>
              <a:buChar char="§"/>
            </a:pPr>
            <a:r>
              <a:rPr lang="en-GB" sz="2000" dirty="0"/>
              <a:t>~ One third qualified to first degree level or above</a:t>
            </a:r>
          </a:p>
          <a:p>
            <a:pPr marL="171450" indent="-171450">
              <a:buFont typeface="Wingdings" panose="05000000000000000000" pitchFamily="2" charset="2"/>
              <a:buChar char="§"/>
            </a:pPr>
            <a:r>
              <a:rPr lang="en-GB" sz="2000" dirty="0"/>
              <a:t>~ One quarter have no formal </a:t>
            </a:r>
            <a:r>
              <a:rPr lang="en-GB" sz="2000" dirty="0" err="1"/>
              <a:t>quals</a:t>
            </a:r>
            <a:r>
              <a:rPr lang="en-GB" sz="2000" dirty="0"/>
              <a:t> or &lt; two A levels</a:t>
            </a:r>
          </a:p>
          <a:p>
            <a:endParaRPr lang="en-GB" dirty="0"/>
          </a:p>
        </p:txBody>
      </p:sp>
      <p:sp>
        <p:nvSpPr>
          <p:cNvPr id="8" name="Text Placeholder 7"/>
          <p:cNvSpPr>
            <a:spLocks noGrp="1"/>
          </p:cNvSpPr>
          <p:nvPr>
            <p:ph type="body" sz="quarter" idx="13"/>
          </p:nvPr>
        </p:nvSpPr>
        <p:spPr/>
        <p:txBody>
          <a:bodyPr/>
          <a:lstStyle/>
          <a:p>
            <a:pPr marL="0" indent="0">
              <a:buNone/>
            </a:pPr>
            <a:r>
              <a:rPr lang="en-GB" sz="2000" dirty="0"/>
              <a:t>Anecdotally</a:t>
            </a:r>
          </a:p>
          <a:p>
            <a:pPr marL="285750" indent="-285750">
              <a:buFont typeface="Wingdings" panose="05000000000000000000" pitchFamily="2" charset="2"/>
              <a:buChar char="§"/>
            </a:pPr>
            <a:r>
              <a:rPr lang="en-GB" sz="2000" dirty="0"/>
              <a:t>Not working in an engineering role, although majority working full-time</a:t>
            </a:r>
          </a:p>
          <a:p>
            <a:pPr marL="285750" indent="-285750">
              <a:buFont typeface="Wingdings" panose="05000000000000000000" pitchFamily="2" charset="2"/>
              <a:buChar char="§"/>
            </a:pPr>
            <a:r>
              <a:rPr lang="en-GB" sz="2000" dirty="0"/>
              <a:t>Concerned that they cannot relate to existing curriculum </a:t>
            </a:r>
          </a:p>
          <a:p>
            <a:pPr marL="285750" indent="-285750">
              <a:buFont typeface="Wingdings" panose="05000000000000000000" pitchFamily="2" charset="2"/>
              <a:buChar char="§"/>
            </a:pPr>
            <a:r>
              <a:rPr lang="en-GB" sz="2000" dirty="0"/>
              <a:t>Concerned about gaining industrial experience</a:t>
            </a:r>
          </a:p>
          <a:p>
            <a:endParaRPr lang="en-GB" sz="2000" dirty="0"/>
          </a:p>
        </p:txBody>
      </p:sp>
      <p:sp>
        <p:nvSpPr>
          <p:cNvPr id="6" name="Title 5"/>
          <p:cNvSpPr>
            <a:spLocks noGrp="1"/>
          </p:cNvSpPr>
          <p:nvPr>
            <p:ph type="ctrTitle"/>
          </p:nvPr>
        </p:nvSpPr>
        <p:spPr>
          <a:xfrm>
            <a:off x="388800" y="328863"/>
            <a:ext cx="7066100" cy="610937"/>
          </a:xfrm>
        </p:spPr>
        <p:txBody>
          <a:bodyPr>
            <a:normAutofit fontScale="90000"/>
          </a:bodyPr>
          <a:lstStyle/>
          <a:p>
            <a:r>
              <a:rPr lang="en-GB" sz="2400" dirty="0"/>
              <a:t>W</a:t>
            </a:r>
            <a:r>
              <a:rPr lang="en-GB" sz="2200" dirty="0"/>
              <a:t>hat did we know about our female engineering students before the study?</a:t>
            </a:r>
          </a:p>
        </p:txBody>
      </p:sp>
    </p:spTree>
    <p:extLst>
      <p:ext uri="{BB962C8B-B14F-4D97-AF65-F5344CB8AC3E}">
        <p14:creationId xmlns:p14="http://schemas.microsoft.com/office/powerpoint/2010/main" val="73582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06593E-52CF-5B45-8CFF-7309163A4729}" type="slidenum">
              <a:rPr lang="en-US" smtClean="0"/>
              <a:pPr/>
              <a:t>5</a:t>
            </a:fld>
            <a:endParaRPr lang="en-US"/>
          </a:p>
        </p:txBody>
      </p:sp>
      <p:sp>
        <p:nvSpPr>
          <p:cNvPr id="3" name="Text Placeholder 2"/>
          <p:cNvSpPr>
            <a:spLocks noGrp="1"/>
          </p:cNvSpPr>
          <p:nvPr>
            <p:ph type="body" sz="quarter" idx="11"/>
          </p:nvPr>
        </p:nvSpPr>
        <p:spPr>
          <a:xfrm>
            <a:off x="396000" y="901675"/>
            <a:ext cx="8352000" cy="1670075"/>
          </a:xfrm>
        </p:spPr>
        <p:txBody>
          <a:bodyPr/>
          <a:lstStyle/>
          <a:p>
            <a:r>
              <a:rPr lang="en-GB" sz="2000" dirty="0"/>
              <a:t>Pilot survey to 190 first year engineering students in November 2017</a:t>
            </a:r>
          </a:p>
          <a:p>
            <a:pPr marL="171450" indent="-171450">
              <a:buFont typeface="Wingdings" panose="05000000000000000000" pitchFamily="2" charset="2"/>
              <a:buChar char="§"/>
            </a:pPr>
            <a:r>
              <a:rPr lang="en-GB" sz="2000" dirty="0"/>
              <a:t>18 female respondents</a:t>
            </a:r>
          </a:p>
          <a:p>
            <a:pPr marL="171450" indent="-171450">
              <a:buFont typeface="Wingdings" panose="05000000000000000000" pitchFamily="2" charset="2"/>
              <a:buChar char="§"/>
            </a:pPr>
            <a:r>
              <a:rPr lang="en-GB" sz="2000" dirty="0"/>
              <a:t>10 male respondents</a:t>
            </a:r>
          </a:p>
          <a:p>
            <a:pPr marL="171450" indent="-171450">
              <a:buFont typeface="Wingdings" panose="05000000000000000000" pitchFamily="2" charset="2"/>
              <a:buChar char="§"/>
            </a:pPr>
            <a:r>
              <a:rPr lang="en-GB" sz="2000" dirty="0"/>
              <a:t>14.8% response rate</a:t>
            </a:r>
          </a:p>
          <a:p>
            <a:endParaRPr lang="en-GB" dirty="0"/>
          </a:p>
        </p:txBody>
      </p:sp>
      <p:sp>
        <p:nvSpPr>
          <p:cNvPr id="4" name="Text Placeholder 3"/>
          <p:cNvSpPr>
            <a:spLocks noGrp="1"/>
          </p:cNvSpPr>
          <p:nvPr>
            <p:ph type="body" sz="quarter" idx="13"/>
          </p:nvPr>
        </p:nvSpPr>
        <p:spPr>
          <a:xfrm>
            <a:off x="396000" y="2659145"/>
            <a:ext cx="8352000" cy="1817423"/>
          </a:xfrm>
        </p:spPr>
        <p:txBody>
          <a:bodyPr/>
          <a:lstStyle/>
          <a:p>
            <a:pPr marL="0" indent="0">
              <a:buNone/>
            </a:pPr>
            <a:r>
              <a:rPr lang="en-GB" sz="2000" dirty="0"/>
              <a:t>Main survey to 800 engineering undergraduate students January 2018</a:t>
            </a:r>
          </a:p>
          <a:p>
            <a:pPr marL="171450" indent="-171450">
              <a:buFont typeface="Wingdings" panose="05000000000000000000" pitchFamily="2" charset="2"/>
              <a:buChar char="§"/>
            </a:pPr>
            <a:r>
              <a:rPr lang="en-GB" sz="2000" dirty="0"/>
              <a:t>60 female respondents</a:t>
            </a:r>
          </a:p>
          <a:p>
            <a:pPr marL="171450" indent="-171450">
              <a:buFont typeface="Wingdings" panose="05000000000000000000" pitchFamily="2" charset="2"/>
              <a:buChar char="§"/>
            </a:pPr>
            <a:r>
              <a:rPr lang="en-GB" sz="2000" dirty="0"/>
              <a:t>54 male respondents</a:t>
            </a:r>
          </a:p>
          <a:p>
            <a:pPr marL="171450" indent="-171450">
              <a:buFont typeface="Wingdings" panose="05000000000000000000" pitchFamily="2" charset="2"/>
              <a:buChar char="§"/>
            </a:pPr>
            <a:r>
              <a:rPr lang="en-GB" sz="2000" dirty="0"/>
              <a:t>14.3% response rate</a:t>
            </a:r>
          </a:p>
          <a:p>
            <a:endParaRPr lang="en-GB" dirty="0"/>
          </a:p>
        </p:txBody>
      </p:sp>
      <p:sp>
        <p:nvSpPr>
          <p:cNvPr id="5" name="Title 4"/>
          <p:cNvSpPr>
            <a:spLocks noGrp="1"/>
          </p:cNvSpPr>
          <p:nvPr>
            <p:ph type="ctrTitle"/>
          </p:nvPr>
        </p:nvSpPr>
        <p:spPr>
          <a:xfrm>
            <a:off x="388801" y="399926"/>
            <a:ext cx="3782146" cy="320077"/>
          </a:xfrm>
        </p:spPr>
        <p:txBody>
          <a:bodyPr>
            <a:normAutofit fontScale="90000"/>
          </a:bodyPr>
          <a:lstStyle/>
          <a:p>
            <a:r>
              <a:rPr lang="en-GB" sz="2400" dirty="0"/>
              <a:t>What we did</a:t>
            </a:r>
          </a:p>
        </p:txBody>
      </p:sp>
      <p:sp>
        <p:nvSpPr>
          <p:cNvPr id="7" name="TextBox 6">
            <a:extLst>
              <a:ext uri="{FF2B5EF4-FFF2-40B4-BE49-F238E27FC236}">
                <a16:creationId xmlns:a16="http://schemas.microsoft.com/office/drawing/2014/main" id="{13082F85-F58A-4E07-9A5F-05588ACF5885}"/>
              </a:ext>
            </a:extLst>
          </p:cNvPr>
          <p:cNvSpPr txBox="1"/>
          <p:nvPr/>
        </p:nvSpPr>
        <p:spPr>
          <a:xfrm>
            <a:off x="360000" y="4364117"/>
            <a:ext cx="8755200" cy="400110"/>
          </a:xfrm>
          <a:prstGeom prst="rect">
            <a:avLst/>
          </a:prstGeom>
          <a:noFill/>
        </p:spPr>
        <p:txBody>
          <a:bodyPr wrap="square" rtlCol="0">
            <a:spAutoFit/>
          </a:bodyPr>
          <a:lstStyle/>
          <a:p>
            <a:r>
              <a:rPr lang="en-GB" sz="2000" dirty="0"/>
              <a:t>Individual interviews with 17 students (12 female, 5 male) August 2018  </a:t>
            </a:r>
          </a:p>
        </p:txBody>
      </p:sp>
    </p:spTree>
    <p:extLst>
      <p:ext uri="{BB962C8B-B14F-4D97-AF65-F5344CB8AC3E}">
        <p14:creationId xmlns:p14="http://schemas.microsoft.com/office/powerpoint/2010/main" val="77491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800" y="269513"/>
            <a:ext cx="4754700" cy="345327"/>
          </a:xfrm>
        </p:spPr>
        <p:txBody>
          <a:bodyPr/>
          <a:lstStyle/>
          <a:p>
            <a:r>
              <a:rPr lang="en-GB" sz="2000" dirty="0"/>
              <a:t>Key survey results - work and study</a:t>
            </a:r>
          </a:p>
        </p:txBody>
      </p:sp>
      <p:sp>
        <p:nvSpPr>
          <p:cNvPr id="4" name="Slide Number Placeholder 3"/>
          <p:cNvSpPr>
            <a:spLocks noGrp="1"/>
          </p:cNvSpPr>
          <p:nvPr>
            <p:ph type="sldNum" sz="quarter" idx="4"/>
          </p:nvPr>
        </p:nvSpPr>
        <p:spPr/>
        <p:txBody>
          <a:bodyPr/>
          <a:lstStyle/>
          <a:p>
            <a:fld id="{0406593E-52CF-5B45-8CFF-7309163A4729}" type="slidenum">
              <a:rPr lang="en-US" smtClean="0"/>
              <a:pPr/>
              <a:t>6</a:t>
            </a:fld>
            <a:endParaRPr lang="en-US"/>
          </a:p>
        </p:txBody>
      </p:sp>
      <p:sp>
        <p:nvSpPr>
          <p:cNvPr id="6" name="Content Placeholder 9"/>
          <p:cNvSpPr>
            <a:spLocks noGrp="1"/>
          </p:cNvSpPr>
          <p:nvPr>
            <p:ph idx="1"/>
          </p:nvPr>
        </p:nvSpPr>
        <p:spPr>
          <a:xfrm>
            <a:off x="388799" y="813429"/>
            <a:ext cx="3230699" cy="1999750"/>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solidFill>
                  <a:schemeClr val="tx1"/>
                </a:solidFill>
              </a:rPr>
              <a:t>Women </a:t>
            </a:r>
            <a:endParaRPr lang="en-GB" sz="1400" dirty="0">
              <a:solidFill>
                <a:schemeClr val="tx1"/>
              </a:solidFill>
            </a:endParaRPr>
          </a:p>
          <a:p>
            <a:pPr marL="171450" indent="-171450">
              <a:buFont typeface="Arial" panose="020B0604020202020204" pitchFamily="34" charset="0"/>
              <a:buChar char="•"/>
            </a:pPr>
            <a:r>
              <a:rPr lang="en-GB" dirty="0">
                <a:solidFill>
                  <a:schemeClr val="tx1"/>
                </a:solidFill>
              </a:rPr>
              <a:t>71% work full-time</a:t>
            </a:r>
          </a:p>
          <a:p>
            <a:pPr marL="171450" indent="-171450">
              <a:buFont typeface="Arial" panose="020B0604020202020204" pitchFamily="34" charset="0"/>
              <a:buChar char="•"/>
            </a:pPr>
            <a:r>
              <a:rPr lang="en-GB" dirty="0">
                <a:solidFill>
                  <a:schemeClr val="tx1"/>
                </a:solidFill>
              </a:rPr>
              <a:t>10% work part-time</a:t>
            </a:r>
          </a:p>
          <a:p>
            <a:pPr marL="171450" indent="-171450">
              <a:buFont typeface="Arial" panose="020B0604020202020204" pitchFamily="34" charset="0"/>
              <a:buChar char="•"/>
            </a:pPr>
            <a:r>
              <a:rPr lang="en-GB" b="1" dirty="0">
                <a:solidFill>
                  <a:schemeClr val="tx1"/>
                </a:solidFill>
              </a:rPr>
              <a:t>19% work in engineering </a:t>
            </a:r>
          </a:p>
          <a:p>
            <a:pPr marL="171450" indent="-171450">
              <a:buFont typeface="Arial" panose="020B0604020202020204" pitchFamily="34" charset="0"/>
              <a:buChar char="•"/>
            </a:pPr>
            <a:r>
              <a:rPr lang="en-GB" dirty="0">
                <a:solidFill>
                  <a:schemeClr val="tx1"/>
                </a:solidFill>
              </a:rPr>
              <a:t>23% work in STEM</a:t>
            </a:r>
          </a:p>
          <a:p>
            <a:pPr marL="171450" indent="-171450">
              <a:buFont typeface="Arial" panose="020B0604020202020204" pitchFamily="34" charset="0"/>
              <a:buChar char="•"/>
            </a:pPr>
            <a:r>
              <a:rPr lang="en-GB" b="1" dirty="0">
                <a:solidFill>
                  <a:schemeClr val="tx1"/>
                </a:solidFill>
              </a:rPr>
              <a:t>44% have never worked in engineering</a:t>
            </a:r>
          </a:p>
        </p:txBody>
      </p:sp>
      <p:sp>
        <p:nvSpPr>
          <p:cNvPr id="7" name="Content Placeholder 9"/>
          <p:cNvSpPr txBox="1">
            <a:spLocks/>
          </p:cNvSpPr>
          <p:nvPr/>
        </p:nvSpPr>
        <p:spPr>
          <a:xfrm rot="10800000" flipV="1">
            <a:off x="414746" y="3011768"/>
            <a:ext cx="3204752" cy="1949450"/>
          </a:xfrm>
          <a:prstGeom prst="roundRect">
            <a:avLst/>
          </a:prstGeom>
          <a:solidFill>
            <a:schemeClr val="accent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lvl1pPr marL="0" indent="0" algn="l" defTabSz="914377" rtl="0" eaLnBrk="1" latinLnBrk="0" hangingPunct="1">
              <a:lnSpc>
                <a:spcPct val="90000"/>
              </a:lnSpc>
              <a:spcBef>
                <a:spcPts val="1000"/>
              </a:spcBef>
              <a:buFont typeface="Arial"/>
              <a:buNone/>
              <a:defRPr sz="1200" kern="1200">
                <a:solidFill>
                  <a:schemeClr val="lt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lt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lt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lt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algn="ctr"/>
            <a:r>
              <a:rPr lang="en-GB" sz="1400" b="1" dirty="0">
                <a:solidFill>
                  <a:schemeClr val="tx1"/>
                </a:solidFill>
              </a:rPr>
              <a:t>Men</a:t>
            </a:r>
            <a:endParaRPr lang="en-GB" sz="1400" dirty="0">
              <a:solidFill>
                <a:schemeClr val="tx1"/>
              </a:solidFill>
            </a:endParaRPr>
          </a:p>
          <a:p>
            <a:pPr marL="171450" indent="-171450">
              <a:buFont typeface="Arial" panose="020B0604020202020204" pitchFamily="34" charset="0"/>
              <a:buChar char="•"/>
            </a:pPr>
            <a:r>
              <a:rPr lang="en-GB" dirty="0">
                <a:solidFill>
                  <a:schemeClr val="tx1"/>
                </a:solidFill>
              </a:rPr>
              <a:t>84% work full-time</a:t>
            </a:r>
            <a:endParaRPr lang="en-GB" b="1" dirty="0">
              <a:solidFill>
                <a:schemeClr val="tx1"/>
              </a:solidFill>
            </a:endParaRPr>
          </a:p>
          <a:p>
            <a:pPr marL="171450" indent="-171450">
              <a:buFont typeface="Arial" panose="020B0604020202020204" pitchFamily="34" charset="0"/>
              <a:buChar char="•"/>
            </a:pPr>
            <a:r>
              <a:rPr lang="en-GB" dirty="0">
                <a:solidFill>
                  <a:schemeClr val="tx1"/>
                </a:solidFill>
              </a:rPr>
              <a:t>4% work part-time</a:t>
            </a:r>
          </a:p>
          <a:p>
            <a:pPr marL="171450" indent="-171450">
              <a:buFont typeface="Arial" panose="020B0604020202020204" pitchFamily="34" charset="0"/>
              <a:buChar char="•"/>
            </a:pPr>
            <a:r>
              <a:rPr lang="en-GB" b="1" dirty="0">
                <a:solidFill>
                  <a:schemeClr val="tx1"/>
                </a:solidFill>
              </a:rPr>
              <a:t>58% work in engineering </a:t>
            </a:r>
          </a:p>
          <a:p>
            <a:pPr marL="171450" indent="-171450">
              <a:buFont typeface="Arial" panose="020B0604020202020204" pitchFamily="34" charset="0"/>
              <a:buChar char="•"/>
            </a:pPr>
            <a:r>
              <a:rPr lang="en-GB" dirty="0">
                <a:solidFill>
                  <a:schemeClr val="tx1"/>
                </a:solidFill>
              </a:rPr>
              <a:t>12% work in STEM</a:t>
            </a:r>
          </a:p>
          <a:p>
            <a:pPr marL="171450" indent="-171450">
              <a:buFont typeface="Arial" panose="020B0604020202020204" pitchFamily="34" charset="0"/>
              <a:buChar char="•"/>
            </a:pPr>
            <a:r>
              <a:rPr lang="en-GB" b="1" dirty="0">
                <a:solidFill>
                  <a:schemeClr val="tx1"/>
                </a:solidFill>
              </a:rPr>
              <a:t>17% have never worked in engineering</a:t>
            </a:r>
          </a:p>
        </p:txBody>
      </p:sp>
      <p:pic>
        <p:nvPicPr>
          <p:cNvPr id="9" name="Picture 8"/>
          <p:cNvPicPr>
            <a:picLocks noChangeAspect="1"/>
          </p:cNvPicPr>
          <p:nvPr/>
        </p:nvPicPr>
        <p:blipFill>
          <a:blip r:embed="rId2"/>
          <a:stretch>
            <a:fillRect/>
          </a:stretch>
        </p:blipFill>
        <p:spPr>
          <a:xfrm>
            <a:off x="3740731" y="740442"/>
            <a:ext cx="5201394" cy="4043058"/>
          </a:xfrm>
          <a:prstGeom prst="rect">
            <a:avLst/>
          </a:prstGeom>
        </p:spPr>
      </p:pic>
    </p:spTree>
    <p:extLst>
      <p:ext uri="{BB962C8B-B14F-4D97-AF65-F5344CB8AC3E}">
        <p14:creationId xmlns:p14="http://schemas.microsoft.com/office/powerpoint/2010/main" val="191817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532819" y="244002"/>
            <a:ext cx="4904603" cy="3230717"/>
          </a:xfrm>
          <a:prstGeom prst="rect">
            <a:avLst/>
          </a:prstGeom>
        </p:spPr>
      </p:pic>
      <p:sp>
        <p:nvSpPr>
          <p:cNvPr id="2" name="Slide Number Placeholder 1"/>
          <p:cNvSpPr>
            <a:spLocks noGrp="1"/>
          </p:cNvSpPr>
          <p:nvPr>
            <p:ph type="sldNum" sz="quarter" idx="4"/>
          </p:nvPr>
        </p:nvSpPr>
        <p:spPr/>
        <p:txBody>
          <a:bodyPr/>
          <a:lstStyle/>
          <a:p>
            <a:fld id="{0406593E-52CF-5B45-8CFF-7309163A4729}" type="slidenum">
              <a:rPr lang="en-US" smtClean="0"/>
              <a:pPr/>
              <a:t>7</a:t>
            </a:fld>
            <a:endParaRPr lang="en-US"/>
          </a:p>
        </p:txBody>
      </p:sp>
      <p:sp>
        <p:nvSpPr>
          <p:cNvPr id="8" name="TextBox 7">
            <a:extLst>
              <a:ext uri="{FF2B5EF4-FFF2-40B4-BE49-F238E27FC236}">
                <a16:creationId xmlns:a16="http://schemas.microsoft.com/office/drawing/2014/main" id="{E8C209B9-D637-48A9-B913-2E078D3D3C73}"/>
              </a:ext>
            </a:extLst>
          </p:cNvPr>
          <p:cNvSpPr txBox="1"/>
          <p:nvPr/>
        </p:nvSpPr>
        <p:spPr>
          <a:xfrm>
            <a:off x="333755" y="3744822"/>
            <a:ext cx="8105976" cy="11546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t>Male students are most likely to be studying to progress a career in engineering</a:t>
            </a:r>
          </a:p>
          <a:p>
            <a:pPr marL="285750" indent="-285750">
              <a:lnSpc>
                <a:spcPct val="150000"/>
              </a:lnSpc>
              <a:buFont typeface="Arial" panose="020B0604020202020204" pitchFamily="34" charset="0"/>
              <a:buChar char="•"/>
            </a:pPr>
            <a:r>
              <a:rPr lang="en-GB" sz="1600" dirty="0"/>
              <a:t>Female students are more likely to be looking for a new or different career</a:t>
            </a:r>
          </a:p>
          <a:p>
            <a:pPr marL="285750" indent="-285750">
              <a:lnSpc>
                <a:spcPct val="150000"/>
              </a:lnSpc>
              <a:buFont typeface="Arial" panose="020B0604020202020204" pitchFamily="34" charset="0"/>
              <a:buChar char="•"/>
            </a:pPr>
            <a:r>
              <a:rPr lang="en-GB" sz="1600" dirty="0"/>
              <a:t>Female students appear to be aiming higher</a:t>
            </a:r>
          </a:p>
        </p:txBody>
      </p:sp>
      <p:pic>
        <p:nvPicPr>
          <p:cNvPr id="5" name="Picture 4">
            <a:extLst>
              <a:ext uri="{FF2B5EF4-FFF2-40B4-BE49-F238E27FC236}">
                <a16:creationId xmlns:a16="http://schemas.microsoft.com/office/drawing/2014/main" id="{37F7A332-C231-4B50-A347-C87E744FE1C0}"/>
              </a:ext>
            </a:extLst>
          </p:cNvPr>
          <p:cNvPicPr>
            <a:picLocks noChangeAspect="1"/>
          </p:cNvPicPr>
          <p:nvPr/>
        </p:nvPicPr>
        <p:blipFill>
          <a:blip r:embed="rId3"/>
          <a:stretch>
            <a:fillRect/>
          </a:stretch>
        </p:blipFill>
        <p:spPr>
          <a:xfrm>
            <a:off x="5641208" y="90741"/>
            <a:ext cx="2187179" cy="3654081"/>
          </a:xfrm>
          <a:prstGeom prst="rect">
            <a:avLst/>
          </a:prstGeom>
        </p:spPr>
      </p:pic>
    </p:spTree>
    <p:extLst>
      <p:ext uri="{BB962C8B-B14F-4D97-AF65-F5344CB8AC3E}">
        <p14:creationId xmlns:p14="http://schemas.microsoft.com/office/powerpoint/2010/main" val="283349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800" y="229558"/>
            <a:ext cx="6274890" cy="340738"/>
          </a:xfrm>
        </p:spPr>
        <p:txBody>
          <a:bodyPr/>
          <a:lstStyle/>
          <a:p>
            <a:r>
              <a:rPr lang="en-GB" sz="2000" dirty="0"/>
              <a:t>Key survey results –Attitudes and encouragement</a:t>
            </a:r>
          </a:p>
        </p:txBody>
      </p:sp>
      <p:pic>
        <p:nvPicPr>
          <p:cNvPr id="6" name="Content Placeholder 5"/>
          <p:cNvPicPr>
            <a:picLocks noGrp="1" noChangeAspect="1"/>
          </p:cNvPicPr>
          <p:nvPr>
            <p:ph idx="1"/>
          </p:nvPr>
        </p:nvPicPr>
        <p:blipFill>
          <a:blip r:embed="rId2"/>
          <a:stretch>
            <a:fillRect/>
          </a:stretch>
        </p:blipFill>
        <p:spPr>
          <a:xfrm>
            <a:off x="590751" y="655746"/>
            <a:ext cx="6495849" cy="3459655"/>
          </a:xfrm>
          <a:prstGeom prst="rect">
            <a:avLst/>
          </a:prstGeom>
        </p:spPr>
      </p:pic>
      <p:sp>
        <p:nvSpPr>
          <p:cNvPr id="4" name="Slide Number Placeholder 3"/>
          <p:cNvSpPr>
            <a:spLocks noGrp="1"/>
          </p:cNvSpPr>
          <p:nvPr>
            <p:ph type="sldNum" sz="quarter" idx="4"/>
          </p:nvPr>
        </p:nvSpPr>
        <p:spPr/>
        <p:txBody>
          <a:bodyPr/>
          <a:lstStyle/>
          <a:p>
            <a:fld id="{0406593E-52CF-5B45-8CFF-7309163A4729}" type="slidenum">
              <a:rPr lang="en-US" smtClean="0"/>
              <a:pPr/>
              <a:t>8</a:t>
            </a:fld>
            <a:endParaRPr lang="en-US"/>
          </a:p>
        </p:txBody>
      </p:sp>
      <p:sp>
        <p:nvSpPr>
          <p:cNvPr id="5" name="TextBox 4">
            <a:extLst>
              <a:ext uri="{FF2B5EF4-FFF2-40B4-BE49-F238E27FC236}">
                <a16:creationId xmlns:a16="http://schemas.microsoft.com/office/drawing/2014/main" id="{BB529232-868D-48EE-8506-CC776B443CBE}"/>
              </a:ext>
            </a:extLst>
          </p:cNvPr>
          <p:cNvSpPr txBox="1"/>
          <p:nvPr/>
        </p:nvSpPr>
        <p:spPr>
          <a:xfrm>
            <a:off x="842211" y="4224862"/>
            <a:ext cx="6678729" cy="698717"/>
          </a:xfrm>
          <a:prstGeom prst="rect">
            <a:avLst/>
          </a:prstGeom>
          <a:noFill/>
        </p:spPr>
        <p:txBody>
          <a:bodyPr wrap="square" rtlCol="0">
            <a:spAutoFit/>
          </a:bodyPr>
          <a:lstStyle/>
          <a:p>
            <a:pPr>
              <a:lnSpc>
                <a:spcPct val="150000"/>
              </a:lnSpc>
            </a:pPr>
            <a:r>
              <a:rPr lang="en-GB" sz="1400" dirty="0"/>
              <a:t>Other questions covering ‘keeping up with other people’ and ‘working with others’ showed little difference between genders.</a:t>
            </a:r>
            <a:endParaRPr lang="en-GB" sz="1400" b="1" dirty="0"/>
          </a:p>
        </p:txBody>
      </p:sp>
    </p:spTree>
    <p:extLst>
      <p:ext uri="{BB962C8B-B14F-4D97-AF65-F5344CB8AC3E}">
        <p14:creationId xmlns:p14="http://schemas.microsoft.com/office/powerpoint/2010/main" val="414220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057375" y="149324"/>
            <a:ext cx="5758239" cy="3264429"/>
          </a:xfrm>
          <a:prstGeom prst="rect">
            <a:avLst/>
          </a:prstGeom>
        </p:spPr>
      </p:pic>
      <p:sp>
        <p:nvSpPr>
          <p:cNvPr id="4" name="Slide Number Placeholder 3"/>
          <p:cNvSpPr>
            <a:spLocks noGrp="1"/>
          </p:cNvSpPr>
          <p:nvPr>
            <p:ph type="sldNum" sz="quarter" idx="4"/>
          </p:nvPr>
        </p:nvSpPr>
        <p:spPr/>
        <p:txBody>
          <a:bodyPr/>
          <a:lstStyle/>
          <a:p>
            <a:fld id="{0406593E-52CF-5B45-8CFF-7309163A4729}" type="slidenum">
              <a:rPr lang="en-US" smtClean="0"/>
              <a:pPr/>
              <a:t>9</a:t>
            </a:fld>
            <a:endParaRPr lang="en-US"/>
          </a:p>
        </p:txBody>
      </p:sp>
      <p:sp>
        <p:nvSpPr>
          <p:cNvPr id="8" name="TextBox 7">
            <a:extLst>
              <a:ext uri="{FF2B5EF4-FFF2-40B4-BE49-F238E27FC236}">
                <a16:creationId xmlns:a16="http://schemas.microsoft.com/office/drawing/2014/main" id="{C21167D6-9530-4388-AC7F-F53DEB8A887E}"/>
              </a:ext>
            </a:extLst>
          </p:cNvPr>
          <p:cNvSpPr txBox="1"/>
          <p:nvPr/>
        </p:nvSpPr>
        <p:spPr>
          <a:xfrm>
            <a:off x="425195" y="3484884"/>
            <a:ext cx="8105976" cy="15240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t>Confidence levels are generally high</a:t>
            </a:r>
          </a:p>
          <a:p>
            <a:pPr marL="285750" indent="-285750">
              <a:lnSpc>
                <a:spcPct val="150000"/>
              </a:lnSpc>
              <a:buFont typeface="Arial" panose="020B0604020202020204" pitchFamily="34" charset="0"/>
              <a:buChar char="•"/>
            </a:pPr>
            <a:r>
              <a:rPr lang="en-GB" sz="1600" dirty="0"/>
              <a:t>64% of female students (and 17% of male) are aware of being in a minority</a:t>
            </a:r>
          </a:p>
          <a:p>
            <a:pPr marL="285750" indent="-285750">
              <a:lnSpc>
                <a:spcPct val="150000"/>
              </a:lnSpc>
              <a:buFont typeface="Arial" panose="020B0604020202020204" pitchFamily="34" charset="0"/>
              <a:buChar char="•"/>
            </a:pPr>
            <a:r>
              <a:rPr lang="en-GB" sz="1600" dirty="0"/>
              <a:t>Female students feel they do not have a similar level of previous knowledge </a:t>
            </a:r>
          </a:p>
          <a:p>
            <a:pPr marL="285750" indent="-285750">
              <a:lnSpc>
                <a:spcPct val="150000"/>
              </a:lnSpc>
              <a:buFont typeface="Arial" panose="020B0604020202020204" pitchFamily="34" charset="0"/>
              <a:buChar char="•"/>
            </a:pPr>
            <a:r>
              <a:rPr lang="en-GB" sz="1600" dirty="0"/>
              <a:t>Differences in levels of encouragement are small </a:t>
            </a:r>
          </a:p>
        </p:txBody>
      </p:sp>
    </p:spTree>
    <p:extLst>
      <p:ext uri="{BB962C8B-B14F-4D97-AF65-F5344CB8AC3E}">
        <p14:creationId xmlns:p14="http://schemas.microsoft.com/office/powerpoint/2010/main" val="3985300161"/>
      </p:ext>
    </p:extLst>
  </p:cSld>
  <p:clrMapOvr>
    <a:masterClrMapping/>
  </p:clrMapOvr>
</p:sld>
</file>

<file path=ppt/theme/theme1.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EF1B13A4-813D-44E3-93C5-C503883F126B}"/>
    </a:ext>
  </a:extLst>
</a:theme>
</file>

<file path=ppt/theme/theme2.xml><?xml version="1.0" encoding="utf-8"?>
<a:theme xmlns:a="http://schemas.openxmlformats.org/drawingml/2006/main" name="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262_OU_Presentation_Template_WIDE_UK.pptx" id="{0D03CF9A-D069-4DB5-98CC-BA9287862A76}" vid="{07C1CE78-EE35-498E-9E2C-57BA0D26E199}"/>
    </a:ext>
  </a:extLst>
</a:theme>
</file>

<file path=ppt/theme/theme3.xml><?xml version="1.0" encoding="utf-8"?>
<a:theme xmlns:a="http://schemas.openxmlformats.org/drawingml/2006/main" name="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F0F73387-2611-4D57-B067-6DE4A4C30F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OU_STANDARD_WIDE</Template>
  <TotalTime>1112</TotalTime>
  <Words>1246</Words>
  <Application>Microsoft Office PowerPoint</Application>
  <PresentationFormat>On-screen Show (16:9)</PresentationFormat>
  <Paragraphs>135</Paragraphs>
  <Slides>17</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Wingdings</vt:lpstr>
      <vt:lpstr>OU Title</vt:lpstr>
      <vt:lpstr>OU Section</vt:lpstr>
      <vt:lpstr>OU Layouts</vt:lpstr>
      <vt:lpstr>Leaky pipeline or untapped potential? An investigation into the motivations and aspirations of female engineering students at the Open University.  Carol Morris, Sally Organ and Moira Dunworth      </vt:lpstr>
      <vt:lpstr>PowerPoint Presentation</vt:lpstr>
      <vt:lpstr>PowerPoint Presentation</vt:lpstr>
      <vt:lpstr>What did we know about our female engineering students before the study?</vt:lpstr>
      <vt:lpstr>What we did</vt:lpstr>
      <vt:lpstr>Key survey results - work and study</vt:lpstr>
      <vt:lpstr>PowerPoint Presentation</vt:lpstr>
      <vt:lpstr>Key survey results –Attitudes and encouragement</vt:lpstr>
      <vt:lpstr>PowerPoint Presentation</vt:lpstr>
      <vt:lpstr>Individual interviews (12 female, 5 male)</vt:lpstr>
      <vt:lpstr>Individual interviews - female specific</vt:lpstr>
      <vt:lpstr>Back to the pipeline….  So where do female  OU students fit in?</vt:lpstr>
      <vt:lpstr>What have we done so far?</vt:lpstr>
      <vt:lpstr>Next steps</vt:lpstr>
      <vt:lpstr>THANK YOU  carol.morris@open.ac.uk sally.organ@open.ac.uk  with thanks to Moira Dunworth for the interviews  </vt:lpstr>
      <vt:lpstr>PowerPoint Presentation</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direction: understanding and promoting mature female entry to undergraduate engineering programmes</dc:title>
  <dc:creator>Carol.Morris</dc:creator>
  <cp:lastModifiedBy>Sally.Organ</cp:lastModifiedBy>
  <cp:revision>56</cp:revision>
  <dcterms:created xsi:type="dcterms:W3CDTF">2018-09-14T10:13:49Z</dcterms:created>
  <dcterms:modified xsi:type="dcterms:W3CDTF">2019-05-07T08:41:06Z</dcterms:modified>
</cp:coreProperties>
</file>