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12192000" cy="6858000"/>
  <p:notesSz cx="6858000" cy="121888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87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1883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3035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9628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962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32936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3405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91259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656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05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9338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9585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19374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4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>
            <a:extLst>
              <a:ext uri="{FF2B5EF4-FFF2-40B4-BE49-F238E27FC236}">
                <a16:creationId xmlns:a16="http://schemas.microsoft.com/office/drawing/2014/main" id="{DDF15DC8-0553-C015-9E62-511320F6E076}"/>
              </a:ext>
            </a:extLst>
          </p:cNvPr>
          <p:cNvGrpSpPr/>
          <p:nvPr/>
        </p:nvGrpSpPr>
        <p:grpSpPr>
          <a:xfrm>
            <a:off x="132144" y="307034"/>
            <a:ext cx="11952764" cy="6441651"/>
            <a:chOff x="132144" y="307034"/>
            <a:chExt cx="11952764" cy="6441651"/>
          </a:xfrm>
        </p:grpSpPr>
        <p:sp>
          <p:nvSpPr>
            <p:cNvPr id="2" name="Text 0"/>
            <p:cNvSpPr/>
            <p:nvPr/>
          </p:nvSpPr>
          <p:spPr>
            <a:xfrm>
              <a:off x="132144" y="462733"/>
              <a:ext cx="7796095" cy="640247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24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Mitigating Generative AI Exploitation Through Isolated Practical Assessment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Shape 3"/>
            <p:cNvSpPr/>
            <p:nvPr/>
          </p:nvSpPr>
          <p:spPr>
            <a:xfrm>
              <a:off x="219232" y="2063089"/>
              <a:ext cx="11615905" cy="27439"/>
            </a:xfrm>
            <a:prstGeom prst="rect">
              <a:avLst/>
            </a:prstGeom>
            <a:solidFill>
              <a:srgbClr val="060645"/>
            </a:solidFill>
            <a:ln/>
          </p:spPr>
          <p:txBody>
            <a:bodyPr/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4"/>
            <p:cNvSpPr/>
            <p:nvPr/>
          </p:nvSpPr>
          <p:spPr>
            <a:xfrm>
              <a:off x="153816" y="2114949"/>
              <a:ext cx="3658553" cy="36585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Background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5"/>
            <p:cNvSpPr/>
            <p:nvPr/>
          </p:nvSpPr>
          <p:spPr>
            <a:xfrm>
              <a:off x="153816" y="2440602"/>
              <a:ext cx="3658553" cy="914638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Generative AI achieves 85%+ on text-based assessments. In ethical hacking education, this raises a critical question: do grades reflect genuine penetration testing skills, or AI assistance?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 6"/>
            <p:cNvSpPr/>
            <p:nvPr/>
          </p:nvSpPr>
          <p:spPr>
            <a:xfrm>
              <a:off x="153816" y="3275875"/>
              <a:ext cx="3658553" cy="32012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Research Questions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 7"/>
            <p:cNvSpPr/>
            <p:nvPr/>
          </p:nvSpPr>
          <p:spPr>
            <a:xfrm>
              <a:off x="153816" y="3585950"/>
              <a:ext cx="3658553" cy="823174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>
                <a:spcAft>
                  <a:spcPts val="300"/>
                </a:spcAft>
              </a:pPr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1. Can practical assessment resist AI assistance?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2. Do grades differ between AI-susceptible and AI-resistant formats?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3. What do students learn about their genuine competency?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8"/>
            <p:cNvSpPr/>
            <p:nvPr/>
          </p:nvSpPr>
          <p:spPr>
            <a:xfrm>
              <a:off x="153816" y="4671467"/>
              <a:ext cx="3658553" cy="27439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Research Context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 9"/>
            <p:cNvSpPr/>
            <p:nvPr/>
          </p:nvSpPr>
          <p:spPr>
            <a:xfrm>
              <a:off x="153816" y="4986050"/>
              <a:ext cx="3658553" cy="320123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TM359 teaches real-world penetration testing using both formats: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10"/>
            <p:cNvSpPr/>
            <p:nvPr/>
          </p:nvSpPr>
          <p:spPr>
            <a:xfrm>
              <a:off x="153816" y="5426765"/>
              <a:ext cx="3795748" cy="54878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>
                <a:spcAft>
                  <a:spcPts val="300"/>
                </a:spcAft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• TMA01 &amp; EMA: </a:t>
              </a:r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Text-based (AI may assist)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• TMA02: </a:t>
              </a:r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Practical in isolated VM (AI cannot access)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 11"/>
            <p:cNvSpPr/>
            <p:nvPr/>
          </p:nvSpPr>
          <p:spPr>
            <a:xfrm>
              <a:off x="4041028" y="2114949"/>
              <a:ext cx="3658553" cy="36585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Method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 12"/>
            <p:cNvSpPr/>
            <p:nvPr/>
          </p:nvSpPr>
          <p:spPr>
            <a:xfrm>
              <a:off x="4041028" y="2436081"/>
              <a:ext cx="3658553" cy="823174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Within-subjects design comparing each student's performance across both assessment types. This controls for individual ability, motivation, and prior knowledge.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2CFE40B-CEEB-7788-B0E9-4F655C6D2878}"/>
                </a:ext>
              </a:extLst>
            </p:cNvPr>
            <p:cNvGrpSpPr/>
            <p:nvPr/>
          </p:nvGrpSpPr>
          <p:grpSpPr>
            <a:xfrm>
              <a:off x="3949564" y="3395420"/>
              <a:ext cx="3978676" cy="2664948"/>
              <a:chOff x="4070140" y="2921920"/>
              <a:chExt cx="3978676" cy="2664948"/>
            </a:xfrm>
          </p:grpSpPr>
          <p:sp>
            <p:nvSpPr>
              <p:cNvPr id="17" name="Shape 13"/>
              <p:cNvSpPr/>
              <p:nvPr/>
            </p:nvSpPr>
            <p:spPr>
              <a:xfrm>
                <a:off x="4893315" y="2921920"/>
                <a:ext cx="2195132" cy="411587"/>
              </a:xfrm>
              <a:prstGeom prst="roundRect">
                <a:avLst/>
              </a:prstGeom>
              <a:solidFill>
                <a:srgbClr val="00857C"/>
              </a:solidFill>
              <a:ln/>
            </p:spPr>
            <p:txBody>
              <a:bodyPr/>
              <a:lstStyle/>
              <a:p>
                <a:endParaRPr lang="en-US" sz="180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Shape 16"/>
              <p:cNvSpPr/>
              <p:nvPr/>
            </p:nvSpPr>
            <p:spPr>
              <a:xfrm>
                <a:off x="4161604" y="3653630"/>
                <a:ext cx="1692081" cy="685979"/>
              </a:xfrm>
              <a:prstGeom prst="roundRect">
                <a:avLst/>
              </a:prstGeom>
              <a:solidFill>
                <a:srgbClr val="FDF2F2"/>
              </a:solidFill>
              <a:ln w="19050">
                <a:solidFill>
                  <a:srgbClr val="D64550"/>
                </a:solidFill>
                <a:prstDash val="solid"/>
              </a:ln>
            </p:spPr>
            <p:txBody>
              <a:bodyPr/>
              <a:lstStyle/>
              <a:p>
                <a:endParaRPr lang="en-US" sz="180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Shape 18"/>
              <p:cNvSpPr/>
              <p:nvPr/>
            </p:nvSpPr>
            <p:spPr>
              <a:xfrm>
                <a:off x="6128076" y="3653630"/>
                <a:ext cx="1692081" cy="685979"/>
              </a:xfrm>
              <a:prstGeom prst="roundRect">
                <a:avLst/>
              </a:prstGeom>
              <a:solidFill>
                <a:srgbClr val="F0FDF9"/>
              </a:solidFill>
              <a:ln w="19050">
                <a:solidFill>
                  <a:srgbClr val="00857C"/>
                </a:solidFill>
                <a:prstDash val="solid"/>
              </a:ln>
            </p:spPr>
            <p:txBody>
              <a:bodyPr/>
              <a:lstStyle/>
              <a:p>
                <a:endParaRPr lang="en-US" sz="180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Shape 21"/>
              <p:cNvSpPr/>
              <p:nvPr/>
            </p:nvSpPr>
            <p:spPr>
              <a:xfrm>
                <a:off x="6859787" y="4385341"/>
                <a:ext cx="320123" cy="228660"/>
              </a:xfrm>
              <a:prstGeom prst="downArrow">
                <a:avLst/>
              </a:prstGeom>
              <a:solidFill>
                <a:srgbClr val="00857C"/>
              </a:solidFill>
              <a:ln/>
            </p:spPr>
            <p:txBody>
              <a:bodyPr/>
              <a:lstStyle/>
              <a:p>
                <a:endParaRPr lang="en-US" sz="180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Shape 22"/>
              <p:cNvSpPr/>
              <p:nvPr/>
            </p:nvSpPr>
            <p:spPr>
              <a:xfrm>
                <a:off x="4893315" y="4659733"/>
                <a:ext cx="2195132" cy="411587"/>
              </a:xfrm>
              <a:prstGeom prst="roundRect">
                <a:avLst/>
              </a:prstGeom>
              <a:solidFill>
                <a:srgbClr val="00857C"/>
              </a:solidFill>
              <a:ln/>
            </p:spPr>
            <p:txBody>
              <a:bodyPr/>
              <a:lstStyle/>
              <a:p>
                <a:endParaRPr lang="en-US" sz="180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Shape 24"/>
              <p:cNvSpPr/>
              <p:nvPr/>
            </p:nvSpPr>
            <p:spPr>
              <a:xfrm>
                <a:off x="4161604" y="5208515"/>
                <a:ext cx="3796686" cy="291597"/>
              </a:xfrm>
              <a:prstGeom prst="rect">
                <a:avLst/>
              </a:prstGeom>
              <a:solidFill>
                <a:srgbClr val="F5F5F5"/>
              </a:solidFill>
              <a:ln/>
            </p:spPr>
            <p:txBody>
              <a:bodyPr/>
              <a:lstStyle/>
              <a:p>
                <a:endParaRPr lang="en-US" sz="180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232E24D4-344C-80D0-99A7-8A17F53553CD}"/>
                  </a:ext>
                </a:extLst>
              </p:cNvPr>
              <p:cNvGrpSpPr/>
              <p:nvPr/>
            </p:nvGrpSpPr>
            <p:grpSpPr>
              <a:xfrm>
                <a:off x="4070140" y="2921920"/>
                <a:ext cx="3978676" cy="2664948"/>
                <a:chOff x="4070140" y="2921920"/>
                <a:chExt cx="3978676" cy="2664948"/>
              </a:xfrm>
            </p:grpSpPr>
            <p:sp>
              <p:nvSpPr>
                <p:cNvPr id="18" name="Text 14"/>
                <p:cNvSpPr/>
                <p:nvPr/>
              </p:nvSpPr>
              <p:spPr>
                <a:xfrm>
                  <a:off x="4893315" y="2921920"/>
                  <a:ext cx="2195132" cy="411587"/>
                </a:xfrm>
                <a:prstGeom prst="rect">
                  <a:avLst/>
                </a:prstGeom>
                <a:noFill/>
                <a:ln/>
              </p:spPr>
              <p:txBody>
                <a:bodyPr wrap="square" rtlCol="0" anchor="ctr"/>
                <a:lstStyle/>
                <a:p>
                  <a:pPr algn="ctr"/>
                  <a:r>
                    <a:rPr lang="en-US" sz="1000" b="1" dirty="0">
                      <a:solidFill>
                        <a:srgbClr val="FFFFFF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Same Students (n≈300)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Shape 15"/>
                <p:cNvSpPr/>
                <p:nvPr/>
              </p:nvSpPr>
              <p:spPr>
                <a:xfrm>
                  <a:off x="5807953" y="3379239"/>
                  <a:ext cx="365855" cy="228660"/>
                </a:xfrm>
                <a:prstGeom prst="downArrow">
                  <a:avLst/>
                </a:prstGeom>
                <a:solidFill>
                  <a:srgbClr val="00857C"/>
                </a:solidFill>
                <a:ln/>
              </p:spPr>
              <p:txBody>
                <a:bodyPr/>
                <a:lstStyle/>
                <a:p>
                  <a:endParaRPr lang="en-US" sz="180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" name="Text 17"/>
                <p:cNvSpPr/>
                <p:nvPr/>
              </p:nvSpPr>
              <p:spPr>
                <a:xfrm>
                  <a:off x="4161604" y="3671923"/>
                  <a:ext cx="1692081" cy="640247"/>
                </a:xfrm>
                <a:prstGeom prst="rect">
                  <a:avLst/>
                </a:prstGeom>
                <a:noFill/>
                <a:ln/>
              </p:spPr>
              <p:txBody>
                <a:bodyPr wrap="square" rtlCol="0" anchor="ctr"/>
                <a:lstStyle/>
                <a:p>
                  <a:pPr algn="ctr"/>
                  <a:r>
                    <a:rPr lang="en-US" sz="1000" dirty="0">
                      <a:solidFill>
                        <a:srgbClr val="D64550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Text-Based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00" dirty="0">
                      <a:solidFill>
                        <a:srgbClr val="D64550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TMA01 + EMA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Text 19"/>
                <p:cNvSpPr/>
                <p:nvPr/>
              </p:nvSpPr>
              <p:spPr>
                <a:xfrm>
                  <a:off x="6128076" y="3671923"/>
                  <a:ext cx="1692081" cy="640247"/>
                </a:xfrm>
                <a:prstGeom prst="rect">
                  <a:avLst/>
                </a:prstGeom>
                <a:noFill/>
                <a:ln/>
              </p:spPr>
              <p:txBody>
                <a:bodyPr wrap="square" rtlCol="0" anchor="ctr"/>
                <a:lstStyle/>
                <a:p>
                  <a:pPr algn="ctr"/>
                  <a:r>
                    <a:rPr lang="en-US" sz="1000" dirty="0">
                      <a:solidFill>
                        <a:srgbClr val="00857C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Practical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00" dirty="0">
                      <a:solidFill>
                        <a:srgbClr val="00857C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TMA02 (Isolated technical)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Shape 20"/>
                <p:cNvSpPr/>
                <p:nvPr/>
              </p:nvSpPr>
              <p:spPr>
                <a:xfrm>
                  <a:off x="4801851" y="4385341"/>
                  <a:ext cx="320123" cy="228660"/>
                </a:xfrm>
                <a:prstGeom prst="downArrow">
                  <a:avLst/>
                </a:prstGeom>
                <a:solidFill>
                  <a:srgbClr val="D64550"/>
                </a:solidFill>
                <a:ln/>
              </p:spPr>
              <p:txBody>
                <a:bodyPr/>
                <a:lstStyle/>
                <a:p>
                  <a:endParaRPr lang="en-US" sz="1801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Text 23"/>
                <p:cNvSpPr/>
                <p:nvPr/>
              </p:nvSpPr>
              <p:spPr>
                <a:xfrm>
                  <a:off x="4893315" y="4659733"/>
                  <a:ext cx="2195132" cy="411587"/>
                </a:xfrm>
                <a:prstGeom prst="rect">
                  <a:avLst/>
                </a:prstGeom>
                <a:noFill/>
                <a:ln/>
              </p:spPr>
              <p:txBody>
                <a:bodyPr wrap="square" rtlCol="0" anchor="ctr"/>
                <a:lstStyle/>
                <a:p>
                  <a:pPr algn="ctr"/>
                  <a:r>
                    <a:rPr lang="en-US" sz="1000" b="1" dirty="0">
                      <a:solidFill>
                        <a:srgbClr val="FFFFFF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Compare Grades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9" name="Text 25"/>
                <p:cNvSpPr/>
                <p:nvPr/>
              </p:nvSpPr>
              <p:spPr>
                <a:xfrm>
                  <a:off x="4070140" y="5175281"/>
                  <a:ext cx="3978676" cy="411587"/>
                </a:xfrm>
                <a:prstGeom prst="rect">
                  <a:avLst/>
                </a:prstGeom>
                <a:noFill/>
                <a:ln/>
              </p:spPr>
              <p:txBody>
                <a:bodyPr wrap="square" rtlCol="0" anchor="ctr"/>
                <a:lstStyle/>
                <a:p>
                  <a:pPr algn="ctr"/>
                  <a:r>
                    <a:rPr lang="en-US" sz="1000" i="1" dirty="0">
                      <a:solidFill>
                        <a:srgbClr val="333333"/>
                      </a:solidFill>
                      <a:latin typeface="Arial" panose="020B0604020202020204" pitchFamily="34" charset="0"/>
                      <a:ea typeface="Arial" pitchFamily="34" charset="-122"/>
                      <a:cs typeface="Arial" panose="020B0604020202020204" pitchFamily="34" charset="0"/>
                    </a:rPr>
                    <a:t>If grades diverge, the difference reflects AI's contribution to the text-based assessments.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30" name="Text 26"/>
            <p:cNvSpPr/>
            <p:nvPr/>
          </p:nvSpPr>
          <p:spPr>
            <a:xfrm>
              <a:off x="4041028" y="6113245"/>
              <a:ext cx="3658553" cy="27439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Sample &amp; Timeline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 27"/>
            <p:cNvSpPr/>
            <p:nvPr/>
          </p:nvSpPr>
          <p:spPr>
            <a:xfrm>
              <a:off x="4030191" y="6291366"/>
              <a:ext cx="3987606" cy="457319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• Two ~300 student cohorts 2026 and 2027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 28"/>
            <p:cNvSpPr/>
            <p:nvPr/>
          </p:nvSpPr>
          <p:spPr>
            <a:xfrm>
              <a:off x="7928240" y="2114949"/>
              <a:ext cx="3658553" cy="36585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Expected Outcomes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 29"/>
            <p:cNvSpPr/>
            <p:nvPr/>
          </p:nvSpPr>
          <p:spPr>
            <a:xfrm>
              <a:off x="7928240" y="2486319"/>
              <a:ext cx="3906897" cy="2671913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>
                <a:spcAft>
                  <a:spcPts val="300"/>
                </a:spcAft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Evidence of AI impact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Aft>
                  <a:spcPts val="300"/>
                </a:spcAft>
                <a:buFont typeface="+mj-lt"/>
                <a:buAutoNum type="arabicPeriod"/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Quantified measure </a:t>
              </a:r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of how AI assistance affects grades in computing assessment.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Aft>
                  <a:spcPts val="300"/>
                </a:spcAft>
                <a:buFont typeface="+mj-lt"/>
                <a:buAutoNum type="arabicPeriod"/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Methodology</a:t>
              </a:r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 applicable to other STEM modules seeking to evaluate assessment integrity.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Aft>
                  <a:spcPts val="300"/>
                </a:spcAft>
                <a:buFont typeface="+mj-lt"/>
                <a:buAutoNum type="arabicPeriod"/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Design guidance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28600" indent="-228600">
                <a:spcAft>
                  <a:spcPts val="300"/>
                </a:spcAft>
                <a:buFont typeface="+mj-lt"/>
                <a:buAutoNum type="arabicPeriod"/>
              </a:pPr>
              <a:r>
                <a:rPr lang="en-US" sz="1200" b="1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Practical recommendations </a:t>
              </a:r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for creating AI-resistant assessments in computing education.</a:t>
              </a:r>
            </a:p>
            <a:p>
              <a:pPr marL="228600" indent="-228600">
                <a:spcAft>
                  <a:spcPts val="300"/>
                </a:spcAft>
                <a:buFont typeface="+mj-lt"/>
                <a:buAutoNum type="arabicPeriod"/>
              </a:pPr>
              <a:r>
                <a:rPr lang="en-GB" sz="1200" b="1" dirty="0">
                  <a:solidFill>
                    <a:srgbClr val="33333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Employability skills, fairer grades 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Graduates with genuine competencies; struggling students identified and supported.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 30"/>
            <p:cNvSpPr/>
            <p:nvPr/>
          </p:nvSpPr>
          <p:spPr>
            <a:xfrm>
              <a:off x="7928239" y="4814376"/>
              <a:ext cx="3658553" cy="32012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Significance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 31"/>
            <p:cNvSpPr/>
            <p:nvPr/>
          </p:nvSpPr>
          <p:spPr>
            <a:xfrm>
              <a:off x="7928240" y="5145734"/>
              <a:ext cx="3658553" cy="731711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r>
                <a:rPr lang="en-US" sz="1200" dirty="0">
                  <a:solidFill>
                    <a:srgbClr val="333333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This study addresses a critical challenge facing higher education: maintaining meaningful assessment in an era of capable AI.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 32"/>
            <p:cNvSpPr/>
            <p:nvPr/>
          </p:nvSpPr>
          <p:spPr>
            <a:xfrm>
              <a:off x="8017797" y="5816261"/>
              <a:ext cx="3658553" cy="27439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r>
                <a:rPr lang="en-US" sz="1600" b="1" dirty="0">
                  <a:solidFill>
                    <a:srgbClr val="060645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Contact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 33"/>
            <p:cNvSpPr/>
            <p:nvPr/>
          </p:nvSpPr>
          <p:spPr>
            <a:xfrm>
              <a:off x="7928239" y="6055566"/>
              <a:ext cx="3658553" cy="496397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>
                <a:spcAft>
                  <a:spcPts val="300"/>
                </a:spcAft>
              </a:pPr>
              <a:r>
                <a:rPr lang="en-US" sz="1200" dirty="0">
                  <a:solidFill>
                    <a:srgbClr val="00857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Lee.Campbell@open.ac.uk</a:t>
              </a:r>
            </a:p>
            <a:p>
              <a:pPr>
                <a:spcAft>
                  <a:spcPts val="300"/>
                </a:spcAft>
              </a:pPr>
              <a:r>
                <a:rPr lang="en-US" sz="1200" dirty="0">
                  <a:solidFill>
                    <a:srgbClr val="00857C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Michael.Bowkis@open.ac.uk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7FB09AC-6D94-E07B-D3E5-F94293974AB1}"/>
                </a:ext>
              </a:extLst>
            </p:cNvPr>
            <p:cNvSpPr txBox="1"/>
            <p:nvPr/>
          </p:nvSpPr>
          <p:spPr>
            <a:xfrm>
              <a:off x="219232" y="1231077"/>
              <a:ext cx="118656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An Empirical Investigation of Assessment Integrity and Individual Learning Outcomes in Systems Penetration Testing and Cyber Security Education </a:t>
              </a:r>
              <a:r>
                <a:rPr lang="en-US" sz="1400" i="1" dirty="0">
                  <a:solidFill>
                    <a:srgbClr val="00857C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TM359 Systems Penetration Testing (Ethical Hacking)</a:t>
              </a:r>
            </a:p>
            <a:p>
              <a:r>
                <a:rPr lang="en-US" sz="1400" dirty="0">
                  <a:solidFill>
                    <a:srgbClr val="666666"/>
                  </a:solidFill>
                  <a:latin typeface="Arial" panose="020B0604020202020204" pitchFamily="34" charset="0"/>
                  <a:ea typeface="Arial" pitchFamily="34" charset="-122"/>
                  <a:cs typeface="Arial" panose="020B0604020202020204" pitchFamily="34" charset="0"/>
                </a:rPr>
                <a:t>Michael Bowkis, Lee Campbell, Mark Slaymaker, Jim Gillen  |  School of Computing &amp; Communications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4" name="Picture 53" descr="A black background with blue text&#10;&#10;Description automatically generated">
              <a:extLst>
                <a:ext uri="{FF2B5EF4-FFF2-40B4-BE49-F238E27FC236}">
                  <a16:creationId xmlns:a16="http://schemas.microsoft.com/office/drawing/2014/main" id="{B1830CFB-3939-0A3F-11B6-8318D39253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16" y="6280564"/>
              <a:ext cx="2771745" cy="398346"/>
            </a:xfrm>
            <a:prstGeom prst="rect">
              <a:avLst/>
            </a:prstGeom>
          </p:spPr>
        </p:pic>
        <p:pic>
          <p:nvPicPr>
            <p:cNvPr id="56" name="Picture 55" descr="A black and white logo&#10;&#10;Description automatically generated with low confidence">
              <a:extLst>
                <a:ext uri="{FF2B5EF4-FFF2-40B4-BE49-F238E27FC236}">
                  <a16:creationId xmlns:a16="http://schemas.microsoft.com/office/drawing/2014/main" id="{E7977085-A7EC-BD20-9DCB-B9041859BD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0054" y="307034"/>
              <a:ext cx="2135083" cy="69875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1267</TotalTime>
  <Words>319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Diane.Ford</cp:lastModifiedBy>
  <cp:revision>4</cp:revision>
  <dcterms:created xsi:type="dcterms:W3CDTF">2026-01-29T14:23:22Z</dcterms:created>
  <dcterms:modified xsi:type="dcterms:W3CDTF">2026-02-02T10:09:25Z</dcterms:modified>
</cp:coreProperties>
</file>