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31" r:id="rId5"/>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17/11/2021</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17/11/2021</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pic>
        <p:nvPicPr>
          <p:cNvPr id="4" name="Picture 3">
            <a:extLst>
              <a:ext uri="{FF2B5EF4-FFF2-40B4-BE49-F238E27FC236}">
                <a16:creationId xmlns:a16="http://schemas.microsoft.com/office/drawing/2014/main" id="{6F0355B4-B561-421A-8E06-D2A49AF4379C}"/>
              </a:ext>
            </a:extLst>
          </p:cNvPr>
          <p:cNvPicPr>
            <a:picLocks noChangeAspect="1"/>
          </p:cNvPicPr>
          <p:nvPr/>
        </p:nvPicPr>
        <p:blipFill>
          <a:blip r:embed="rId4"/>
          <a:stretch>
            <a:fillRect/>
          </a:stretch>
        </p:blipFill>
        <p:spPr>
          <a:xfrm>
            <a:off x="10100588" y="224919"/>
            <a:ext cx="1802110" cy="1322706"/>
          </a:xfrm>
          <a:prstGeom prst="rect">
            <a:avLst/>
          </a:prstGeom>
        </p:spPr>
      </p:pic>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5"/>
          <a:stretch>
            <a:fillRect/>
          </a:stretch>
        </p:blipFill>
        <p:spPr>
          <a:xfrm>
            <a:off x="403219" y="5673617"/>
            <a:ext cx="2856161" cy="873900"/>
          </a:xfrm>
          <a:prstGeom prst="rect">
            <a:avLst/>
          </a:prstGeom>
        </p:spPr>
      </p:pic>
      <p:sp>
        <p:nvSpPr>
          <p:cNvPr id="6" name="object 10">
            <a:extLst>
              <a:ext uri="{FF2B5EF4-FFF2-40B4-BE49-F238E27FC236}">
                <a16:creationId xmlns:a16="http://schemas.microsoft.com/office/drawing/2014/main" id="{392B590C-80E9-4579-BCB6-CB285346BC4A}"/>
              </a:ext>
            </a:extLst>
          </p:cNvPr>
          <p:cNvSpPr txBox="1"/>
          <p:nvPr/>
        </p:nvSpPr>
        <p:spPr>
          <a:xfrm>
            <a:off x="6286590" y="1600793"/>
            <a:ext cx="5601731" cy="2330766"/>
          </a:xfrm>
          <a:prstGeom prst="rect">
            <a:avLst/>
          </a:prstGeom>
          <a:solidFill>
            <a:srgbClr val="C5DFB3"/>
          </a:solidFill>
          <a:ln w="50800">
            <a:solidFill>
              <a:srgbClr val="006FC0"/>
            </a:solidFill>
          </a:ln>
        </p:spPr>
        <p:txBody>
          <a:bodyPr vert="horz" wrap="square" lIns="0" tIns="60325" rIns="0" bIns="0" rtlCol="0" anchor="t">
            <a:spAutoFit/>
          </a:bodyPr>
          <a:lstStyle/>
          <a:p>
            <a:pPr marL="116205" marR="192405" indent="-635">
              <a:lnSpc>
                <a:spcPts val="1490"/>
              </a:lnSpc>
              <a:spcBef>
                <a:spcPts val="75"/>
              </a:spcBef>
            </a:pPr>
            <a:endParaRPr lang="en-US" sz="1200" dirty="0">
              <a:cs typeface="Arial"/>
            </a:endParaRPr>
          </a:p>
          <a:p>
            <a:pPr marL="116205">
              <a:lnSpc>
                <a:spcPts val="1525"/>
              </a:lnSpc>
            </a:pPr>
            <a:r>
              <a:rPr lang="en-GB" sz="1200" b="1" dirty="0">
                <a:cs typeface="Arial"/>
              </a:rPr>
              <a:t>         </a:t>
            </a:r>
            <a:r>
              <a:rPr sz="1200" b="1" dirty="0">
                <a:cs typeface="Arial"/>
              </a:rPr>
              <a:t>Aims</a:t>
            </a:r>
            <a:endParaRPr lang="en-GB" sz="1200" dirty="0">
              <a:cs typeface="Arial"/>
            </a:endParaRPr>
          </a:p>
          <a:p>
            <a:pPr marL="116205">
              <a:lnSpc>
                <a:spcPts val="1525"/>
              </a:lnSpc>
            </a:pPr>
            <a:endParaRPr sz="1200" dirty="0">
              <a:cs typeface="Arial"/>
            </a:endParaRPr>
          </a:p>
          <a:p>
            <a:pPr lvl="1">
              <a:spcBef>
                <a:spcPts val="45"/>
              </a:spcBef>
            </a:pPr>
            <a:r>
              <a:rPr lang="en-GB" sz="1200" dirty="0">
                <a:cs typeface="Arial"/>
              </a:rPr>
              <a:t>•Analyse student performance, for those on early start and those who are not, to make a comparison.</a:t>
            </a:r>
          </a:p>
          <a:p>
            <a:pPr lvl="1">
              <a:spcBef>
                <a:spcPts val="45"/>
              </a:spcBef>
            </a:pPr>
            <a:r>
              <a:rPr lang="en-GB" sz="1200" dirty="0">
                <a:cs typeface="Arial"/>
              </a:rPr>
              <a:t>•Gather feedback via interviews from students on the early start project to discover how effective they felt the early start was, for example in giving them more confidence when embarking on their project.</a:t>
            </a:r>
          </a:p>
          <a:p>
            <a:pPr lvl="1">
              <a:spcBef>
                <a:spcPts val="45"/>
              </a:spcBef>
            </a:pPr>
            <a:r>
              <a:rPr lang="en-GB" sz="1200" dirty="0">
                <a:cs typeface="Arial"/>
              </a:rPr>
              <a:t>•Gather feedback from tutors to indicate the effectiveness of the early start project.</a:t>
            </a:r>
            <a:endParaRPr lang="en-GB" sz="1200" dirty="0">
              <a:latin typeface="Calibri"/>
              <a:cs typeface="Arial"/>
            </a:endParaRPr>
          </a:p>
          <a:p>
            <a:pPr lvl="1">
              <a:spcBef>
                <a:spcPts val="45"/>
              </a:spcBef>
            </a:pPr>
            <a:endParaRPr lang="en-GB" sz="1200" dirty="0">
              <a:latin typeface="Calibri"/>
              <a:cs typeface="Arial"/>
            </a:endParaRPr>
          </a:p>
          <a:p>
            <a:pPr>
              <a:spcBef>
                <a:spcPts val="45"/>
              </a:spcBef>
            </a:pPr>
            <a:endParaRPr lang="en-GB" sz="1400" dirty="0">
              <a:latin typeface="Arial"/>
              <a:cs typeface="Arial"/>
            </a:endParaRPr>
          </a:p>
        </p:txBody>
      </p:sp>
      <p:sp>
        <p:nvSpPr>
          <p:cNvPr id="9" name="object 9">
            <a:extLst>
              <a:ext uri="{FF2B5EF4-FFF2-40B4-BE49-F238E27FC236}">
                <a16:creationId xmlns:a16="http://schemas.microsoft.com/office/drawing/2014/main" id="{85F90909-E13D-414D-91A0-88B436FEFD26}"/>
              </a:ext>
            </a:extLst>
          </p:cNvPr>
          <p:cNvSpPr txBox="1"/>
          <p:nvPr/>
        </p:nvSpPr>
        <p:spPr>
          <a:xfrm>
            <a:off x="510407" y="1594374"/>
            <a:ext cx="5395004" cy="3782702"/>
          </a:xfrm>
          <a:prstGeom prst="rect">
            <a:avLst/>
          </a:prstGeom>
          <a:solidFill>
            <a:schemeClr val="accent4">
              <a:lumMod val="60000"/>
              <a:lumOff val="40000"/>
            </a:schemeClr>
          </a:solidFill>
          <a:ln w="50800">
            <a:solidFill>
              <a:srgbClr val="006FC0"/>
            </a:solidFill>
          </a:ln>
        </p:spPr>
        <p:txBody>
          <a:bodyPr vert="horz" wrap="square" lIns="0" tIns="60325" rIns="0" bIns="0" rtlCol="0" anchor="t">
            <a:spAutoFit/>
          </a:bodyPr>
          <a:lstStyle/>
          <a:p>
            <a:pPr marL="116205">
              <a:spcBef>
                <a:spcPts val="475"/>
              </a:spcBef>
            </a:pPr>
            <a:r>
              <a:rPr sz="1200" b="1" spc="-5" dirty="0">
                <a:latin typeface="Calibri"/>
                <a:cs typeface="Calibri"/>
              </a:rPr>
              <a:t>Context</a:t>
            </a:r>
            <a:r>
              <a:rPr lang="en-GB" sz="1200" b="1" spc="-5" dirty="0">
                <a:latin typeface="Calibri"/>
                <a:cs typeface="Calibri"/>
              </a:rPr>
              <a:t> </a:t>
            </a:r>
            <a:endParaRPr sz="1200" dirty="0">
              <a:solidFill>
                <a:prstClr val="black"/>
              </a:solidFill>
              <a:latin typeface="Calibri" panose="020F0502020204030204" pitchFamily="34" charset="0"/>
              <a:cs typeface="Calibri" panose="020F0502020204030204" pitchFamily="34" charset="0"/>
            </a:endParaRPr>
          </a:p>
          <a:p>
            <a:pPr marL="116205">
              <a:lnSpc>
                <a:spcPts val="1525"/>
              </a:lnSpc>
            </a:pPr>
            <a:r>
              <a:rPr lang="en-GB" sz="1200" dirty="0">
                <a:latin typeface="Calibri"/>
                <a:cs typeface="Calibri"/>
              </a:rPr>
              <a:t>TM470 project module, </a:t>
            </a:r>
            <a:r>
              <a:rPr sz="1200" dirty="0">
                <a:latin typeface="Calibri"/>
                <a:cs typeface="Calibri"/>
              </a:rPr>
              <a:t>30</a:t>
            </a:r>
            <a:r>
              <a:rPr sz="1200" spc="-5" dirty="0">
                <a:latin typeface="Calibri"/>
                <a:cs typeface="Calibri"/>
              </a:rPr>
              <a:t> credits</a:t>
            </a:r>
            <a:r>
              <a:rPr lang="en-GB" sz="1200" spc="-5" dirty="0">
                <a:latin typeface="Calibri"/>
                <a:cs typeface="Calibri"/>
              </a:rPr>
              <a:t>, likely to be last module of degree. </a:t>
            </a:r>
          </a:p>
          <a:p>
            <a:pPr marL="116205">
              <a:lnSpc>
                <a:spcPts val="1525"/>
              </a:lnSpc>
            </a:pPr>
            <a:r>
              <a:rPr lang="en-GB" sz="1200" spc="-5" dirty="0">
                <a:latin typeface="Calibri"/>
                <a:cs typeface="Calibri"/>
              </a:rPr>
              <a:t>Aimed at students deemed to be at risk who might drop out or fail TM470.</a:t>
            </a:r>
          </a:p>
          <a:p>
            <a:pPr>
              <a:spcBef>
                <a:spcPts val="10"/>
              </a:spcBef>
            </a:pPr>
            <a:endParaRPr sz="1200" dirty="0">
              <a:solidFill>
                <a:prstClr val="black"/>
              </a:solidFill>
              <a:latin typeface="Calibri" panose="020F0502020204030204" pitchFamily="34" charset="0"/>
              <a:cs typeface="Calibri" panose="020F0502020204030204" pitchFamily="34" charset="0"/>
            </a:endParaRPr>
          </a:p>
          <a:p>
            <a:pPr marL="116205">
              <a:lnSpc>
                <a:spcPts val="1525"/>
              </a:lnSpc>
            </a:pPr>
            <a:r>
              <a:rPr lang="en-GB" sz="1200" b="1" spc="-5" dirty="0">
                <a:latin typeface="Calibri"/>
                <a:cs typeface="Calibri"/>
              </a:rPr>
              <a:t>Impact</a:t>
            </a:r>
            <a:endParaRPr lang="en-GB" sz="1200" b="1" spc="-5" dirty="0">
              <a:solidFill>
                <a:prstClr val="black"/>
              </a:solidFill>
              <a:latin typeface="Calibri" panose="020F0502020204030204" pitchFamily="34" charset="0"/>
              <a:cs typeface="Calibri" panose="020F0502020204030204" pitchFamily="34" charset="0"/>
            </a:endParaRPr>
          </a:p>
          <a:p>
            <a:pPr marL="116205">
              <a:lnSpc>
                <a:spcPts val="1525"/>
              </a:lnSpc>
            </a:pPr>
            <a:r>
              <a:rPr lang="en-GB" sz="1200" spc="-5" dirty="0">
                <a:latin typeface="Calibri"/>
                <a:cs typeface="Calibri"/>
              </a:rPr>
              <a:t>Students successfully  complete their final project and, therefore, their degree. </a:t>
            </a:r>
          </a:p>
          <a:p>
            <a:pPr marL="116205">
              <a:lnSpc>
                <a:spcPts val="1525"/>
              </a:lnSpc>
            </a:pPr>
            <a:r>
              <a:rPr lang="en-GB" sz="1200" spc="-5" dirty="0">
                <a:ea typeface="+mn-lt"/>
                <a:cs typeface="+mn-lt"/>
              </a:rPr>
              <a:t>Improve the overall completion/ pass rate for the module.</a:t>
            </a:r>
            <a:r>
              <a:rPr lang="en-GB" sz="1200" spc="-5" dirty="0">
                <a:latin typeface="Calibri"/>
                <a:cs typeface="Calibri"/>
              </a:rPr>
              <a:t> </a:t>
            </a:r>
          </a:p>
          <a:p>
            <a:pPr marL="116205">
              <a:lnSpc>
                <a:spcPts val="1525"/>
              </a:lnSpc>
            </a:pPr>
            <a:r>
              <a:rPr lang="en-GB" sz="1200" spc="-5" dirty="0">
                <a:latin typeface="Calibri"/>
                <a:cs typeface="Calibri"/>
              </a:rPr>
              <a:t>Increase retention, student satisfaction, so have a positive effect on TM470 metrics. </a:t>
            </a:r>
          </a:p>
          <a:p>
            <a:pPr marL="116205">
              <a:lnSpc>
                <a:spcPts val="1525"/>
              </a:lnSpc>
            </a:pPr>
            <a:r>
              <a:rPr lang="en-GB" sz="1200" spc="-5" dirty="0">
                <a:latin typeface="Calibri"/>
                <a:cs typeface="Calibri"/>
              </a:rPr>
              <a:t>Additionally, increase the knowledge base of early start interventions.</a:t>
            </a:r>
            <a:endParaRPr lang="en-GB" sz="1200" spc="-5" dirty="0">
              <a:solidFill>
                <a:prstClr val="black"/>
              </a:solidFill>
              <a:latin typeface="Calibri" panose="020F0502020204030204" pitchFamily="34" charset="0"/>
              <a:cs typeface="Calibri" panose="020F0502020204030204" pitchFamily="34" charset="0"/>
            </a:endParaRPr>
          </a:p>
          <a:p>
            <a:pPr marL="116205">
              <a:lnSpc>
                <a:spcPts val="1525"/>
              </a:lnSpc>
            </a:pPr>
            <a:endParaRPr lang="en-GB" sz="1200" b="1" spc="-5" dirty="0">
              <a:solidFill>
                <a:prstClr val="black"/>
              </a:solidFill>
              <a:latin typeface="Calibri" panose="020F0502020204030204" pitchFamily="34" charset="0"/>
              <a:cs typeface="Calibri" panose="020F0502020204030204" pitchFamily="34" charset="0"/>
            </a:endParaRPr>
          </a:p>
          <a:p>
            <a:pPr marL="116205">
              <a:lnSpc>
                <a:spcPts val="1525"/>
              </a:lnSpc>
            </a:pPr>
            <a:r>
              <a:rPr lang="en-GB" sz="1200" b="1" spc="-5" dirty="0">
                <a:latin typeface="Calibri"/>
                <a:cs typeface="Calibri"/>
              </a:rPr>
              <a:t>Inspiration</a:t>
            </a:r>
          </a:p>
          <a:p>
            <a:pPr marL="116205">
              <a:lnSpc>
                <a:spcPts val="1525"/>
              </a:lnSpc>
            </a:pPr>
            <a:r>
              <a:rPr lang="en-GB" sz="1200" dirty="0">
                <a:solidFill>
                  <a:srgbClr val="333333"/>
                </a:solidFill>
                <a:latin typeface="Calibri"/>
                <a:ea typeface="Calibri" panose="020F0502020204030204" pitchFamily="34" charset="0"/>
                <a:cs typeface="Calibri"/>
              </a:rPr>
              <a:t>Improve </a:t>
            </a:r>
            <a:r>
              <a:rPr lang="en-GB" sz="1200" dirty="0">
                <a:solidFill>
                  <a:srgbClr val="333333"/>
                </a:solidFill>
                <a:effectLst/>
                <a:latin typeface="Calibri"/>
                <a:ea typeface="Calibri" panose="020F0502020204030204" pitchFamily="34" charset="0"/>
                <a:cs typeface="Calibri"/>
              </a:rPr>
              <a:t>the experience of students who participate in early start, to potentially improve retention among this cohort and thereby improve the overall completion/ pass rate for the module.</a:t>
            </a:r>
            <a:r>
              <a:rPr lang="en-GB" sz="1200" dirty="0">
                <a:solidFill>
                  <a:srgbClr val="333333"/>
                </a:solidFill>
                <a:latin typeface="Calibri"/>
                <a:ea typeface="Calibri" panose="020F0502020204030204" pitchFamily="34" charset="0"/>
                <a:cs typeface="Calibri"/>
              </a:rPr>
              <a:t> </a:t>
            </a:r>
            <a:endParaRPr lang="en-GB" sz="1200" dirty="0">
              <a:solidFill>
                <a:srgbClr val="333333"/>
              </a:solidFill>
              <a:effectLst/>
              <a:latin typeface="Calibri"/>
              <a:ea typeface="Calibri" panose="020F0502020204030204" pitchFamily="34" charset="0"/>
              <a:cs typeface="Calibri" panose="020F0502020204030204" pitchFamily="34" charset="0"/>
            </a:endParaRPr>
          </a:p>
          <a:p>
            <a:pPr marL="116205">
              <a:lnSpc>
                <a:spcPts val="1525"/>
              </a:lnSpc>
            </a:pPr>
            <a:r>
              <a:rPr lang="en-GB" sz="1200" dirty="0">
                <a:effectLst/>
                <a:latin typeface="Calibri"/>
                <a:ea typeface="Calibri" panose="020F0502020204030204" pitchFamily="34" charset="0"/>
                <a:cs typeface="Calibri"/>
              </a:rPr>
              <a:t>This project aligns with </a:t>
            </a:r>
            <a:r>
              <a:rPr lang="en-GB" sz="1200" dirty="0" err="1">
                <a:effectLst/>
                <a:latin typeface="Calibri"/>
                <a:ea typeface="Calibri" panose="020F0502020204030204" pitchFamily="34" charset="0"/>
                <a:cs typeface="Calibri"/>
              </a:rPr>
              <a:t>eSTEeM’s</a:t>
            </a:r>
            <a:r>
              <a:rPr lang="en-GB" sz="1200" dirty="0">
                <a:effectLst/>
                <a:latin typeface="Calibri"/>
                <a:ea typeface="Calibri" panose="020F0502020204030204" pitchFamily="34" charset="0"/>
                <a:cs typeface="Calibri"/>
              </a:rPr>
              <a:t> priority area of “Student support</a:t>
            </a:r>
            <a:r>
              <a:rPr lang="en-US" sz="1200" dirty="0">
                <a:solidFill>
                  <a:srgbClr val="000000"/>
                </a:solidFill>
                <a:effectLst/>
                <a:latin typeface="Calibri"/>
                <a:ea typeface="Calibri" panose="020F0502020204030204" pitchFamily="34" charset="0"/>
                <a:cs typeface="Calibri"/>
              </a:rPr>
              <a:t>”</a:t>
            </a:r>
          </a:p>
          <a:p>
            <a:pPr marL="116205">
              <a:lnSpc>
                <a:spcPts val="1525"/>
              </a:lnSpc>
            </a:pPr>
            <a:endParaRPr lang="en-US" sz="1200" b="1" dirty="0">
              <a:solidFill>
                <a:srgbClr val="000000"/>
              </a:solidFill>
              <a:latin typeface="Calibri" panose="020F0502020204030204" pitchFamily="34" charset="0"/>
              <a:cs typeface="Calibri" panose="020F0502020204030204" pitchFamily="34" charset="0"/>
            </a:endParaRPr>
          </a:p>
          <a:p>
            <a:pPr marL="116205">
              <a:lnSpc>
                <a:spcPts val="1525"/>
              </a:lnSpc>
              <a:spcBef>
                <a:spcPts val="475"/>
              </a:spcBef>
            </a:pPr>
            <a:r>
              <a:rPr lang="en-GB" sz="1200" b="1" spc="-5" dirty="0">
                <a:cs typeface="Arial"/>
              </a:rPr>
              <a:t>Project</a:t>
            </a:r>
            <a:r>
              <a:rPr lang="en-GB" sz="1200" b="1" spc="-10" dirty="0">
                <a:cs typeface="Arial"/>
              </a:rPr>
              <a:t> </a:t>
            </a:r>
            <a:r>
              <a:rPr lang="en-GB" sz="1200" b="1" spc="-5" dirty="0">
                <a:cs typeface="Arial"/>
              </a:rPr>
              <a:t>outline</a:t>
            </a:r>
            <a:endParaRPr lang="en-GB" sz="1200" dirty="0">
              <a:cs typeface="Arial"/>
            </a:endParaRPr>
          </a:p>
          <a:p>
            <a:pPr marL="116205" marR="192405" indent="-635">
              <a:lnSpc>
                <a:spcPts val="1490"/>
              </a:lnSpc>
              <a:spcBef>
                <a:spcPts val="75"/>
              </a:spcBef>
            </a:pPr>
            <a:r>
              <a:rPr lang="en-GB" sz="1200" spc="-5" dirty="0">
                <a:cs typeface="Arial"/>
              </a:rPr>
              <a:t>Tutors provide early support in the months leading up to module start.</a:t>
            </a:r>
          </a:p>
          <a:p>
            <a:pPr marL="116205" marR="192405" indent="-635">
              <a:lnSpc>
                <a:spcPts val="1490"/>
              </a:lnSpc>
              <a:spcBef>
                <a:spcPts val="75"/>
              </a:spcBef>
            </a:pPr>
            <a:r>
              <a:rPr lang="en-GB" sz="1200" dirty="0">
                <a:solidFill>
                  <a:srgbClr val="000000"/>
                </a:solidFill>
                <a:effectLst/>
                <a:ea typeface="Times New Roman" panose="02020603050405020304" pitchFamily="18" charset="0"/>
              </a:rPr>
              <a:t>TM470 early start pilot 20B/</a:t>
            </a:r>
            <a:r>
              <a:rPr lang="en-GB" sz="1200" spc="-5" dirty="0">
                <a:solidFill>
                  <a:srgbClr val="000000"/>
                </a:solidFill>
                <a:cs typeface="Arial"/>
              </a:rPr>
              <a:t>21B, looking ahead to 22B (bigger group, 24 students)</a:t>
            </a:r>
            <a:endParaRPr lang="en-GB" dirty="0"/>
          </a:p>
        </p:txBody>
      </p:sp>
      <p:sp>
        <p:nvSpPr>
          <p:cNvPr id="5" name="TextBox 4">
            <a:extLst>
              <a:ext uri="{FF2B5EF4-FFF2-40B4-BE49-F238E27FC236}">
                <a16:creationId xmlns:a16="http://schemas.microsoft.com/office/drawing/2014/main" id="{02E6AB75-C48E-4B01-BB0A-CB380DCF22A7}"/>
              </a:ext>
            </a:extLst>
          </p:cNvPr>
          <p:cNvSpPr txBox="1"/>
          <p:nvPr/>
        </p:nvSpPr>
        <p:spPr>
          <a:xfrm>
            <a:off x="403219" y="224919"/>
            <a:ext cx="7961992" cy="1292662"/>
          </a:xfrm>
          <a:prstGeom prst="rect">
            <a:avLst/>
          </a:prstGeom>
          <a:solidFill>
            <a:schemeClr val="bg1"/>
          </a:solidFill>
        </p:spPr>
        <p:txBody>
          <a:bodyPr wrap="square" rtlCol="0">
            <a:spAutoFit/>
          </a:bodyPr>
          <a:lstStyle/>
          <a:p>
            <a:r>
              <a:rPr lang="en-GB" altLang="en-US" sz="2400" b="1" dirty="0">
                <a:solidFill>
                  <a:srgbClr val="FF6600"/>
                </a:solidFill>
                <a:latin typeface="Arial" panose="020B0604020202020204" pitchFamily="34" charset="0"/>
                <a:cs typeface="Arial" panose="020B0604020202020204" pitchFamily="34" charset="0"/>
              </a:rPr>
              <a:t>Early Start for TM470 project students</a:t>
            </a:r>
            <a:br>
              <a:rPr lang="en-GB" altLang="en-US" sz="1800" b="1" dirty="0">
                <a:solidFill>
                  <a:schemeClr val="tx1"/>
                </a:solidFill>
                <a:latin typeface="Arial" panose="020B0604020202020204" pitchFamily="34" charset="0"/>
                <a:cs typeface="Arial" panose="020B0604020202020204" pitchFamily="34" charset="0"/>
              </a:rPr>
            </a:br>
            <a:r>
              <a:rPr lang="en-GB" altLang="en-US" sz="1800" b="1" dirty="0">
                <a:solidFill>
                  <a:schemeClr val="tx1"/>
                </a:solidFill>
                <a:latin typeface="Arial" panose="020B0604020202020204" pitchFamily="34" charset="0"/>
                <a:cs typeface="Arial" panose="020B0604020202020204" pitchFamily="34" charset="0"/>
              </a:rPr>
              <a:t>Michael </a:t>
            </a:r>
            <a:r>
              <a:rPr lang="en-GB" altLang="en-US" sz="1800" b="1" dirty="0" err="1">
                <a:solidFill>
                  <a:schemeClr val="tx1"/>
                </a:solidFill>
                <a:latin typeface="Arial" panose="020B0604020202020204" pitchFamily="34" charset="0"/>
                <a:cs typeface="Arial" panose="020B0604020202020204" pitchFamily="34" charset="0"/>
              </a:rPr>
              <a:t>Bowkis</a:t>
            </a:r>
            <a:r>
              <a:rPr lang="en-GB" altLang="en-US" sz="1800" b="1" dirty="0">
                <a:solidFill>
                  <a:schemeClr val="tx1"/>
                </a:solidFill>
                <a:latin typeface="Arial" panose="020B0604020202020204" pitchFamily="34" charset="0"/>
                <a:cs typeface="Arial" panose="020B0604020202020204" pitchFamily="34" charset="0"/>
              </a:rPr>
              <a:t>, Christine Gardner, Alexis Lansbury</a:t>
            </a:r>
            <a:br>
              <a:rPr lang="en-GB" altLang="en-US" sz="1800" b="1" dirty="0">
                <a:solidFill>
                  <a:schemeClr val="tx1"/>
                </a:solidFill>
                <a:latin typeface="Arial" panose="020B0604020202020204" pitchFamily="34" charset="0"/>
                <a:cs typeface="Arial" panose="020B0604020202020204" pitchFamily="34" charset="0"/>
              </a:rPr>
            </a:br>
            <a:r>
              <a:rPr lang="en-GB" altLang="en-US" sz="1800" b="1" dirty="0">
                <a:solidFill>
                  <a:schemeClr val="tx1"/>
                </a:solidFill>
                <a:latin typeface="Arial" panose="020B0604020202020204" pitchFamily="34" charset="0"/>
                <a:cs typeface="Arial" panose="020B0604020202020204" pitchFamily="34" charset="0"/>
              </a:rPr>
              <a:t>Computing and Communications</a:t>
            </a:r>
            <a:br>
              <a:rPr lang="en-GB" altLang="en-US" sz="1800" b="1" dirty="0">
                <a:solidFill>
                  <a:schemeClr val="tx1"/>
                </a:solidFill>
                <a:latin typeface="Arial" panose="020B0604020202020204" pitchFamily="34" charset="0"/>
                <a:cs typeface="Arial" panose="020B0604020202020204" pitchFamily="34" charset="0"/>
              </a:rPr>
            </a:br>
            <a:endParaRPr lang="en-GB" dirty="0"/>
          </a:p>
        </p:txBody>
      </p:sp>
      <p:sp>
        <p:nvSpPr>
          <p:cNvPr id="10" name="object 10">
            <a:extLst>
              <a:ext uri="{FF2B5EF4-FFF2-40B4-BE49-F238E27FC236}">
                <a16:creationId xmlns:a16="http://schemas.microsoft.com/office/drawing/2014/main" id="{A7E7C52B-1113-4F94-9B05-5A8875CB7B28}"/>
              </a:ext>
            </a:extLst>
          </p:cNvPr>
          <p:cNvSpPr txBox="1"/>
          <p:nvPr/>
        </p:nvSpPr>
        <p:spPr>
          <a:xfrm>
            <a:off x="6284292" y="4096301"/>
            <a:ext cx="5601730" cy="2276905"/>
          </a:xfrm>
          <a:prstGeom prst="rect">
            <a:avLst/>
          </a:prstGeom>
          <a:solidFill>
            <a:srgbClr val="00B0F0"/>
          </a:solidFill>
          <a:ln w="50800">
            <a:solidFill>
              <a:srgbClr val="006FC0"/>
            </a:solidFill>
          </a:ln>
        </p:spPr>
        <p:txBody>
          <a:bodyPr vert="horz" wrap="square" lIns="0" tIns="60325" rIns="0" bIns="0" rtlCol="0" anchor="t">
            <a:spAutoFit/>
          </a:bodyPr>
          <a:lstStyle/>
          <a:p>
            <a:pPr lvl="1">
              <a:spcBef>
                <a:spcPts val="45"/>
              </a:spcBef>
            </a:pPr>
            <a:endParaRPr lang="en-GB" sz="1200" b="1" dirty="0">
              <a:latin typeface="Calibri"/>
              <a:cs typeface="Calibri"/>
            </a:endParaRPr>
          </a:p>
          <a:p>
            <a:pPr lvl="1">
              <a:spcBef>
                <a:spcPts val="45"/>
              </a:spcBef>
            </a:pPr>
            <a:r>
              <a:rPr lang="en-GB" sz="1200" b="1" dirty="0">
                <a:latin typeface="Calibri"/>
                <a:cs typeface="Calibri"/>
              </a:rPr>
              <a:t>Method</a:t>
            </a:r>
          </a:p>
          <a:p>
            <a:pPr lvl="1">
              <a:spcBef>
                <a:spcPts val="45"/>
              </a:spcBef>
            </a:pPr>
            <a:endParaRPr lang="en-GB" sz="1200" b="1" dirty="0">
              <a:latin typeface="Calibri" panose="020F0502020204030204" pitchFamily="34" charset="0"/>
              <a:cs typeface="Calibri" panose="020F0502020204030204" pitchFamily="34" charset="0"/>
            </a:endParaRPr>
          </a:p>
          <a:p>
            <a:pPr lvl="1">
              <a:spcBef>
                <a:spcPts val="45"/>
              </a:spcBef>
            </a:pPr>
            <a:r>
              <a:rPr lang="en-GB" sz="1200" dirty="0">
                <a:latin typeface="Calibri"/>
                <a:cs typeface="Calibri"/>
              </a:rPr>
              <a:t>Three main sources of data: </a:t>
            </a:r>
          </a:p>
          <a:p>
            <a:pPr lvl="1">
              <a:spcBef>
                <a:spcPts val="45"/>
              </a:spcBef>
            </a:pPr>
            <a:endParaRPr lang="en-GB" sz="1200" b="1" dirty="0">
              <a:latin typeface="Calibri"/>
              <a:cs typeface="Calibri"/>
            </a:endParaRPr>
          </a:p>
          <a:p>
            <a:pPr lvl="1">
              <a:spcBef>
                <a:spcPts val="45"/>
              </a:spcBef>
            </a:pPr>
            <a:r>
              <a:rPr lang="en-GB" sz="1200" b="1" dirty="0">
                <a:latin typeface="Calibri"/>
                <a:cs typeface="Calibri"/>
              </a:rPr>
              <a:t>•</a:t>
            </a:r>
            <a:r>
              <a:rPr lang="en-GB" sz="1200" dirty="0">
                <a:latin typeface="Calibri"/>
                <a:cs typeface="Calibri"/>
              </a:rPr>
              <a:t>Analytics data on student performance – how they have performed on previous modules, study intensity.</a:t>
            </a:r>
          </a:p>
          <a:p>
            <a:pPr lvl="1">
              <a:spcBef>
                <a:spcPts val="45"/>
              </a:spcBef>
            </a:pPr>
            <a:r>
              <a:rPr lang="en-GB" sz="1200" dirty="0">
                <a:latin typeface="Calibri"/>
                <a:cs typeface="Calibri"/>
              </a:rPr>
              <a:t>•Student interviews on motivations and reasons for early start – to give an insight into the early start process from a student perspective.</a:t>
            </a:r>
            <a:endParaRPr lang="en-GB" sz="1200" dirty="0">
              <a:latin typeface="Calibri" panose="020F0502020204030204" pitchFamily="34" charset="0"/>
              <a:cs typeface="Calibri" panose="020F0502020204030204" pitchFamily="34" charset="0"/>
            </a:endParaRPr>
          </a:p>
          <a:p>
            <a:pPr lvl="1">
              <a:spcBef>
                <a:spcPts val="45"/>
              </a:spcBef>
            </a:pPr>
            <a:r>
              <a:rPr lang="en-GB" sz="1200" dirty="0">
                <a:latin typeface="Calibri"/>
                <a:cs typeface="Calibri"/>
              </a:rPr>
              <a:t>•Feedback from ALs involved in early start – to understand the support method/s that tutors put in place for the students, and their effectiveness.</a:t>
            </a:r>
          </a:p>
          <a:p>
            <a:pPr lvl="1">
              <a:spcBef>
                <a:spcPts val="45"/>
              </a:spcBef>
            </a:pPr>
            <a:endParaRPr lang="en-GB" sz="1200" b="1" dirty="0">
              <a:latin typeface="Calibri"/>
              <a:cs typeface="Calibri"/>
            </a:endParaRPr>
          </a:p>
        </p:txBody>
      </p:sp>
      <p:pic>
        <p:nvPicPr>
          <p:cNvPr id="1026" name="Picture 2" descr="See the source image">
            <a:extLst>
              <a:ext uri="{FF2B5EF4-FFF2-40B4-BE49-F238E27FC236}">
                <a16:creationId xmlns:a16="http://schemas.microsoft.com/office/drawing/2014/main" id="{2F0B802C-9EEA-4251-8AD0-12E5BEF9D3D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365210" y="224919"/>
            <a:ext cx="1735378" cy="1306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F7CCD92E-BD35-4789-9507-F99AA915370A}"/>
              </a:ext>
            </a:extLst>
          </p:cNvPr>
          <p:cNvPicPr>
            <a:picLocks noChangeAspect="1"/>
          </p:cNvPicPr>
          <p:nvPr/>
        </p:nvPicPr>
        <p:blipFill>
          <a:blip r:embed="rId7"/>
          <a:stretch>
            <a:fillRect/>
          </a:stretch>
        </p:blipFill>
        <p:spPr>
          <a:xfrm>
            <a:off x="4603486" y="5668855"/>
            <a:ext cx="1066898" cy="1066898"/>
          </a:xfrm>
          <a:prstGeom prst="rect">
            <a:avLst/>
          </a:prstGeom>
        </p:spPr>
      </p:pic>
      <p:pic>
        <p:nvPicPr>
          <p:cNvPr id="3" name="Picture 10" descr="Logo&#10;&#10;Description automatically generated">
            <a:extLst>
              <a:ext uri="{FF2B5EF4-FFF2-40B4-BE49-F238E27FC236}">
                <a16:creationId xmlns:a16="http://schemas.microsoft.com/office/drawing/2014/main" id="{7A35384C-E6BF-4355-8837-025DAA32ECA6}"/>
              </a:ext>
            </a:extLst>
          </p:cNvPr>
          <p:cNvPicPr>
            <a:picLocks noChangeAspect="1"/>
          </p:cNvPicPr>
          <p:nvPr/>
        </p:nvPicPr>
        <p:blipFill>
          <a:blip r:embed="rId8"/>
          <a:stretch>
            <a:fillRect/>
          </a:stretch>
        </p:blipFill>
        <p:spPr>
          <a:xfrm>
            <a:off x="6798245" y="472655"/>
            <a:ext cx="1327210" cy="966878"/>
          </a:xfrm>
          <a:prstGeom prst="rect">
            <a:avLst/>
          </a:prstGeom>
        </p:spPr>
      </p:pic>
      <p:pic>
        <p:nvPicPr>
          <p:cNvPr id="11" name="Picture 11" descr="Graphical user interface, diagram, application&#10;&#10;Description automatically generated">
            <a:extLst>
              <a:ext uri="{FF2B5EF4-FFF2-40B4-BE49-F238E27FC236}">
                <a16:creationId xmlns:a16="http://schemas.microsoft.com/office/drawing/2014/main" id="{04654DF4-3A06-45AA-B70B-E67104A7E11E}"/>
              </a:ext>
            </a:extLst>
          </p:cNvPr>
          <p:cNvPicPr>
            <a:picLocks noChangeAspect="1"/>
          </p:cNvPicPr>
          <p:nvPr/>
        </p:nvPicPr>
        <p:blipFill>
          <a:blip r:embed="rId9"/>
          <a:stretch>
            <a:fillRect/>
          </a:stretch>
        </p:blipFill>
        <p:spPr>
          <a:xfrm>
            <a:off x="10999667" y="4177341"/>
            <a:ext cx="760024" cy="703054"/>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AC3F657E6D4FE4F965CE2F63FF1010C" ma:contentTypeVersion="6" ma:contentTypeDescription="Create a new document." ma:contentTypeScope="" ma:versionID="97b51f8e694a0259ca41508a3622329f">
  <xsd:schema xmlns:xsd="http://www.w3.org/2001/XMLSchema" xmlns:xs="http://www.w3.org/2001/XMLSchema" xmlns:p="http://schemas.microsoft.com/office/2006/metadata/properties" xmlns:ns2="3098e4bf-8df4-412d-824d-869a890411f0" targetNamespace="http://schemas.microsoft.com/office/2006/metadata/properties" ma:root="true" ma:fieldsID="89c80a3d4f6b2bc11b3da0ec3cbf6969" ns2:_="">
    <xsd:import namespace="3098e4bf-8df4-412d-824d-869a890411f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8e4bf-8df4-412d-824d-869a890411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9D0475-9BCE-4BC8-8EFF-24A260A5614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06D68DF-9354-479C-8202-8991942B2856}">
  <ds:schemaRefs>
    <ds:schemaRef ds:uri="3098e4bf-8df4-412d-824d-869a890411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217A404-258C-4E12-9D92-5A29BC5365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TotalTime>
  <Words>335</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16</cp:revision>
  <cp:lastPrinted>2018-10-16T09:27:54Z</cp:lastPrinted>
  <dcterms:created xsi:type="dcterms:W3CDTF">2017-05-06T04:58:44Z</dcterms:created>
  <dcterms:modified xsi:type="dcterms:W3CDTF">2021-11-17T13:30:43Z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0x0101007AC3F657E6D4FE4F965CE2F63FF1010C</vt:lpwstr>
  </property>
</Properties>
</file>