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5125700" cy="10693400"/>
  <p:notesSz cx="151257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4427" y="3314954"/>
            <a:ext cx="1285684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8855" y="5988304"/>
            <a:ext cx="1058799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75628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778973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60730" y="9508490"/>
            <a:ext cx="2933699" cy="8318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11725275" y="579754"/>
            <a:ext cx="1841500" cy="126174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35227" y="409447"/>
            <a:ext cx="13255244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87983" y="2009901"/>
            <a:ext cx="12561569" cy="7330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142738" y="9944862"/>
            <a:ext cx="484022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5227" y="409447"/>
            <a:ext cx="9368155" cy="1244600"/>
          </a:xfrm>
          <a:prstGeom prst="rect"/>
        </p:spPr>
        <p:txBody>
          <a:bodyPr wrap="square" lIns="0" tIns="41910" rIns="0" bIns="0" rtlCol="0" vert="horz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330"/>
              </a:spcBef>
            </a:pPr>
            <a:r>
              <a:rPr dirty="0" spc="-5"/>
              <a:t>Investigating </a:t>
            </a:r>
            <a:r>
              <a:rPr dirty="0"/>
              <a:t>motivations </a:t>
            </a:r>
            <a:r>
              <a:rPr dirty="0" spc="5"/>
              <a:t>of </a:t>
            </a:r>
            <a:r>
              <a:rPr dirty="0" spc="-5"/>
              <a:t>female students </a:t>
            </a:r>
            <a:r>
              <a:rPr dirty="0"/>
              <a:t>choosing </a:t>
            </a:r>
            <a:r>
              <a:rPr dirty="0" spc="-5"/>
              <a:t>a  open </a:t>
            </a:r>
            <a:r>
              <a:rPr dirty="0"/>
              <a:t>versus named</a:t>
            </a:r>
            <a:r>
              <a:rPr dirty="0" spc="-15"/>
              <a:t> </a:t>
            </a:r>
            <a:r>
              <a:rPr dirty="0"/>
              <a:t>qualification</a:t>
            </a:r>
          </a:p>
          <a:p>
            <a:pPr marL="12700">
              <a:lnSpc>
                <a:spcPts val="2445"/>
              </a:lnSpc>
            </a:pPr>
            <a:r>
              <a:rPr dirty="0" sz="2200" spc="-5">
                <a:solidFill>
                  <a:srgbClr val="000000"/>
                </a:solidFill>
              </a:rPr>
              <a:t>Dr Elaine </a:t>
            </a:r>
            <a:r>
              <a:rPr dirty="0" sz="2200">
                <a:solidFill>
                  <a:srgbClr val="000000"/>
                </a:solidFill>
              </a:rPr>
              <a:t>McPherson, </a:t>
            </a:r>
            <a:r>
              <a:rPr dirty="0" sz="2200" spc="-5">
                <a:solidFill>
                  <a:srgbClr val="000000"/>
                </a:solidFill>
              </a:rPr>
              <a:t>Anactoria Clarke, Anne-Marie Gallen &amp; Mary</a:t>
            </a:r>
            <a:r>
              <a:rPr dirty="0" sz="2200" spc="85">
                <a:solidFill>
                  <a:srgbClr val="000000"/>
                </a:solidFill>
              </a:rPr>
              <a:t> </a:t>
            </a:r>
            <a:r>
              <a:rPr dirty="0" sz="2200">
                <a:solidFill>
                  <a:srgbClr val="000000"/>
                </a:solidFill>
              </a:rPr>
              <a:t>Keys.</a:t>
            </a:r>
            <a:endParaRPr sz="2200"/>
          </a:p>
        </p:txBody>
      </p:sp>
      <p:sp>
        <p:nvSpPr>
          <p:cNvPr id="3" name="object 3"/>
          <p:cNvSpPr/>
          <p:nvPr/>
        </p:nvSpPr>
        <p:spPr>
          <a:xfrm>
            <a:off x="736600" y="1998979"/>
            <a:ext cx="12750800" cy="762000"/>
          </a:xfrm>
          <a:custGeom>
            <a:avLst/>
            <a:gdLst/>
            <a:ahLst/>
            <a:cxnLst/>
            <a:rect l="l" t="t" r="r" b="b"/>
            <a:pathLst>
              <a:path w="12750800" h="762000">
                <a:moveTo>
                  <a:pt x="12623800" y="0"/>
                </a:moveTo>
                <a:lnTo>
                  <a:pt x="127000" y="0"/>
                </a:lnTo>
                <a:lnTo>
                  <a:pt x="77570" y="9985"/>
                </a:lnTo>
                <a:lnTo>
                  <a:pt x="37201" y="37210"/>
                </a:lnTo>
                <a:lnTo>
                  <a:pt x="9981" y="77581"/>
                </a:lnTo>
                <a:lnTo>
                  <a:pt x="0" y="127000"/>
                </a:lnTo>
                <a:lnTo>
                  <a:pt x="0" y="635000"/>
                </a:lnTo>
                <a:lnTo>
                  <a:pt x="9981" y="684418"/>
                </a:lnTo>
                <a:lnTo>
                  <a:pt x="37201" y="724789"/>
                </a:lnTo>
                <a:lnTo>
                  <a:pt x="77570" y="752014"/>
                </a:lnTo>
                <a:lnTo>
                  <a:pt x="127000" y="762000"/>
                </a:lnTo>
                <a:lnTo>
                  <a:pt x="12623800" y="762000"/>
                </a:lnTo>
                <a:lnTo>
                  <a:pt x="12673218" y="752014"/>
                </a:lnTo>
                <a:lnTo>
                  <a:pt x="12713589" y="724789"/>
                </a:lnTo>
                <a:lnTo>
                  <a:pt x="12740814" y="684418"/>
                </a:lnTo>
                <a:lnTo>
                  <a:pt x="12750800" y="635000"/>
                </a:lnTo>
                <a:lnTo>
                  <a:pt x="12750800" y="127000"/>
                </a:lnTo>
                <a:lnTo>
                  <a:pt x="12740814" y="77581"/>
                </a:lnTo>
                <a:lnTo>
                  <a:pt x="12713589" y="37210"/>
                </a:lnTo>
                <a:lnTo>
                  <a:pt x="12673218" y="9985"/>
                </a:lnTo>
                <a:lnTo>
                  <a:pt x="12623800" y="0"/>
                </a:lnTo>
                <a:close/>
              </a:path>
            </a:pathLst>
          </a:custGeom>
          <a:solidFill>
            <a:srgbClr val="B4C5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36600" y="1998979"/>
            <a:ext cx="12750800" cy="762000"/>
          </a:xfrm>
          <a:custGeom>
            <a:avLst/>
            <a:gdLst/>
            <a:ahLst/>
            <a:cxnLst/>
            <a:rect l="l" t="t" r="r" b="b"/>
            <a:pathLst>
              <a:path w="12750800" h="762000">
                <a:moveTo>
                  <a:pt x="127000" y="0"/>
                </a:moveTo>
                <a:lnTo>
                  <a:pt x="77570" y="9985"/>
                </a:lnTo>
                <a:lnTo>
                  <a:pt x="37201" y="37210"/>
                </a:lnTo>
                <a:lnTo>
                  <a:pt x="9981" y="77581"/>
                </a:lnTo>
                <a:lnTo>
                  <a:pt x="0" y="127000"/>
                </a:lnTo>
                <a:lnTo>
                  <a:pt x="0" y="635000"/>
                </a:lnTo>
                <a:lnTo>
                  <a:pt x="9981" y="684418"/>
                </a:lnTo>
                <a:lnTo>
                  <a:pt x="37201" y="724789"/>
                </a:lnTo>
                <a:lnTo>
                  <a:pt x="77570" y="752014"/>
                </a:lnTo>
                <a:lnTo>
                  <a:pt x="127000" y="762000"/>
                </a:lnTo>
                <a:lnTo>
                  <a:pt x="12623800" y="762000"/>
                </a:lnTo>
                <a:lnTo>
                  <a:pt x="12673218" y="752014"/>
                </a:lnTo>
                <a:lnTo>
                  <a:pt x="12713589" y="724789"/>
                </a:lnTo>
                <a:lnTo>
                  <a:pt x="12740814" y="684418"/>
                </a:lnTo>
                <a:lnTo>
                  <a:pt x="12750800" y="635000"/>
                </a:lnTo>
                <a:lnTo>
                  <a:pt x="12750800" y="127000"/>
                </a:lnTo>
                <a:lnTo>
                  <a:pt x="12740814" y="77581"/>
                </a:lnTo>
                <a:lnTo>
                  <a:pt x="12713589" y="37210"/>
                </a:lnTo>
                <a:lnTo>
                  <a:pt x="12673218" y="9985"/>
                </a:lnTo>
                <a:lnTo>
                  <a:pt x="12623800" y="0"/>
                </a:lnTo>
                <a:lnTo>
                  <a:pt x="127000" y="0"/>
                </a:lnTo>
                <a:close/>
              </a:path>
            </a:pathLst>
          </a:custGeom>
          <a:ln w="19050">
            <a:solidFill>
              <a:srgbClr val="001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11200" y="8474709"/>
            <a:ext cx="12776200" cy="927100"/>
          </a:xfrm>
          <a:custGeom>
            <a:avLst/>
            <a:gdLst/>
            <a:ahLst/>
            <a:cxnLst/>
            <a:rect l="l" t="t" r="r" b="b"/>
            <a:pathLst>
              <a:path w="12776200" h="927100">
                <a:moveTo>
                  <a:pt x="12621641" y="0"/>
                </a:moveTo>
                <a:lnTo>
                  <a:pt x="154520" y="0"/>
                </a:lnTo>
                <a:lnTo>
                  <a:pt x="105683" y="7881"/>
                </a:lnTo>
                <a:lnTo>
                  <a:pt x="63266" y="29825"/>
                </a:lnTo>
                <a:lnTo>
                  <a:pt x="29815" y="63285"/>
                </a:lnTo>
                <a:lnTo>
                  <a:pt x="7878" y="105712"/>
                </a:lnTo>
                <a:lnTo>
                  <a:pt x="0" y="154559"/>
                </a:lnTo>
                <a:lnTo>
                  <a:pt x="0" y="772541"/>
                </a:lnTo>
                <a:lnTo>
                  <a:pt x="7878" y="821387"/>
                </a:lnTo>
                <a:lnTo>
                  <a:pt x="29815" y="863814"/>
                </a:lnTo>
                <a:lnTo>
                  <a:pt x="63266" y="897274"/>
                </a:lnTo>
                <a:lnTo>
                  <a:pt x="105683" y="919218"/>
                </a:lnTo>
                <a:lnTo>
                  <a:pt x="154520" y="927100"/>
                </a:lnTo>
                <a:lnTo>
                  <a:pt x="12621641" y="927100"/>
                </a:lnTo>
                <a:lnTo>
                  <a:pt x="12670487" y="919218"/>
                </a:lnTo>
                <a:lnTo>
                  <a:pt x="12712914" y="897274"/>
                </a:lnTo>
                <a:lnTo>
                  <a:pt x="12746374" y="863814"/>
                </a:lnTo>
                <a:lnTo>
                  <a:pt x="12768318" y="821387"/>
                </a:lnTo>
                <a:lnTo>
                  <a:pt x="12776200" y="772541"/>
                </a:lnTo>
                <a:lnTo>
                  <a:pt x="12776200" y="154559"/>
                </a:lnTo>
                <a:lnTo>
                  <a:pt x="12768318" y="105712"/>
                </a:lnTo>
                <a:lnTo>
                  <a:pt x="12746374" y="63285"/>
                </a:lnTo>
                <a:lnTo>
                  <a:pt x="12712914" y="29825"/>
                </a:lnTo>
                <a:lnTo>
                  <a:pt x="12670487" y="7881"/>
                </a:lnTo>
                <a:lnTo>
                  <a:pt x="12621641" y="0"/>
                </a:lnTo>
                <a:close/>
              </a:path>
            </a:pathLst>
          </a:custGeom>
          <a:solidFill>
            <a:srgbClr val="B4C5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11200" y="8474709"/>
            <a:ext cx="12776200" cy="927100"/>
          </a:xfrm>
          <a:custGeom>
            <a:avLst/>
            <a:gdLst/>
            <a:ahLst/>
            <a:cxnLst/>
            <a:rect l="l" t="t" r="r" b="b"/>
            <a:pathLst>
              <a:path w="12776200" h="927100">
                <a:moveTo>
                  <a:pt x="154520" y="0"/>
                </a:moveTo>
                <a:lnTo>
                  <a:pt x="105683" y="7881"/>
                </a:lnTo>
                <a:lnTo>
                  <a:pt x="63266" y="29825"/>
                </a:lnTo>
                <a:lnTo>
                  <a:pt x="29815" y="63285"/>
                </a:lnTo>
                <a:lnTo>
                  <a:pt x="7878" y="105712"/>
                </a:lnTo>
                <a:lnTo>
                  <a:pt x="0" y="154559"/>
                </a:lnTo>
                <a:lnTo>
                  <a:pt x="0" y="772541"/>
                </a:lnTo>
                <a:lnTo>
                  <a:pt x="7878" y="821387"/>
                </a:lnTo>
                <a:lnTo>
                  <a:pt x="29815" y="863814"/>
                </a:lnTo>
                <a:lnTo>
                  <a:pt x="63266" y="897274"/>
                </a:lnTo>
                <a:lnTo>
                  <a:pt x="105683" y="919218"/>
                </a:lnTo>
                <a:lnTo>
                  <a:pt x="154520" y="927100"/>
                </a:lnTo>
                <a:lnTo>
                  <a:pt x="12621641" y="927100"/>
                </a:lnTo>
                <a:lnTo>
                  <a:pt x="12670487" y="919218"/>
                </a:lnTo>
                <a:lnTo>
                  <a:pt x="12712914" y="897274"/>
                </a:lnTo>
                <a:lnTo>
                  <a:pt x="12746374" y="863814"/>
                </a:lnTo>
                <a:lnTo>
                  <a:pt x="12768318" y="821387"/>
                </a:lnTo>
                <a:lnTo>
                  <a:pt x="12776200" y="772541"/>
                </a:lnTo>
                <a:lnTo>
                  <a:pt x="12776200" y="154559"/>
                </a:lnTo>
                <a:lnTo>
                  <a:pt x="12768318" y="105712"/>
                </a:lnTo>
                <a:lnTo>
                  <a:pt x="12746374" y="63285"/>
                </a:lnTo>
                <a:lnTo>
                  <a:pt x="12712914" y="29825"/>
                </a:lnTo>
                <a:lnTo>
                  <a:pt x="12670487" y="7881"/>
                </a:lnTo>
                <a:lnTo>
                  <a:pt x="12621641" y="0"/>
                </a:lnTo>
                <a:lnTo>
                  <a:pt x="154520" y="0"/>
                </a:lnTo>
                <a:close/>
              </a:path>
            </a:pathLst>
          </a:custGeom>
          <a:ln w="19050">
            <a:solidFill>
              <a:srgbClr val="001F5F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7735189" y="3086353"/>
          <a:ext cx="4939665" cy="22853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0415"/>
                <a:gridCol w="1440815"/>
                <a:gridCol w="1440180"/>
                <a:gridCol w="1260475"/>
              </a:tblGrid>
              <a:tr h="663321">
                <a:tc>
                  <a:txBody>
                    <a:bodyPr/>
                    <a:lstStyle/>
                    <a:p>
                      <a:pPr marL="68580">
                        <a:lnSpc>
                          <a:spcPts val="166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Module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300990">
                        <a:lnSpc>
                          <a:spcPts val="1710"/>
                        </a:lnSpc>
                        <a:spcBef>
                          <a:spcPts val="10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% female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4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all 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students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on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ts val="165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module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65735">
                        <a:lnSpc>
                          <a:spcPts val="1710"/>
                        </a:lnSpc>
                        <a:spcBef>
                          <a:spcPts val="1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No. of students  linked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to R28</a:t>
                      </a:r>
                      <a:r>
                        <a:rPr dirty="0" sz="1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on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ts val="165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module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89535" marR="217804">
                        <a:lnSpc>
                          <a:spcPts val="1710"/>
                        </a:lnSpc>
                        <a:spcBef>
                          <a:spcPts val="10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%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female of 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R28</a:t>
                      </a:r>
                      <a:r>
                        <a:rPr dirty="0" sz="1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students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89535">
                        <a:lnSpc>
                          <a:spcPts val="165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on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module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</a:tr>
              <a:tr h="230123">
                <a:tc>
                  <a:txBody>
                    <a:bodyPr/>
                    <a:lstStyle/>
                    <a:p>
                      <a:pPr marL="68580">
                        <a:lnSpc>
                          <a:spcPts val="166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MU123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6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31.3%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66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63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ts val="166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42%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8D08D"/>
                    </a:solidFill>
                  </a:tcPr>
                </a:tc>
              </a:tr>
              <a:tr h="230123">
                <a:tc>
                  <a:txBody>
                    <a:bodyPr/>
                    <a:lstStyle/>
                    <a:p>
                      <a:pPr marL="68580">
                        <a:lnSpc>
                          <a:spcPts val="166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MST124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6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32.9%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66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96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ts val="166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50%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8D08D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68580">
                        <a:lnSpc>
                          <a:spcPts val="166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T192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6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16.4%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66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64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ts val="166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33%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8D08D"/>
                    </a:solidFill>
                  </a:tcPr>
                </a:tc>
              </a:tr>
              <a:tr h="230124">
                <a:tc>
                  <a:txBody>
                    <a:bodyPr/>
                    <a:lstStyle/>
                    <a:p>
                      <a:pPr marL="68580">
                        <a:lnSpc>
                          <a:spcPts val="167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TM111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7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26.6%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67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77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ts val="167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42%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8D08D"/>
                    </a:solidFill>
                  </a:tcPr>
                </a:tc>
              </a:tr>
              <a:tr h="230124">
                <a:tc>
                  <a:txBody>
                    <a:bodyPr/>
                    <a:lstStyle/>
                    <a:p>
                      <a:pPr marL="68580">
                        <a:lnSpc>
                          <a:spcPts val="166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S111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6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45.4%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66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107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ts val="166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46%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0123">
                <a:tc>
                  <a:txBody>
                    <a:bodyPr/>
                    <a:lstStyle/>
                    <a:p>
                      <a:pPr marL="68580">
                        <a:lnSpc>
                          <a:spcPts val="166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U116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6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59.4%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66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62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ts val="166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67%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0124">
                <a:tc>
                  <a:txBody>
                    <a:bodyPr/>
                    <a:lstStyle/>
                    <a:p>
                      <a:pPr marL="68580">
                        <a:lnSpc>
                          <a:spcPts val="166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SDK100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6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81.8%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66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47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ts val="166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82%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0"/>
              </a:lnSpc>
              <a:spcBef>
                <a:spcPts val="95"/>
              </a:spcBef>
            </a:pPr>
            <a:r>
              <a:rPr dirty="0" spc="-10"/>
              <a:t>Aim</a:t>
            </a:r>
          </a:p>
          <a:p>
            <a:pPr marL="12700" marR="15240">
              <a:lnSpc>
                <a:spcPts val="1610"/>
              </a:lnSpc>
              <a:spcBef>
                <a:spcPts val="75"/>
              </a:spcBef>
            </a:pPr>
            <a:r>
              <a:rPr dirty="0" sz="1400" spc="-5" b="0">
                <a:latin typeface="Arial"/>
                <a:cs typeface="Arial"/>
              </a:rPr>
              <a:t>This project hopes to understand why the </a:t>
            </a:r>
            <a:r>
              <a:rPr dirty="0" sz="1400" b="0">
                <a:latin typeface="Arial"/>
                <a:cs typeface="Arial"/>
              </a:rPr>
              <a:t>Combined </a:t>
            </a:r>
            <a:r>
              <a:rPr dirty="0" sz="1400" spc="-5" b="0">
                <a:latin typeface="Arial"/>
                <a:cs typeface="Arial"/>
              </a:rPr>
              <a:t>STEM </a:t>
            </a:r>
            <a:r>
              <a:rPr dirty="0" sz="1400" b="0">
                <a:latin typeface="Arial"/>
                <a:cs typeface="Arial"/>
              </a:rPr>
              <a:t>degree </a:t>
            </a:r>
            <a:r>
              <a:rPr dirty="0" sz="1400" spc="-5" b="0">
                <a:latin typeface="Arial"/>
                <a:cs typeface="Arial"/>
              </a:rPr>
              <a:t>(R28) appears </a:t>
            </a:r>
            <a:r>
              <a:rPr dirty="0" sz="1400" b="0">
                <a:latin typeface="Arial"/>
                <a:cs typeface="Arial"/>
              </a:rPr>
              <a:t>to be more </a:t>
            </a:r>
            <a:r>
              <a:rPr dirty="0" sz="1400" spc="-5" b="0">
                <a:latin typeface="Arial"/>
                <a:cs typeface="Arial"/>
              </a:rPr>
              <a:t>attractive </a:t>
            </a:r>
            <a:r>
              <a:rPr dirty="0" sz="1400" b="0">
                <a:latin typeface="Arial"/>
                <a:cs typeface="Arial"/>
              </a:rPr>
              <a:t>to </a:t>
            </a:r>
            <a:r>
              <a:rPr dirty="0" sz="1400" spc="-5" b="0">
                <a:latin typeface="Arial"/>
                <a:cs typeface="Arial"/>
              </a:rPr>
              <a:t>female students </a:t>
            </a:r>
            <a:r>
              <a:rPr dirty="0" sz="1400" b="0">
                <a:latin typeface="Arial"/>
                <a:cs typeface="Arial"/>
              </a:rPr>
              <a:t>than </a:t>
            </a:r>
            <a:r>
              <a:rPr dirty="0" sz="1400" spc="-5" b="0">
                <a:latin typeface="Arial"/>
                <a:cs typeface="Arial"/>
              </a:rPr>
              <a:t>some </a:t>
            </a:r>
            <a:r>
              <a:rPr dirty="0" sz="1400" b="0">
                <a:latin typeface="Arial"/>
                <a:cs typeface="Arial"/>
              </a:rPr>
              <a:t>named </a:t>
            </a:r>
            <a:r>
              <a:rPr dirty="0" sz="1400" spc="-5" b="0">
                <a:latin typeface="Arial"/>
                <a:cs typeface="Arial"/>
              </a:rPr>
              <a:t>STEM degrees. </a:t>
            </a:r>
            <a:r>
              <a:rPr dirty="0" sz="1400" b="0">
                <a:latin typeface="Arial"/>
                <a:cs typeface="Arial"/>
              </a:rPr>
              <a:t>It  is </a:t>
            </a:r>
            <a:r>
              <a:rPr dirty="0" sz="1400" spc="-5" b="0">
                <a:latin typeface="Arial"/>
                <a:cs typeface="Arial"/>
              </a:rPr>
              <a:t>hoped that insights </a:t>
            </a:r>
            <a:r>
              <a:rPr dirty="0" sz="1400" b="0">
                <a:latin typeface="Arial"/>
                <a:cs typeface="Arial"/>
              </a:rPr>
              <a:t>gained </a:t>
            </a:r>
            <a:r>
              <a:rPr dirty="0" sz="1400" spc="-5" b="0">
                <a:latin typeface="Arial"/>
                <a:cs typeface="Arial"/>
              </a:rPr>
              <a:t>might </a:t>
            </a:r>
            <a:r>
              <a:rPr dirty="0" sz="1400" spc="-10" b="0">
                <a:latin typeface="Arial"/>
                <a:cs typeface="Arial"/>
              </a:rPr>
              <a:t>be </a:t>
            </a:r>
            <a:r>
              <a:rPr dirty="0" sz="1400" b="0">
                <a:latin typeface="Arial"/>
                <a:cs typeface="Arial"/>
              </a:rPr>
              <a:t>useful to </a:t>
            </a:r>
            <a:r>
              <a:rPr dirty="0" sz="1400" spc="-5" b="0">
                <a:latin typeface="Arial"/>
                <a:cs typeface="Arial"/>
              </a:rPr>
              <a:t>improve gender </a:t>
            </a:r>
            <a:r>
              <a:rPr dirty="0" sz="1400" b="0">
                <a:latin typeface="Arial"/>
                <a:cs typeface="Arial"/>
              </a:rPr>
              <a:t>balance </a:t>
            </a:r>
            <a:r>
              <a:rPr dirty="0" sz="1400" spc="-5" b="0">
                <a:latin typeface="Arial"/>
                <a:cs typeface="Arial"/>
              </a:rPr>
              <a:t>further across</a:t>
            </a:r>
            <a:r>
              <a:rPr dirty="0" sz="1400" spc="20" b="0">
                <a:latin typeface="Arial"/>
                <a:cs typeface="Arial"/>
              </a:rPr>
              <a:t> </a:t>
            </a:r>
            <a:r>
              <a:rPr dirty="0" sz="1400" spc="-5" b="0">
                <a:latin typeface="Arial"/>
                <a:cs typeface="Arial"/>
              </a:rPr>
              <a:t>STEM.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65"/>
              </a:spcBef>
            </a:pPr>
            <a:r>
              <a:rPr dirty="0" spc="-5"/>
              <a:t>Project</a:t>
            </a:r>
            <a:r>
              <a:rPr dirty="0" spc="-15"/>
              <a:t> </a:t>
            </a:r>
            <a:r>
              <a:rPr dirty="0" spc="-5"/>
              <a:t>impetus</a:t>
            </a:r>
          </a:p>
          <a:p>
            <a:pPr marL="12700" marR="6480175">
              <a:lnSpc>
                <a:spcPct val="95900"/>
              </a:lnSpc>
              <a:spcBef>
                <a:spcPts val="590"/>
              </a:spcBef>
            </a:pPr>
            <a:r>
              <a:rPr dirty="0" sz="1400" b="0">
                <a:latin typeface="Arial"/>
                <a:cs typeface="Arial"/>
              </a:rPr>
              <a:t>As part </a:t>
            </a:r>
            <a:r>
              <a:rPr dirty="0" sz="1400" spc="-10" b="0">
                <a:latin typeface="Arial"/>
                <a:cs typeface="Arial"/>
              </a:rPr>
              <a:t>of </a:t>
            </a:r>
            <a:r>
              <a:rPr dirty="0" sz="1400" b="0">
                <a:latin typeface="Arial"/>
                <a:cs typeface="Arial"/>
              </a:rPr>
              <a:t>the 2019 Open Board of </a:t>
            </a:r>
            <a:r>
              <a:rPr dirty="0" sz="1400" spc="-5" b="0">
                <a:latin typeface="Arial"/>
                <a:cs typeface="Arial"/>
              </a:rPr>
              <a:t>Studies </a:t>
            </a:r>
            <a:r>
              <a:rPr dirty="0" sz="1400" b="0">
                <a:latin typeface="Arial"/>
                <a:cs typeface="Arial"/>
              </a:rPr>
              <a:t>annual </a:t>
            </a:r>
            <a:r>
              <a:rPr dirty="0" sz="1400" spc="-5" b="0">
                <a:latin typeface="Arial"/>
                <a:cs typeface="Arial"/>
              </a:rPr>
              <a:t>quality </a:t>
            </a:r>
            <a:r>
              <a:rPr dirty="0" sz="1400" b="0">
                <a:latin typeface="Arial"/>
                <a:cs typeface="Arial"/>
              </a:rPr>
              <a:t>review, </a:t>
            </a:r>
            <a:r>
              <a:rPr dirty="0" sz="1400" spc="-5" b="0">
                <a:latin typeface="Arial"/>
                <a:cs typeface="Arial"/>
              </a:rPr>
              <a:t>work was  </a:t>
            </a:r>
            <a:r>
              <a:rPr dirty="0" sz="1400" b="0">
                <a:latin typeface="Arial"/>
                <a:cs typeface="Arial"/>
              </a:rPr>
              <a:t>undertaken to </a:t>
            </a:r>
            <a:r>
              <a:rPr dirty="0" sz="1400" spc="-5" b="0">
                <a:latin typeface="Arial"/>
                <a:cs typeface="Arial"/>
              </a:rPr>
              <a:t>review </a:t>
            </a:r>
            <a:r>
              <a:rPr dirty="0" sz="1400" b="0">
                <a:latin typeface="Arial"/>
                <a:cs typeface="Arial"/>
              </a:rPr>
              <a:t>the gender </a:t>
            </a:r>
            <a:r>
              <a:rPr dirty="0" sz="1400" spc="-5" b="0">
                <a:latin typeface="Arial"/>
                <a:cs typeface="Arial"/>
              </a:rPr>
              <a:t>balance </a:t>
            </a:r>
            <a:r>
              <a:rPr dirty="0" sz="1400" spc="-10" b="0">
                <a:latin typeface="Arial"/>
                <a:cs typeface="Arial"/>
              </a:rPr>
              <a:t>of </a:t>
            </a:r>
            <a:r>
              <a:rPr dirty="0" sz="1400" spc="-5" b="0">
                <a:latin typeface="Arial"/>
                <a:cs typeface="Arial"/>
              </a:rPr>
              <a:t>students </a:t>
            </a:r>
            <a:r>
              <a:rPr dirty="0" sz="1400" b="0">
                <a:latin typeface="Arial"/>
                <a:cs typeface="Arial"/>
              </a:rPr>
              <a:t>on </a:t>
            </a:r>
            <a:r>
              <a:rPr dirty="0" sz="1400" spc="-5" b="0">
                <a:latin typeface="Arial"/>
                <a:cs typeface="Arial"/>
              </a:rPr>
              <a:t>the Combined  STEM </a:t>
            </a:r>
            <a:r>
              <a:rPr dirty="0" sz="1400" b="0">
                <a:latin typeface="Arial"/>
                <a:cs typeface="Arial"/>
              </a:rPr>
              <a:t>degree </a:t>
            </a:r>
            <a:r>
              <a:rPr dirty="0" sz="1400" spc="-5" b="0">
                <a:latin typeface="Arial"/>
                <a:cs typeface="Arial"/>
              </a:rPr>
              <a:t>(R28). </a:t>
            </a:r>
            <a:r>
              <a:rPr dirty="0" sz="1400" b="0">
                <a:latin typeface="Arial"/>
                <a:cs typeface="Arial"/>
              </a:rPr>
              <a:t>The </a:t>
            </a:r>
            <a:r>
              <a:rPr dirty="0" sz="1400" spc="-5" b="0">
                <a:latin typeface="Arial"/>
                <a:cs typeface="Arial"/>
              </a:rPr>
              <a:t>initial analysis suggested that the Combined </a:t>
            </a:r>
            <a:r>
              <a:rPr dirty="0" sz="1400" b="0">
                <a:latin typeface="Arial"/>
                <a:cs typeface="Arial"/>
              </a:rPr>
              <a:t>STEM  degree </a:t>
            </a:r>
            <a:r>
              <a:rPr dirty="0" sz="1400" spc="-5" b="0">
                <a:latin typeface="Arial"/>
                <a:cs typeface="Arial"/>
              </a:rPr>
              <a:t>was appealing </a:t>
            </a:r>
            <a:r>
              <a:rPr dirty="0" sz="1400" b="0">
                <a:latin typeface="Arial"/>
                <a:cs typeface="Arial"/>
              </a:rPr>
              <a:t>to female </a:t>
            </a:r>
            <a:r>
              <a:rPr dirty="0" sz="1400" spc="-5" b="0">
                <a:latin typeface="Arial"/>
                <a:cs typeface="Arial"/>
              </a:rPr>
              <a:t>students </a:t>
            </a:r>
            <a:r>
              <a:rPr dirty="0" sz="1400" b="0">
                <a:latin typeface="Arial"/>
                <a:cs typeface="Arial"/>
              </a:rPr>
              <a:t>in </a:t>
            </a:r>
            <a:r>
              <a:rPr dirty="0" sz="1400" spc="-5" b="0">
                <a:latin typeface="Arial"/>
                <a:cs typeface="Arial"/>
              </a:rPr>
              <a:t>greater percentages </a:t>
            </a:r>
            <a:r>
              <a:rPr dirty="0" sz="1400" b="0">
                <a:latin typeface="Arial"/>
                <a:cs typeface="Arial"/>
              </a:rPr>
              <a:t>than </a:t>
            </a:r>
            <a:r>
              <a:rPr dirty="0" sz="1400" spc="-5" b="0">
                <a:latin typeface="Arial"/>
                <a:cs typeface="Arial"/>
              </a:rPr>
              <a:t>some  </a:t>
            </a:r>
            <a:r>
              <a:rPr dirty="0" sz="1400" b="0">
                <a:latin typeface="Arial"/>
                <a:cs typeface="Arial"/>
              </a:rPr>
              <a:t>of the named </a:t>
            </a:r>
            <a:r>
              <a:rPr dirty="0" sz="1400" spc="-5" b="0">
                <a:latin typeface="Arial"/>
                <a:cs typeface="Arial"/>
              </a:rPr>
              <a:t>STEM qualifications, especially where female student numbers  </a:t>
            </a:r>
            <a:r>
              <a:rPr dirty="0" sz="1400" b="0">
                <a:latin typeface="Arial"/>
                <a:cs typeface="Arial"/>
              </a:rPr>
              <a:t>were </a:t>
            </a:r>
            <a:r>
              <a:rPr dirty="0" sz="1400" spc="-5" b="0">
                <a:latin typeface="Arial"/>
                <a:cs typeface="Arial"/>
              </a:rPr>
              <a:t>low (e.g. engineering). </a:t>
            </a:r>
            <a:r>
              <a:rPr dirty="0" sz="1400" b="0">
                <a:latin typeface="Arial"/>
                <a:cs typeface="Arial"/>
              </a:rPr>
              <a:t>The </a:t>
            </a:r>
            <a:r>
              <a:rPr dirty="0" sz="1400" spc="-5" b="0">
                <a:latin typeface="Arial"/>
                <a:cs typeface="Arial"/>
              </a:rPr>
              <a:t>reasons </a:t>
            </a:r>
            <a:r>
              <a:rPr dirty="0" sz="1400" b="0">
                <a:latin typeface="Arial"/>
                <a:cs typeface="Arial"/>
              </a:rPr>
              <a:t>for </a:t>
            </a:r>
            <a:r>
              <a:rPr dirty="0" sz="1400" spc="-5" b="0">
                <a:latin typeface="Arial"/>
                <a:cs typeface="Arial"/>
              </a:rPr>
              <a:t>this </a:t>
            </a:r>
            <a:r>
              <a:rPr dirty="0" sz="1400" b="0">
                <a:latin typeface="Arial"/>
                <a:cs typeface="Arial"/>
              </a:rPr>
              <a:t>were unclear.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5"/>
              <a:t>Project</a:t>
            </a:r>
            <a:r>
              <a:rPr dirty="0" spc="-15"/>
              <a:t> </a:t>
            </a:r>
            <a:r>
              <a:rPr dirty="0" spc="-5"/>
              <a:t>Phases</a:t>
            </a:r>
          </a:p>
          <a:p>
            <a:pPr marL="12700">
              <a:lnSpc>
                <a:spcPts val="1655"/>
              </a:lnSpc>
              <a:spcBef>
                <a:spcPts val="765"/>
              </a:spcBef>
            </a:pPr>
            <a:r>
              <a:rPr dirty="0" sz="1400">
                <a:solidFill>
                  <a:srgbClr val="C45811"/>
                </a:solidFill>
              </a:rPr>
              <a:t>Phase</a:t>
            </a:r>
            <a:r>
              <a:rPr dirty="0" sz="1400" spc="-15">
                <a:solidFill>
                  <a:srgbClr val="C45811"/>
                </a:solidFill>
              </a:rPr>
              <a:t> </a:t>
            </a:r>
            <a:r>
              <a:rPr dirty="0" sz="1400">
                <a:solidFill>
                  <a:srgbClr val="C45811"/>
                </a:solidFill>
              </a:rPr>
              <a:t>1</a:t>
            </a:r>
            <a:endParaRPr sz="1400"/>
          </a:p>
          <a:p>
            <a:pPr marL="469900" marR="705485" indent="-228600">
              <a:lnSpc>
                <a:spcPts val="1610"/>
              </a:lnSpc>
              <a:spcBef>
                <a:spcPts val="85"/>
              </a:spcBef>
              <a:buFont typeface="Calibri"/>
              <a:buChar char="-"/>
              <a:tabLst>
                <a:tab pos="469265" algn="l"/>
                <a:tab pos="469900" algn="l"/>
              </a:tabLst>
            </a:pPr>
            <a:r>
              <a:rPr dirty="0" sz="1400" spc="-5" b="0">
                <a:latin typeface="Arial"/>
                <a:cs typeface="Arial"/>
              </a:rPr>
              <a:t>Carry out </a:t>
            </a:r>
            <a:r>
              <a:rPr dirty="0" sz="1400" b="0">
                <a:latin typeface="Arial"/>
                <a:cs typeface="Arial"/>
              </a:rPr>
              <a:t>a </a:t>
            </a:r>
            <a:r>
              <a:rPr dirty="0" sz="1400" spc="-5" b="0">
                <a:latin typeface="Arial"/>
                <a:cs typeface="Arial"/>
              </a:rPr>
              <a:t>survey </a:t>
            </a:r>
            <a:r>
              <a:rPr dirty="0" sz="1400" b="0">
                <a:latin typeface="Arial"/>
                <a:cs typeface="Arial"/>
              </a:rPr>
              <a:t>of L1 </a:t>
            </a:r>
            <a:r>
              <a:rPr dirty="0" sz="1400" spc="-5" b="0">
                <a:latin typeface="Arial"/>
                <a:cs typeface="Arial"/>
              </a:rPr>
              <a:t>STEM Key introductory students </a:t>
            </a:r>
            <a:r>
              <a:rPr dirty="0" sz="1400" b="0">
                <a:latin typeface="Arial"/>
                <a:cs typeface="Arial"/>
              </a:rPr>
              <a:t>to </a:t>
            </a:r>
            <a:r>
              <a:rPr dirty="0" sz="1400" spc="-5" b="0">
                <a:latin typeface="Arial"/>
                <a:cs typeface="Arial"/>
              </a:rPr>
              <a:t>explore </a:t>
            </a:r>
            <a:r>
              <a:rPr dirty="0" sz="1400" b="0">
                <a:latin typeface="Arial"/>
                <a:cs typeface="Arial"/>
              </a:rPr>
              <a:t>their </a:t>
            </a:r>
            <a:r>
              <a:rPr dirty="0" sz="1400" spc="-5" b="0">
                <a:latin typeface="Arial"/>
                <a:cs typeface="Arial"/>
              </a:rPr>
              <a:t>qualifications intentions </a:t>
            </a:r>
            <a:r>
              <a:rPr dirty="0" sz="1400" b="0">
                <a:latin typeface="Arial"/>
                <a:cs typeface="Arial"/>
              </a:rPr>
              <a:t>and </a:t>
            </a:r>
            <a:r>
              <a:rPr dirty="0" sz="1400" spc="-5" b="0">
                <a:latin typeface="Arial"/>
                <a:cs typeface="Arial"/>
              </a:rPr>
              <a:t>why they </a:t>
            </a:r>
            <a:r>
              <a:rPr dirty="0" sz="1400" b="0">
                <a:latin typeface="Arial"/>
                <a:cs typeface="Arial"/>
              </a:rPr>
              <a:t>are making </a:t>
            </a:r>
            <a:r>
              <a:rPr dirty="0" sz="1400" spc="5" b="0">
                <a:latin typeface="Arial"/>
                <a:cs typeface="Arial"/>
              </a:rPr>
              <a:t>those </a:t>
            </a:r>
            <a:r>
              <a:rPr dirty="0" sz="1400" spc="-5" b="0">
                <a:latin typeface="Arial"/>
                <a:cs typeface="Arial"/>
              </a:rPr>
              <a:t>choices. Inform  responders </a:t>
            </a:r>
            <a:r>
              <a:rPr dirty="0" sz="1400" spc="-10" b="0">
                <a:latin typeface="Arial"/>
                <a:cs typeface="Arial"/>
              </a:rPr>
              <a:t>of </a:t>
            </a:r>
            <a:r>
              <a:rPr dirty="0" sz="1400" spc="-5" b="0">
                <a:latin typeface="Arial"/>
                <a:cs typeface="Arial"/>
              </a:rPr>
              <a:t>likelihood of further study. Identify candidates </a:t>
            </a:r>
            <a:r>
              <a:rPr dirty="0" sz="1400" b="0">
                <a:latin typeface="Arial"/>
                <a:cs typeface="Arial"/>
              </a:rPr>
              <a:t>for </a:t>
            </a:r>
            <a:r>
              <a:rPr dirty="0" sz="1400" spc="-5" b="0">
                <a:latin typeface="Arial"/>
                <a:cs typeface="Arial"/>
              </a:rPr>
              <a:t>further</a:t>
            </a:r>
            <a:r>
              <a:rPr dirty="0" sz="1400" spc="20" b="0">
                <a:latin typeface="Arial"/>
                <a:cs typeface="Arial"/>
              </a:rPr>
              <a:t> </a:t>
            </a:r>
            <a:r>
              <a:rPr dirty="0" sz="1400" b="0">
                <a:latin typeface="Arial"/>
                <a:cs typeface="Arial"/>
              </a:rPr>
              <a:t>study.</a:t>
            </a:r>
            <a:endParaRPr sz="1400">
              <a:latin typeface="Arial"/>
              <a:cs typeface="Arial"/>
            </a:endParaRPr>
          </a:p>
          <a:p>
            <a:pPr marL="469900" marR="163195" indent="-228600">
              <a:lnSpc>
                <a:spcPts val="1610"/>
              </a:lnSpc>
              <a:spcBef>
                <a:spcPts val="20"/>
              </a:spcBef>
              <a:buFont typeface="Calibri"/>
              <a:buChar char="-"/>
              <a:tabLst>
                <a:tab pos="469265" algn="l"/>
                <a:tab pos="469900" algn="l"/>
              </a:tabLst>
            </a:pPr>
            <a:r>
              <a:rPr dirty="0" sz="1400" spc="-5" b="0">
                <a:latin typeface="Arial"/>
                <a:cs typeface="Arial"/>
              </a:rPr>
              <a:t>Carry out </a:t>
            </a:r>
            <a:r>
              <a:rPr dirty="0" sz="1400" b="0">
                <a:latin typeface="Arial"/>
                <a:cs typeface="Arial"/>
              </a:rPr>
              <a:t>a </a:t>
            </a:r>
            <a:r>
              <a:rPr dirty="0" sz="1400" spc="-5" b="0">
                <a:latin typeface="Arial"/>
                <a:cs typeface="Arial"/>
              </a:rPr>
              <a:t>survey </a:t>
            </a:r>
            <a:r>
              <a:rPr dirty="0" sz="1400" b="0">
                <a:latin typeface="Arial"/>
                <a:cs typeface="Arial"/>
              </a:rPr>
              <a:t>of </a:t>
            </a:r>
            <a:r>
              <a:rPr dirty="0" sz="1400" spc="-5" b="0">
                <a:latin typeface="Arial"/>
                <a:cs typeface="Arial"/>
              </a:rPr>
              <a:t>STEM Access students </a:t>
            </a:r>
            <a:r>
              <a:rPr dirty="0" sz="1400" b="0">
                <a:latin typeface="Arial"/>
                <a:cs typeface="Arial"/>
              </a:rPr>
              <a:t>to </a:t>
            </a:r>
            <a:r>
              <a:rPr dirty="0" sz="1400" spc="-5" b="0">
                <a:latin typeface="Arial"/>
                <a:cs typeface="Arial"/>
              </a:rPr>
              <a:t>explore their qualification intentions and </a:t>
            </a:r>
            <a:r>
              <a:rPr dirty="0" sz="1400" b="0">
                <a:latin typeface="Arial"/>
                <a:cs typeface="Arial"/>
              </a:rPr>
              <a:t>the </a:t>
            </a:r>
            <a:r>
              <a:rPr dirty="0" sz="1400" spc="-5" b="0">
                <a:latin typeface="Arial"/>
                <a:cs typeface="Arial"/>
              </a:rPr>
              <a:t>reasons </a:t>
            </a:r>
            <a:r>
              <a:rPr dirty="0" sz="1400" b="0">
                <a:latin typeface="Arial"/>
                <a:cs typeface="Arial"/>
              </a:rPr>
              <a:t>for </a:t>
            </a:r>
            <a:r>
              <a:rPr dirty="0" sz="1400" spc="-5" b="0">
                <a:latin typeface="Arial"/>
                <a:cs typeface="Arial"/>
              </a:rPr>
              <a:t>their choices. </a:t>
            </a:r>
            <a:r>
              <a:rPr dirty="0" sz="1400" spc="5" b="0">
                <a:latin typeface="Arial"/>
                <a:cs typeface="Arial"/>
              </a:rPr>
              <a:t>Inform </a:t>
            </a:r>
            <a:r>
              <a:rPr dirty="0" sz="1400" spc="-5" b="0">
                <a:latin typeface="Arial"/>
                <a:cs typeface="Arial"/>
              </a:rPr>
              <a:t>responders </a:t>
            </a:r>
            <a:r>
              <a:rPr dirty="0" sz="1400" b="0">
                <a:latin typeface="Arial"/>
                <a:cs typeface="Arial"/>
              </a:rPr>
              <a:t>of likelihood </a:t>
            </a:r>
            <a:r>
              <a:rPr dirty="0" sz="1400" spc="-10" b="0">
                <a:latin typeface="Arial"/>
                <a:cs typeface="Arial"/>
              </a:rPr>
              <a:t>of  </a:t>
            </a:r>
            <a:r>
              <a:rPr dirty="0" sz="1400" b="0">
                <a:latin typeface="Arial"/>
                <a:cs typeface="Arial"/>
              </a:rPr>
              <a:t>further </a:t>
            </a:r>
            <a:r>
              <a:rPr dirty="0" sz="1400" spc="-5" b="0">
                <a:latin typeface="Arial"/>
                <a:cs typeface="Arial"/>
              </a:rPr>
              <a:t>study. Identify candidates </a:t>
            </a:r>
            <a:r>
              <a:rPr dirty="0" sz="1400" b="0">
                <a:latin typeface="Arial"/>
                <a:cs typeface="Arial"/>
              </a:rPr>
              <a:t>for </a:t>
            </a:r>
            <a:r>
              <a:rPr dirty="0" sz="1400" spc="-5" b="0">
                <a:latin typeface="Arial"/>
                <a:cs typeface="Arial"/>
              </a:rPr>
              <a:t>further</a:t>
            </a:r>
            <a:r>
              <a:rPr dirty="0" sz="1400" spc="-25" b="0">
                <a:latin typeface="Arial"/>
                <a:cs typeface="Arial"/>
              </a:rPr>
              <a:t> </a:t>
            </a:r>
            <a:r>
              <a:rPr dirty="0" sz="1400" b="0">
                <a:latin typeface="Arial"/>
                <a:cs typeface="Arial"/>
              </a:rPr>
              <a:t>study.</a:t>
            </a:r>
            <a:endParaRPr sz="1400">
              <a:latin typeface="Arial"/>
              <a:cs typeface="Arial"/>
            </a:endParaRPr>
          </a:p>
          <a:p>
            <a:pPr marL="469900" indent="-228600">
              <a:lnSpc>
                <a:spcPts val="1550"/>
              </a:lnSpc>
              <a:buFont typeface="Calibri"/>
              <a:buChar char="-"/>
              <a:tabLst>
                <a:tab pos="469265" algn="l"/>
                <a:tab pos="469900" algn="l"/>
              </a:tabLst>
            </a:pPr>
            <a:r>
              <a:rPr dirty="0" sz="1400" spc="-5" b="0">
                <a:latin typeface="Arial"/>
                <a:cs typeface="Arial"/>
              </a:rPr>
              <a:t>Review </a:t>
            </a:r>
            <a:r>
              <a:rPr dirty="0" sz="1400" b="0">
                <a:latin typeface="Arial"/>
                <a:cs typeface="Arial"/>
              </a:rPr>
              <a:t>and </a:t>
            </a:r>
            <a:r>
              <a:rPr dirty="0" sz="1400" spc="-5" b="0">
                <a:latin typeface="Arial"/>
                <a:cs typeface="Arial"/>
              </a:rPr>
              <a:t>collate quantitative </a:t>
            </a:r>
            <a:r>
              <a:rPr dirty="0" sz="1400" b="0">
                <a:latin typeface="Arial"/>
                <a:cs typeface="Arial"/>
              </a:rPr>
              <a:t>and </a:t>
            </a:r>
            <a:r>
              <a:rPr dirty="0" sz="1400" spc="-5" b="0">
                <a:latin typeface="Arial"/>
                <a:cs typeface="Arial"/>
              </a:rPr>
              <a:t>qualitative inputs before </a:t>
            </a:r>
            <a:r>
              <a:rPr dirty="0" sz="1400" b="0">
                <a:latin typeface="Arial"/>
                <a:cs typeface="Arial"/>
              </a:rPr>
              <a:t>moving</a:t>
            </a:r>
            <a:r>
              <a:rPr dirty="0" sz="1400" spc="-45" b="0">
                <a:latin typeface="Arial"/>
                <a:cs typeface="Arial"/>
              </a:rPr>
              <a:t> </a:t>
            </a:r>
            <a:r>
              <a:rPr dirty="0" sz="1400" b="0">
                <a:latin typeface="Arial"/>
                <a:cs typeface="Arial"/>
              </a:rPr>
              <a:t>forward.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20"/>
              </a:lnSpc>
            </a:pPr>
            <a:r>
              <a:rPr dirty="0" sz="1400">
                <a:solidFill>
                  <a:srgbClr val="C45811"/>
                </a:solidFill>
              </a:rPr>
              <a:t>Phase</a:t>
            </a:r>
            <a:r>
              <a:rPr dirty="0" sz="1400" spc="-15">
                <a:solidFill>
                  <a:srgbClr val="C45811"/>
                </a:solidFill>
              </a:rPr>
              <a:t> </a:t>
            </a:r>
            <a:r>
              <a:rPr dirty="0" sz="1400">
                <a:solidFill>
                  <a:srgbClr val="C45811"/>
                </a:solidFill>
              </a:rPr>
              <a:t>2</a:t>
            </a:r>
            <a:endParaRPr sz="1400"/>
          </a:p>
          <a:p>
            <a:pPr marL="469900" indent="-228600">
              <a:lnSpc>
                <a:spcPts val="1620"/>
              </a:lnSpc>
              <a:buFont typeface="Calibri"/>
              <a:buChar char="-"/>
              <a:tabLst>
                <a:tab pos="469265" algn="l"/>
                <a:tab pos="469900" algn="l"/>
              </a:tabLst>
            </a:pPr>
            <a:r>
              <a:rPr dirty="0" sz="1400" spc="-5" b="0">
                <a:latin typeface="Arial"/>
                <a:cs typeface="Arial"/>
              </a:rPr>
              <a:t>Follow </a:t>
            </a:r>
            <a:r>
              <a:rPr dirty="0" sz="1400" b="0">
                <a:latin typeface="Arial"/>
                <a:cs typeface="Arial"/>
              </a:rPr>
              <a:t>up female </a:t>
            </a:r>
            <a:r>
              <a:rPr dirty="0" sz="1400" spc="-5" b="0">
                <a:latin typeface="Arial"/>
                <a:cs typeface="Arial"/>
              </a:rPr>
              <a:t>students </a:t>
            </a:r>
            <a:r>
              <a:rPr dirty="0" sz="1400" b="0">
                <a:latin typeface="Arial"/>
                <a:cs typeface="Arial"/>
              </a:rPr>
              <a:t>who </a:t>
            </a:r>
            <a:r>
              <a:rPr dirty="0" sz="1400" spc="-5" b="0">
                <a:latin typeface="Arial"/>
                <a:cs typeface="Arial"/>
              </a:rPr>
              <a:t>completed </a:t>
            </a:r>
            <a:r>
              <a:rPr dirty="0" sz="1400" b="0">
                <a:latin typeface="Arial"/>
                <a:cs typeface="Arial"/>
              </a:rPr>
              <a:t>the </a:t>
            </a:r>
            <a:r>
              <a:rPr dirty="0" sz="1400" spc="-5" b="0">
                <a:latin typeface="Arial"/>
                <a:cs typeface="Arial"/>
              </a:rPr>
              <a:t>survey with semi-structured interviews </a:t>
            </a:r>
            <a:r>
              <a:rPr dirty="0" sz="1400" b="0">
                <a:latin typeface="Arial"/>
                <a:cs typeface="Arial"/>
              </a:rPr>
              <a:t>to </a:t>
            </a:r>
            <a:r>
              <a:rPr dirty="0" sz="1400" spc="-5" b="0">
                <a:latin typeface="Arial"/>
                <a:cs typeface="Arial"/>
              </a:rPr>
              <a:t>better understand drivers identified </a:t>
            </a:r>
            <a:r>
              <a:rPr dirty="0" sz="1400" spc="-10" b="0">
                <a:latin typeface="Arial"/>
                <a:cs typeface="Arial"/>
              </a:rPr>
              <a:t>in </a:t>
            </a:r>
            <a:r>
              <a:rPr dirty="0" sz="1400" spc="-5" b="0">
                <a:latin typeface="Arial"/>
                <a:cs typeface="Arial"/>
              </a:rPr>
              <a:t>survey</a:t>
            </a:r>
            <a:r>
              <a:rPr dirty="0" sz="1400" spc="114" b="0">
                <a:latin typeface="Arial"/>
                <a:cs typeface="Arial"/>
              </a:rPr>
              <a:t> </a:t>
            </a:r>
            <a:r>
              <a:rPr dirty="0" sz="1400" spc="-5" b="0">
                <a:latin typeface="Arial"/>
                <a:cs typeface="Arial"/>
              </a:rPr>
              <a:t>responses.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20"/>
              </a:lnSpc>
            </a:pPr>
            <a:r>
              <a:rPr dirty="0" sz="1400">
                <a:solidFill>
                  <a:srgbClr val="C45811"/>
                </a:solidFill>
              </a:rPr>
              <a:t>Phase</a:t>
            </a:r>
            <a:r>
              <a:rPr dirty="0" sz="1400" spc="-15">
                <a:solidFill>
                  <a:srgbClr val="C45811"/>
                </a:solidFill>
              </a:rPr>
              <a:t> </a:t>
            </a:r>
            <a:r>
              <a:rPr dirty="0" sz="1400">
                <a:solidFill>
                  <a:srgbClr val="C45811"/>
                </a:solidFill>
              </a:rPr>
              <a:t>3</a:t>
            </a:r>
            <a:endParaRPr sz="1400"/>
          </a:p>
          <a:p>
            <a:pPr marL="469900" marR="5080" indent="-228600">
              <a:lnSpc>
                <a:spcPts val="1610"/>
              </a:lnSpc>
              <a:spcBef>
                <a:spcPts val="90"/>
              </a:spcBef>
              <a:buFont typeface="Calibri"/>
              <a:buChar char="-"/>
              <a:tabLst>
                <a:tab pos="469265" algn="l"/>
                <a:tab pos="469900" algn="l"/>
              </a:tabLst>
            </a:pPr>
            <a:r>
              <a:rPr dirty="0" sz="1400" spc="-5" b="0">
                <a:latin typeface="Arial"/>
                <a:cs typeface="Arial"/>
              </a:rPr>
              <a:t>Interview with SRSC staff including SST advisors, </a:t>
            </a:r>
            <a:r>
              <a:rPr dirty="0" sz="1400" spc="-10" b="0">
                <a:latin typeface="Arial"/>
                <a:cs typeface="Arial"/>
              </a:rPr>
              <a:t>SRF </a:t>
            </a:r>
            <a:r>
              <a:rPr dirty="0" sz="1400" spc="-5" b="0">
                <a:latin typeface="Arial"/>
                <a:cs typeface="Arial"/>
              </a:rPr>
              <a:t>team leaders </a:t>
            </a:r>
            <a:r>
              <a:rPr dirty="0" sz="1400" b="0">
                <a:latin typeface="Arial"/>
                <a:cs typeface="Arial"/>
              </a:rPr>
              <a:t>and </a:t>
            </a:r>
            <a:r>
              <a:rPr dirty="0" sz="1400" spc="-5" b="0">
                <a:latin typeface="Arial"/>
                <a:cs typeface="Arial"/>
              </a:rPr>
              <a:t>disabled student support teams </a:t>
            </a:r>
            <a:r>
              <a:rPr dirty="0" sz="1400" b="0">
                <a:latin typeface="Arial"/>
                <a:cs typeface="Arial"/>
              </a:rPr>
              <a:t>to </a:t>
            </a:r>
            <a:r>
              <a:rPr dirty="0" sz="1400" spc="-5" b="0">
                <a:latin typeface="Arial"/>
                <a:cs typeface="Arial"/>
              </a:rPr>
              <a:t>surface drivers </a:t>
            </a:r>
            <a:r>
              <a:rPr dirty="0" sz="1400" b="0">
                <a:latin typeface="Arial"/>
                <a:cs typeface="Arial"/>
              </a:rPr>
              <a:t>to </a:t>
            </a:r>
            <a:r>
              <a:rPr dirty="0" sz="1400" spc="-5" b="0">
                <a:latin typeface="Arial"/>
                <a:cs typeface="Arial"/>
              </a:rPr>
              <a:t>qualification </a:t>
            </a:r>
            <a:r>
              <a:rPr dirty="0" sz="1400" spc="5" b="0">
                <a:latin typeface="Arial"/>
                <a:cs typeface="Arial"/>
              </a:rPr>
              <a:t>choice </a:t>
            </a:r>
            <a:r>
              <a:rPr dirty="0" sz="1400" spc="-5" b="0">
                <a:latin typeface="Arial"/>
                <a:cs typeface="Arial"/>
              </a:rPr>
              <a:t>that are  </a:t>
            </a:r>
            <a:r>
              <a:rPr dirty="0" sz="1400" b="0">
                <a:latin typeface="Arial"/>
                <a:cs typeface="Arial"/>
              </a:rPr>
              <a:t>mentioned in </a:t>
            </a:r>
            <a:r>
              <a:rPr dirty="0" sz="1400" spc="-5" b="0">
                <a:latin typeface="Arial"/>
                <a:cs typeface="Arial"/>
              </a:rPr>
              <a:t>student support</a:t>
            </a:r>
            <a:r>
              <a:rPr dirty="0" sz="1400" spc="-25" b="0">
                <a:latin typeface="Arial"/>
                <a:cs typeface="Arial"/>
              </a:rPr>
              <a:t> </a:t>
            </a:r>
            <a:r>
              <a:rPr dirty="0" sz="1400" spc="-5" b="0">
                <a:latin typeface="Arial"/>
                <a:cs typeface="Arial"/>
              </a:rPr>
              <a:t>conversations.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545"/>
              </a:lnSpc>
            </a:pPr>
            <a:r>
              <a:rPr dirty="0" sz="1400">
                <a:solidFill>
                  <a:srgbClr val="C45811"/>
                </a:solidFill>
              </a:rPr>
              <a:t>Phase</a:t>
            </a:r>
            <a:r>
              <a:rPr dirty="0" sz="1400" spc="-15">
                <a:solidFill>
                  <a:srgbClr val="C45811"/>
                </a:solidFill>
              </a:rPr>
              <a:t> </a:t>
            </a:r>
            <a:r>
              <a:rPr dirty="0" sz="1400">
                <a:solidFill>
                  <a:srgbClr val="C45811"/>
                </a:solidFill>
              </a:rPr>
              <a:t>4</a:t>
            </a:r>
            <a:endParaRPr sz="1400"/>
          </a:p>
          <a:p>
            <a:pPr marL="469900" indent="-228600">
              <a:lnSpc>
                <a:spcPts val="1655"/>
              </a:lnSpc>
              <a:buFont typeface="Calibri"/>
              <a:buChar char="-"/>
              <a:tabLst>
                <a:tab pos="469265" algn="l"/>
                <a:tab pos="469900" algn="l"/>
              </a:tabLst>
            </a:pPr>
            <a:r>
              <a:rPr dirty="0" sz="1400" spc="-5" b="0">
                <a:latin typeface="Arial"/>
                <a:cs typeface="Arial"/>
              </a:rPr>
              <a:t>Collate </a:t>
            </a:r>
            <a:r>
              <a:rPr dirty="0" sz="1400" b="0">
                <a:latin typeface="Arial"/>
                <a:cs typeface="Arial"/>
              </a:rPr>
              <a:t>the </a:t>
            </a:r>
            <a:r>
              <a:rPr dirty="0" sz="1400" spc="-5" b="0">
                <a:latin typeface="Arial"/>
                <a:cs typeface="Arial"/>
              </a:rPr>
              <a:t>outputs </a:t>
            </a:r>
            <a:r>
              <a:rPr dirty="0" sz="1400" b="0">
                <a:latin typeface="Arial"/>
                <a:cs typeface="Arial"/>
              </a:rPr>
              <a:t>of the </a:t>
            </a:r>
            <a:r>
              <a:rPr dirty="0" sz="1400" spc="-5" b="0">
                <a:latin typeface="Arial"/>
                <a:cs typeface="Arial"/>
              </a:rPr>
              <a:t>surveys and interviews </a:t>
            </a:r>
            <a:r>
              <a:rPr dirty="0" sz="1400" b="0">
                <a:latin typeface="Arial"/>
                <a:cs typeface="Arial"/>
              </a:rPr>
              <a:t>and </a:t>
            </a:r>
            <a:r>
              <a:rPr dirty="0" sz="1400" spc="-5" b="0">
                <a:latin typeface="Arial"/>
                <a:cs typeface="Arial"/>
              </a:rPr>
              <a:t>review </a:t>
            </a:r>
            <a:r>
              <a:rPr dirty="0" sz="1400" b="0">
                <a:latin typeface="Arial"/>
                <a:cs typeface="Arial"/>
              </a:rPr>
              <a:t>the </a:t>
            </a:r>
            <a:r>
              <a:rPr dirty="0" sz="1400" spc="-5" b="0">
                <a:latin typeface="Arial"/>
                <a:cs typeface="Arial"/>
              </a:rPr>
              <a:t>trends. Sharing</a:t>
            </a:r>
            <a:r>
              <a:rPr dirty="0" sz="1400" spc="10" b="0">
                <a:latin typeface="Arial"/>
                <a:cs typeface="Arial"/>
              </a:rPr>
              <a:t> </a:t>
            </a:r>
            <a:r>
              <a:rPr dirty="0" sz="1400" spc="-5" b="0">
                <a:latin typeface="Arial"/>
                <a:cs typeface="Arial"/>
              </a:rPr>
              <a:t>outcomes.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Arial"/>
              <a:cs typeface="Arial"/>
            </a:endParaRPr>
          </a:p>
          <a:p>
            <a:pPr marL="12700">
              <a:lnSpc>
                <a:spcPts val="1880"/>
              </a:lnSpc>
            </a:pPr>
            <a:r>
              <a:rPr dirty="0" spc="-5"/>
              <a:t>Desired</a:t>
            </a:r>
            <a:r>
              <a:rPr dirty="0"/>
              <a:t> </a:t>
            </a:r>
            <a:r>
              <a:rPr dirty="0" spc="-5"/>
              <a:t>outcomes</a:t>
            </a:r>
          </a:p>
          <a:p>
            <a:pPr marL="469900" indent="-457200">
              <a:lnSpc>
                <a:spcPts val="1610"/>
              </a:lnSpc>
              <a:buChar char="-"/>
              <a:tabLst>
                <a:tab pos="469265" algn="l"/>
                <a:tab pos="469900" algn="l"/>
              </a:tabLst>
            </a:pPr>
            <a:r>
              <a:rPr dirty="0" sz="1400" b="0">
                <a:latin typeface="Arial"/>
                <a:cs typeface="Arial"/>
              </a:rPr>
              <a:t>A </a:t>
            </a:r>
            <a:r>
              <a:rPr dirty="0" sz="1400" spc="-5" b="0">
                <a:latin typeface="Arial"/>
                <a:cs typeface="Arial"/>
              </a:rPr>
              <a:t>better understanding of </a:t>
            </a:r>
            <a:r>
              <a:rPr dirty="0" sz="1400" b="0">
                <a:latin typeface="Arial"/>
                <a:cs typeface="Arial"/>
              </a:rPr>
              <a:t>the </a:t>
            </a:r>
            <a:r>
              <a:rPr dirty="0" sz="1400" spc="-5" b="0">
                <a:latin typeface="Arial"/>
                <a:cs typeface="Arial"/>
              </a:rPr>
              <a:t>why female students choose </a:t>
            </a:r>
            <a:r>
              <a:rPr dirty="0" sz="1400" b="0">
                <a:latin typeface="Arial"/>
                <a:cs typeface="Arial"/>
              </a:rPr>
              <a:t>to </a:t>
            </a:r>
            <a:r>
              <a:rPr dirty="0" sz="1400" spc="-5" b="0">
                <a:latin typeface="Arial"/>
                <a:cs typeface="Arial"/>
              </a:rPr>
              <a:t>register </a:t>
            </a:r>
            <a:r>
              <a:rPr dirty="0" sz="1400" b="0">
                <a:latin typeface="Arial"/>
                <a:cs typeface="Arial"/>
              </a:rPr>
              <a:t>on the Combined </a:t>
            </a:r>
            <a:r>
              <a:rPr dirty="0" sz="1400" spc="-5" b="0">
                <a:latin typeface="Arial"/>
                <a:cs typeface="Arial"/>
              </a:rPr>
              <a:t>STEM degree (R28) versus </a:t>
            </a:r>
            <a:r>
              <a:rPr dirty="0" sz="1400" b="0">
                <a:latin typeface="Arial"/>
                <a:cs typeface="Arial"/>
              </a:rPr>
              <a:t>a </a:t>
            </a:r>
            <a:r>
              <a:rPr dirty="0" sz="1400" spc="-5" b="0">
                <a:latin typeface="Arial"/>
                <a:cs typeface="Arial"/>
              </a:rPr>
              <a:t>named qualification </a:t>
            </a:r>
            <a:r>
              <a:rPr dirty="0" sz="1400" b="0">
                <a:latin typeface="Arial"/>
                <a:cs typeface="Arial"/>
              </a:rPr>
              <a:t>(or </a:t>
            </a:r>
            <a:r>
              <a:rPr dirty="0" sz="1400" spc="-5" b="0">
                <a:latin typeface="Arial"/>
                <a:cs typeface="Arial"/>
              </a:rPr>
              <a:t>vice</a:t>
            </a:r>
            <a:r>
              <a:rPr dirty="0" sz="1400" spc="200" b="0">
                <a:latin typeface="Arial"/>
                <a:cs typeface="Arial"/>
              </a:rPr>
              <a:t> </a:t>
            </a:r>
            <a:r>
              <a:rPr dirty="0" sz="1400" b="0">
                <a:latin typeface="Arial"/>
                <a:cs typeface="Arial"/>
              </a:rPr>
              <a:t>versa).</a:t>
            </a:r>
            <a:endParaRPr sz="1400">
              <a:latin typeface="Arial"/>
              <a:cs typeface="Arial"/>
            </a:endParaRPr>
          </a:p>
          <a:p>
            <a:pPr marL="469900" indent="-457200">
              <a:lnSpc>
                <a:spcPts val="1614"/>
              </a:lnSpc>
              <a:buChar char="-"/>
              <a:tabLst>
                <a:tab pos="469265" algn="l"/>
                <a:tab pos="469900" algn="l"/>
              </a:tabLst>
            </a:pPr>
            <a:r>
              <a:rPr dirty="0" sz="1400" b="0">
                <a:latin typeface="Arial"/>
                <a:cs typeface="Arial"/>
              </a:rPr>
              <a:t>An </a:t>
            </a:r>
            <a:r>
              <a:rPr dirty="0" sz="1400" spc="-5" b="0">
                <a:latin typeface="Arial"/>
                <a:cs typeface="Arial"/>
              </a:rPr>
              <a:t>improved understanding </a:t>
            </a:r>
            <a:r>
              <a:rPr dirty="0" sz="1400" b="0">
                <a:latin typeface="Arial"/>
                <a:cs typeface="Arial"/>
              </a:rPr>
              <a:t>of </a:t>
            </a:r>
            <a:r>
              <a:rPr dirty="0" sz="1400" spc="-5" b="0">
                <a:latin typeface="Arial"/>
                <a:cs typeface="Arial"/>
              </a:rPr>
              <a:t>how advice given </a:t>
            </a:r>
            <a:r>
              <a:rPr dirty="0" sz="1400" spc="-10" b="0">
                <a:latin typeface="Arial"/>
                <a:cs typeface="Arial"/>
              </a:rPr>
              <a:t>by </a:t>
            </a:r>
            <a:r>
              <a:rPr dirty="0" sz="1400" spc="-5" b="0">
                <a:latin typeface="Arial"/>
                <a:cs typeface="Arial"/>
              </a:rPr>
              <a:t>staff may impact qualification choice </a:t>
            </a:r>
            <a:r>
              <a:rPr dirty="0" sz="1400" spc="-10" b="0">
                <a:latin typeface="Arial"/>
                <a:cs typeface="Arial"/>
              </a:rPr>
              <a:t>by</a:t>
            </a:r>
            <a:r>
              <a:rPr dirty="0" sz="1400" spc="55" b="0">
                <a:latin typeface="Arial"/>
                <a:cs typeface="Arial"/>
              </a:rPr>
              <a:t> </a:t>
            </a:r>
            <a:r>
              <a:rPr dirty="0" sz="1400" spc="-5" b="0">
                <a:latin typeface="Arial"/>
                <a:cs typeface="Arial"/>
              </a:rPr>
              <a:t>students.</a:t>
            </a:r>
            <a:endParaRPr sz="1400">
              <a:latin typeface="Arial"/>
              <a:cs typeface="Arial"/>
            </a:endParaRPr>
          </a:p>
          <a:p>
            <a:pPr marL="469900" indent="-457200">
              <a:lnSpc>
                <a:spcPts val="1645"/>
              </a:lnSpc>
              <a:buChar char="-"/>
              <a:tabLst>
                <a:tab pos="469265" algn="l"/>
                <a:tab pos="469900" algn="l"/>
              </a:tabLst>
            </a:pPr>
            <a:r>
              <a:rPr dirty="0" sz="1400" b="0">
                <a:latin typeface="Arial"/>
                <a:cs typeface="Arial"/>
              </a:rPr>
              <a:t>Suggestions for </a:t>
            </a:r>
            <a:r>
              <a:rPr dirty="0" sz="1400" spc="-5" b="0">
                <a:latin typeface="Arial"/>
                <a:cs typeface="Arial"/>
              </a:rPr>
              <a:t>approaches </a:t>
            </a:r>
            <a:r>
              <a:rPr dirty="0" sz="1400" b="0">
                <a:latin typeface="Arial"/>
                <a:cs typeface="Arial"/>
              </a:rPr>
              <a:t>to </a:t>
            </a:r>
            <a:r>
              <a:rPr dirty="0" sz="1400" spc="-5" b="0">
                <a:latin typeface="Arial"/>
                <a:cs typeface="Arial"/>
              </a:rPr>
              <a:t>improve recruitment </a:t>
            </a:r>
            <a:r>
              <a:rPr dirty="0" sz="1400" b="0">
                <a:latin typeface="Arial"/>
                <a:cs typeface="Arial"/>
              </a:rPr>
              <a:t>of women </a:t>
            </a:r>
            <a:r>
              <a:rPr dirty="0" sz="1400" spc="-5" b="0">
                <a:latin typeface="Arial"/>
                <a:cs typeface="Arial"/>
              </a:rPr>
              <a:t>within both </a:t>
            </a:r>
            <a:r>
              <a:rPr dirty="0" sz="1400" b="0">
                <a:latin typeface="Arial"/>
                <a:cs typeface="Arial"/>
              </a:rPr>
              <a:t>named and open</a:t>
            </a:r>
            <a:r>
              <a:rPr dirty="0" sz="1400" spc="-65" b="0">
                <a:latin typeface="Arial"/>
                <a:cs typeface="Arial"/>
              </a:rPr>
              <a:t> </a:t>
            </a:r>
            <a:r>
              <a:rPr dirty="0" sz="1400" spc="-5" b="0">
                <a:latin typeface="Arial"/>
                <a:cs typeface="Arial"/>
              </a:rPr>
              <a:t>qualifications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Kevin Mayles</dc:creator>
  <dc:title>DO NOT MOVE THE FIRST LINE – REPLACE THIS TEXT</dc:title>
  <dcterms:created xsi:type="dcterms:W3CDTF">2020-04-30T16:14:38Z</dcterms:created>
  <dcterms:modified xsi:type="dcterms:W3CDTF">2020-04-30T16:14:38Z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2020-04-30T00:00:00Z</vt:filetime>
  </property>
  <property fmtid="{D5CDD505-2E9C-101B-9397-08002B2CF9AE}" pid="3" name="Creator">
    <vt:lpwstr>Microsoft® Word for Office 365</vt:lpwstr>
  </property>
  <property fmtid="{D5CDD505-2E9C-101B-9397-08002B2CF9AE}" pid="4" name="LastSaved">
    <vt:filetime>2020-04-30T00:00:00Z</vt:filetime>
  </property>
</Properties>
</file>