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1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293"/>
    <a:srgbClr val="060645"/>
    <a:srgbClr val="FF8A77"/>
    <a:srgbClr val="FF300D"/>
    <a:srgbClr val="FF654B"/>
    <a:srgbClr val="1C46C0"/>
    <a:srgbClr val="FFF488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mailto:martin.braun@open.ac.uk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515" y="119577"/>
            <a:ext cx="2287360" cy="748590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19" y="6092810"/>
            <a:ext cx="4117860" cy="591804"/>
          </a:xfrm>
          <a:prstGeom prst="rect">
            <a:avLst/>
          </a:prstGeom>
        </p:spPr>
      </p:pic>
      <p:sp>
        <p:nvSpPr>
          <p:cNvPr id="64" name="Rectangle 1">
            <a:extLst>
              <a:ext uri="{FF2B5EF4-FFF2-40B4-BE49-F238E27FC236}">
                <a16:creationId xmlns:a16="http://schemas.microsoft.com/office/drawing/2014/main" id="{5CD94E8B-46BB-A449-7D73-9B4DA9746A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50125" y="59039"/>
            <a:ext cx="942986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Aft>
                <a:spcPct val="0"/>
              </a:spcAft>
            </a:pPr>
            <a:r>
              <a:rPr lang="en-GB" sz="2450" b="1" dirty="0">
                <a:solidFill>
                  <a:srgbClr val="060645"/>
                </a:solidFill>
                <a:latin typeface="Poppins"/>
                <a:cs typeface="Poppins"/>
              </a:rPr>
              <a:t>Engaging physics students with the key </a:t>
            </a:r>
            <a:r>
              <a:rPr lang="en-GB" sz="2500" b="1" dirty="0">
                <a:solidFill>
                  <a:srgbClr val="060645"/>
                </a:solidFill>
                <a:latin typeface="Poppins"/>
                <a:cs typeface="Poppins"/>
              </a:rPr>
              <a:t>sustainability </a:t>
            </a:r>
            <a:r>
              <a:rPr lang="en-GB" sz="2450" b="1" dirty="0">
                <a:solidFill>
                  <a:srgbClr val="060645"/>
                </a:solidFill>
                <a:latin typeface="Poppins"/>
                <a:cs typeface="Poppins"/>
              </a:rPr>
              <a:t>competencies through reflective assessment tasks</a:t>
            </a:r>
            <a:endParaRPr lang="en-GB" altLang="en-US" sz="2450" b="1" i="0" u="none" strike="noStrike" cap="none" normalizeH="0" baseline="0" dirty="0">
              <a:ln>
                <a:noFill/>
              </a:ln>
              <a:effectLst/>
              <a:latin typeface="Poppins"/>
              <a:cs typeface="Poppin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5BB018-0195-A14C-EC06-345C5175B18D}"/>
              </a:ext>
            </a:extLst>
          </p:cNvPr>
          <p:cNvSpPr txBox="1"/>
          <p:nvPr/>
        </p:nvSpPr>
        <p:spPr>
          <a:xfrm>
            <a:off x="168718" y="868167"/>
            <a:ext cx="8904943" cy="61555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b="1" i="0" dirty="0">
                <a:solidFill>
                  <a:srgbClr val="060645"/>
                </a:solidFill>
                <a:effectLst/>
                <a:latin typeface="Poppins"/>
                <a:cs typeface="Poppins"/>
              </a:rPr>
              <a:t>Martin Braun, </a:t>
            </a:r>
            <a:r>
              <a:rPr lang="en-GB" b="1" i="1" dirty="0">
                <a:solidFill>
                  <a:srgbClr val="060645"/>
                </a:solidFill>
                <a:effectLst/>
                <a:latin typeface="Poppins"/>
                <a:cs typeface="Poppins"/>
              </a:rPr>
              <a:t>et al </a:t>
            </a:r>
            <a:r>
              <a:rPr lang="en-GB" b="1" dirty="0">
                <a:solidFill>
                  <a:srgbClr val="060645"/>
                </a:solidFill>
                <a:latin typeface="Poppins"/>
                <a:cs typeface="Poppins"/>
              </a:rPr>
              <a:t>(2023) </a:t>
            </a:r>
            <a:endParaRPr lang="en-GB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en-GB" sz="1600" dirty="0">
                <a:solidFill>
                  <a:srgbClr val="060645"/>
                </a:solidFill>
                <a:latin typeface="Poppins"/>
                <a:cs typeface="Poppins"/>
                <a:hlinkClick r:id="rId6"/>
              </a:rPr>
              <a:t>martin.braun@open.ac.uk</a:t>
            </a:r>
            <a:r>
              <a:rPr lang="en-GB" sz="1600" dirty="0">
                <a:solidFill>
                  <a:srgbClr val="060645"/>
                </a:solidFill>
                <a:latin typeface="Poppins"/>
                <a:cs typeface="Poppins"/>
              </a:rPr>
              <a:t> 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8D25319F-F83F-D172-E52C-52329CF99D34}"/>
              </a:ext>
            </a:extLst>
          </p:cNvPr>
          <p:cNvSpPr/>
          <p:nvPr/>
        </p:nvSpPr>
        <p:spPr>
          <a:xfrm>
            <a:off x="7408846" y="6081909"/>
            <a:ext cx="1484376" cy="687519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6064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Theory/ Concepts</a:t>
            </a: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EDF9F9F8-71FD-E253-FBD0-A862535415CB}"/>
              </a:ext>
            </a:extLst>
          </p:cNvPr>
          <p:cNvSpPr/>
          <p:nvPr/>
        </p:nvSpPr>
        <p:spPr>
          <a:xfrm>
            <a:off x="10557499" y="6081909"/>
            <a:ext cx="1484376" cy="687518"/>
          </a:xfrm>
          <a:prstGeom prst="flowChartProcess">
            <a:avLst/>
          </a:prstGeom>
          <a:solidFill>
            <a:srgbClr val="FFF488"/>
          </a:solidFill>
          <a:ln>
            <a:solidFill>
              <a:srgbClr val="06064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Assessing effectiveness</a:t>
            </a:r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EE6C4A44-7C85-5E69-1FDE-9960A6BA275B}"/>
              </a:ext>
            </a:extLst>
          </p:cNvPr>
          <p:cNvSpPr/>
          <p:nvPr/>
        </p:nvSpPr>
        <p:spPr>
          <a:xfrm>
            <a:off x="8983173" y="6081909"/>
            <a:ext cx="1484376" cy="687518"/>
          </a:xfrm>
          <a:prstGeom prst="flowChartProcess">
            <a:avLst/>
          </a:prstGeom>
          <a:solidFill>
            <a:srgbClr val="1C46C0"/>
          </a:solidFill>
          <a:ln>
            <a:solidFill>
              <a:srgbClr val="06064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9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Assessment/</a:t>
            </a:r>
          </a:p>
          <a:p>
            <a:pPr algn="ctr"/>
            <a:r>
              <a:rPr lang="en-GB" sz="1400" dirty="0">
                <a:solidFill>
                  <a:schemeClr val="bg1">
                    <a:lumMod val="9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TMA tasks</a:t>
            </a:r>
          </a:p>
        </p:txBody>
      </p:sp>
      <p:sp>
        <p:nvSpPr>
          <p:cNvPr id="80" name="Flowchart: Process 79">
            <a:extLst>
              <a:ext uri="{FF2B5EF4-FFF2-40B4-BE49-F238E27FC236}">
                <a16:creationId xmlns:a16="http://schemas.microsoft.com/office/drawing/2014/main" id="{4E35D988-0894-ED50-2E43-7A48DDFDA3CB}"/>
              </a:ext>
            </a:extLst>
          </p:cNvPr>
          <p:cNvSpPr/>
          <p:nvPr/>
        </p:nvSpPr>
        <p:spPr>
          <a:xfrm>
            <a:off x="5834519" y="6081909"/>
            <a:ext cx="1484376" cy="687519"/>
          </a:xfrm>
          <a:prstGeom prst="flowChartProcess">
            <a:avLst/>
          </a:prstGeom>
          <a:solidFill>
            <a:srgbClr val="FFA293"/>
          </a:solidFill>
          <a:ln w="57150">
            <a:solidFill>
              <a:srgbClr val="06064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Project aim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5706EF-B3E4-7332-C354-B9CF9EE69F4E}"/>
              </a:ext>
            </a:extLst>
          </p:cNvPr>
          <p:cNvSpPr txBox="1"/>
          <p:nvPr/>
        </p:nvSpPr>
        <p:spPr>
          <a:xfrm>
            <a:off x="8537331" y="4904142"/>
            <a:ext cx="3437791" cy="112338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Abbreviations: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100" dirty="0">
                <a:solidFill>
                  <a:srgbClr val="060645"/>
                </a:solidFill>
                <a:latin typeface="Poppins"/>
                <a:cs typeface="Poppins"/>
              </a:rPr>
              <a:t>KCSs: Key sustainability competencies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SDG: Sustainable Development Goals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SM123: Physics and space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S217: Physics: from classical to quantum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SM381: Electromagnetism</a:t>
            </a:r>
            <a:endParaRPr lang="en-GB" sz="11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D8181E3-D1A8-035E-51D5-612224A1BA9C}"/>
              </a:ext>
            </a:extLst>
          </p:cNvPr>
          <p:cNvGrpSpPr/>
          <p:nvPr/>
        </p:nvGrpSpPr>
        <p:grpSpPr>
          <a:xfrm>
            <a:off x="928261" y="1328826"/>
            <a:ext cx="10335478" cy="4890565"/>
            <a:chOff x="932657" y="985938"/>
            <a:chExt cx="10335478" cy="4890565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6F14B1F3-41B6-3986-07D5-028BBF21BEF5}"/>
                </a:ext>
              </a:extLst>
            </p:cNvPr>
            <p:cNvSpPr/>
            <p:nvPr/>
          </p:nvSpPr>
          <p:spPr>
            <a:xfrm>
              <a:off x="2362377" y="1689501"/>
              <a:ext cx="1740440" cy="1371318"/>
            </a:xfrm>
            <a:prstGeom prst="hexagon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Reflective assessment</a:t>
              </a:r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B5B93EE3-C2B3-6E59-D09D-14E29FC3C8F1}"/>
                </a:ext>
              </a:extLst>
            </p:cNvPr>
            <p:cNvSpPr/>
            <p:nvPr/>
          </p:nvSpPr>
          <p:spPr>
            <a:xfrm>
              <a:off x="2362377" y="3097343"/>
              <a:ext cx="1740440" cy="1371318"/>
            </a:xfrm>
            <a:prstGeom prst="hexagon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Bloom’s affective domain</a:t>
              </a:r>
              <a:endParaRPr lang="en-GB" sz="1400" dirty="0">
                <a:solidFill>
                  <a:srgbClr val="060645"/>
                </a:solidFill>
              </a:endParaRPr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421BF48F-99EF-B544-C971-A35BEFD6293C}"/>
                </a:ext>
              </a:extLst>
            </p:cNvPr>
            <p:cNvSpPr/>
            <p:nvPr/>
          </p:nvSpPr>
          <p:spPr>
            <a:xfrm>
              <a:off x="3797725" y="985938"/>
              <a:ext cx="1740440" cy="1371318"/>
            </a:xfrm>
            <a:prstGeom prst="hexagon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/>
                  <a:cs typeface="Poppins"/>
                </a:rPr>
                <a:t>KCSs</a:t>
              </a:r>
              <a:br>
                <a:rPr lang="en-GB" sz="1100" dirty="0">
                  <a:latin typeface="Poppins" panose="00000500000000000000" pitchFamily="2" charset="0"/>
                  <a:cs typeface="Poppins" panose="00000500000000000000" pitchFamily="2" charset="0"/>
                </a:rPr>
              </a:br>
              <a:r>
                <a:rPr lang="en-GB" sz="1100" dirty="0">
                  <a:solidFill>
                    <a:srgbClr val="060645"/>
                  </a:solidFill>
                  <a:latin typeface="Poppins"/>
                  <a:cs typeface="Poppins"/>
                </a:rPr>
                <a:t>and other education for sustainability</a:t>
              </a:r>
              <a:endParaRPr lang="en-GB" sz="1400" dirty="0">
                <a:solidFill>
                  <a:srgbClr val="060645"/>
                </a:solidFill>
                <a:latin typeface="Poppins"/>
                <a:cs typeface="Poppins"/>
              </a:endParaRPr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D029ABB8-FED7-A17E-25F5-06A5B90BBA02}"/>
                </a:ext>
              </a:extLst>
            </p:cNvPr>
            <p:cNvSpPr/>
            <p:nvPr/>
          </p:nvSpPr>
          <p:spPr>
            <a:xfrm>
              <a:off x="932657" y="2384926"/>
              <a:ext cx="1740440" cy="1371318"/>
            </a:xfrm>
            <a:prstGeom prst="hexagon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Motivation</a:t>
              </a:r>
              <a:endParaRPr lang="en-GB" sz="1400" dirty="0">
                <a:solidFill>
                  <a:srgbClr val="060645"/>
                </a:solidFill>
              </a:endParaRPr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F274BDB9-B515-793A-97A4-445F14CB6B90}"/>
                </a:ext>
              </a:extLst>
            </p:cNvPr>
            <p:cNvSpPr/>
            <p:nvPr/>
          </p:nvSpPr>
          <p:spPr>
            <a:xfrm>
              <a:off x="5230406" y="1684190"/>
              <a:ext cx="1740440" cy="1371318"/>
            </a:xfrm>
            <a:prstGeom prst="hexagon">
              <a:avLst/>
            </a:prstGeom>
            <a:solidFill>
              <a:srgbClr val="FF300D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24" name="Hexagon 23">
              <a:extLst>
                <a:ext uri="{FF2B5EF4-FFF2-40B4-BE49-F238E27FC236}">
                  <a16:creationId xmlns:a16="http://schemas.microsoft.com/office/drawing/2014/main" id="{A76A1BBB-2C77-E95B-2970-2ACD20805E91}"/>
                </a:ext>
              </a:extLst>
            </p:cNvPr>
            <p:cNvSpPr/>
            <p:nvPr/>
          </p:nvSpPr>
          <p:spPr>
            <a:xfrm>
              <a:off x="6663400" y="2404905"/>
              <a:ext cx="1740440" cy="1371318"/>
            </a:xfrm>
            <a:prstGeom prst="hexagon">
              <a:avLst/>
            </a:prstGeom>
            <a:solidFill>
              <a:srgbClr val="FFF488"/>
            </a:solidFill>
            <a:ln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/>
                  <a:cs typeface="Poppins"/>
                </a:rPr>
                <a:t>Assessing student engagement with task/ KCSs </a:t>
              </a:r>
              <a:endParaRPr lang="en-GB" sz="1400" dirty="0">
                <a:solidFill>
                  <a:srgbClr val="060645"/>
                </a:solidFill>
              </a:endParaRPr>
            </a:p>
          </p:txBody>
        </p:sp>
        <p:sp>
          <p:nvSpPr>
            <p:cNvPr id="67" name="Hexagon 66">
              <a:extLst>
                <a:ext uri="{FF2B5EF4-FFF2-40B4-BE49-F238E27FC236}">
                  <a16:creationId xmlns:a16="http://schemas.microsoft.com/office/drawing/2014/main" id="{04E7B34F-1447-8CED-6F5C-0834C0C6BE48}"/>
                </a:ext>
              </a:extLst>
            </p:cNvPr>
            <p:cNvSpPr/>
            <p:nvPr/>
          </p:nvSpPr>
          <p:spPr>
            <a:xfrm>
              <a:off x="6663400" y="3805449"/>
              <a:ext cx="1740440" cy="1371318"/>
            </a:xfrm>
            <a:prstGeom prst="hexagon">
              <a:avLst/>
            </a:prstGeom>
            <a:solidFill>
              <a:srgbClr val="FFF488"/>
            </a:solidFill>
            <a:ln w="57150"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Assessing efficiency of task generation</a:t>
              </a:r>
            </a:p>
          </p:txBody>
        </p:sp>
        <p:sp>
          <p:nvSpPr>
            <p:cNvPr id="68" name="Hexagon 67">
              <a:extLst>
                <a:ext uri="{FF2B5EF4-FFF2-40B4-BE49-F238E27FC236}">
                  <a16:creationId xmlns:a16="http://schemas.microsoft.com/office/drawing/2014/main" id="{EA81C416-9A19-B2B8-BAEB-1E5A6DC63AD7}"/>
                </a:ext>
              </a:extLst>
            </p:cNvPr>
            <p:cNvSpPr/>
            <p:nvPr/>
          </p:nvSpPr>
          <p:spPr>
            <a:xfrm>
              <a:off x="6663400" y="1004361"/>
              <a:ext cx="1740440" cy="1371318"/>
            </a:xfrm>
            <a:prstGeom prst="hexagon">
              <a:avLst/>
            </a:prstGeom>
            <a:solidFill>
              <a:srgbClr val="FFF488"/>
            </a:solidFill>
            <a:ln w="57150"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Distance travelled </a:t>
              </a:r>
            </a:p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-</a:t>
              </a:r>
            </a:p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Students’ attitude</a:t>
              </a:r>
            </a:p>
            <a:p>
              <a:pPr algn="ctr"/>
              <a:endParaRPr lang="en-GB" sz="1400" dirty="0">
                <a:solidFill>
                  <a:srgbClr val="060645"/>
                </a:solidFill>
              </a:endParaRPr>
            </a:p>
          </p:txBody>
        </p:sp>
        <p:sp>
          <p:nvSpPr>
            <p:cNvPr id="69" name="Hexagon 68">
              <a:extLst>
                <a:ext uri="{FF2B5EF4-FFF2-40B4-BE49-F238E27FC236}">
                  <a16:creationId xmlns:a16="http://schemas.microsoft.com/office/drawing/2014/main" id="{E93306E6-25CE-53BE-9A9A-E13A8EC91D1C}"/>
                </a:ext>
              </a:extLst>
            </p:cNvPr>
            <p:cNvSpPr/>
            <p:nvPr/>
          </p:nvSpPr>
          <p:spPr>
            <a:xfrm>
              <a:off x="5230406" y="3093156"/>
              <a:ext cx="1740440" cy="1371318"/>
            </a:xfrm>
            <a:prstGeom prst="hexagon">
              <a:avLst/>
            </a:prstGeom>
            <a:solidFill>
              <a:srgbClr val="1C46C0"/>
            </a:solidFill>
            <a:ln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endParaRPr lang="en-GB" sz="1100" dirty="0">
                <a:solidFill>
                  <a:schemeClr val="bg1">
                    <a:lumMod val="9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Stakeholder engagement</a:t>
              </a:r>
            </a:p>
            <a:p>
              <a:pPr marL="360363" indent="-171450">
                <a:buFontTx/>
                <a:buChar char="-"/>
              </a:pPr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MTCs</a:t>
              </a:r>
            </a:p>
            <a:p>
              <a:pPr marL="360363" indent="-171450">
                <a:buFontTx/>
                <a:buChar char="-"/>
              </a:pPr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Students</a:t>
              </a:r>
            </a:p>
            <a:p>
              <a:pPr marL="360363" indent="-171450">
                <a:buFontTx/>
                <a:buChar char="-"/>
              </a:pPr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ALs</a:t>
              </a:r>
            </a:p>
            <a:p>
              <a:pPr marL="360363" indent="-171450">
                <a:buFontTx/>
                <a:buChar char="-"/>
              </a:pPr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OU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endParaRPr lang="en-GB" sz="1400" dirty="0">
                <a:solidFill>
                  <a:srgbClr val="060645"/>
                </a:solidFill>
              </a:endParaRPr>
            </a:p>
          </p:txBody>
        </p:sp>
        <p:sp>
          <p:nvSpPr>
            <p:cNvPr id="70" name="Hexagon 69">
              <a:extLst>
                <a:ext uri="{FF2B5EF4-FFF2-40B4-BE49-F238E27FC236}">
                  <a16:creationId xmlns:a16="http://schemas.microsoft.com/office/drawing/2014/main" id="{66D76E33-0896-FB57-35C6-96AF0FF334D2}"/>
                </a:ext>
              </a:extLst>
            </p:cNvPr>
            <p:cNvSpPr/>
            <p:nvPr/>
          </p:nvSpPr>
          <p:spPr>
            <a:xfrm>
              <a:off x="3797725" y="2393283"/>
              <a:ext cx="1740440" cy="1371318"/>
            </a:xfrm>
            <a:prstGeom prst="hexagon">
              <a:avLst/>
            </a:prstGeom>
            <a:solidFill>
              <a:srgbClr val="1C46C0"/>
            </a:solidFill>
            <a:ln w="57150"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TMA Tasks</a:t>
              </a:r>
            </a:p>
            <a:p>
              <a:pPr algn="ctr"/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- Marking guide</a:t>
              </a:r>
              <a:endPara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endParaRPr lang="en-GB" sz="1400" dirty="0">
                <a:solidFill>
                  <a:srgbClr val="060645"/>
                </a:solidFill>
              </a:endParaRPr>
            </a:p>
          </p:txBody>
        </p:sp>
        <p:sp>
          <p:nvSpPr>
            <p:cNvPr id="71" name="Hexagon 70">
              <a:extLst>
                <a:ext uri="{FF2B5EF4-FFF2-40B4-BE49-F238E27FC236}">
                  <a16:creationId xmlns:a16="http://schemas.microsoft.com/office/drawing/2014/main" id="{55D0E150-1821-2748-3341-B97A24A4B1C1}"/>
                </a:ext>
              </a:extLst>
            </p:cNvPr>
            <p:cNvSpPr/>
            <p:nvPr/>
          </p:nvSpPr>
          <p:spPr>
            <a:xfrm>
              <a:off x="2362377" y="4505185"/>
              <a:ext cx="1740440" cy="1371318"/>
            </a:xfrm>
            <a:prstGeom prst="hexagon">
              <a:avLst/>
            </a:prstGeom>
            <a:solidFill>
              <a:srgbClr val="1C46C0"/>
            </a:solidFill>
            <a:ln w="57150"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Level 3: SM381</a:t>
              </a:r>
            </a:p>
            <a:p>
              <a:endParaRPr lang="en-GB" sz="1100" dirty="0">
                <a:solidFill>
                  <a:schemeClr val="bg1">
                    <a:lumMod val="9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endParaRPr lang="en-GB" sz="1100" dirty="0">
                <a:solidFill>
                  <a:schemeClr val="bg1">
                    <a:lumMod val="9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Level 2: S217</a:t>
              </a:r>
            </a:p>
            <a:p>
              <a:pPr algn="ctr"/>
              <a:endParaRPr lang="en-GB" sz="1100" dirty="0">
                <a:solidFill>
                  <a:schemeClr val="bg1">
                    <a:lumMod val="9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endParaRPr lang="en-GB" sz="1100" dirty="0">
                <a:solidFill>
                  <a:schemeClr val="bg1">
                    <a:lumMod val="9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Level 1: SM123</a:t>
              </a:r>
            </a:p>
          </p:txBody>
        </p:sp>
        <p:sp>
          <p:nvSpPr>
            <p:cNvPr id="74" name="Hexagon 73">
              <a:extLst>
                <a:ext uri="{FF2B5EF4-FFF2-40B4-BE49-F238E27FC236}">
                  <a16:creationId xmlns:a16="http://schemas.microsoft.com/office/drawing/2014/main" id="{A5950588-368C-272B-4A85-5B9285B8B836}"/>
                </a:ext>
              </a:extLst>
            </p:cNvPr>
            <p:cNvSpPr/>
            <p:nvPr/>
          </p:nvSpPr>
          <p:spPr>
            <a:xfrm>
              <a:off x="8095774" y="1696033"/>
              <a:ext cx="1740440" cy="1371318"/>
            </a:xfrm>
            <a:prstGeom prst="hexagon">
              <a:avLst/>
            </a:prstGeom>
            <a:solidFill>
              <a:srgbClr val="FFF488"/>
            </a:solidFill>
            <a:ln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Student surveys:</a:t>
              </a:r>
            </a:p>
            <a:p>
              <a:pPr algn="ctr"/>
              <a:endPara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pre and post assessment</a:t>
              </a:r>
            </a:p>
            <a:p>
              <a:pPr algn="ctr"/>
              <a:endParaRPr lang="en-GB" sz="1400" dirty="0">
                <a:solidFill>
                  <a:srgbClr val="060645"/>
                </a:solidFill>
              </a:endParaRPr>
            </a:p>
          </p:txBody>
        </p:sp>
        <p:sp>
          <p:nvSpPr>
            <p:cNvPr id="81" name="Hexagon 80">
              <a:extLst>
                <a:ext uri="{FF2B5EF4-FFF2-40B4-BE49-F238E27FC236}">
                  <a16:creationId xmlns:a16="http://schemas.microsoft.com/office/drawing/2014/main" id="{A4F2AFE3-1944-1F69-937A-842FD6382BF4}"/>
                </a:ext>
              </a:extLst>
            </p:cNvPr>
            <p:cNvSpPr/>
            <p:nvPr/>
          </p:nvSpPr>
          <p:spPr>
            <a:xfrm>
              <a:off x="3797725" y="3800627"/>
              <a:ext cx="1740440" cy="1371318"/>
            </a:xfrm>
            <a:prstGeom prst="hexagon">
              <a:avLst/>
            </a:prstGeom>
            <a:solidFill>
              <a:srgbClr val="1C46C0"/>
            </a:solidFill>
            <a:ln w="57150"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VLE Mapping</a:t>
              </a:r>
            </a:p>
            <a:p>
              <a:pPr algn="ctr"/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/>
                  <a:cs typeface="Poppins"/>
                </a:rPr>
                <a:t>- 8 KCSs</a:t>
              </a:r>
              <a:br>
                <a:rPr lang="en-GB" sz="1100" dirty="0">
                  <a:latin typeface="Poppins" panose="00000500000000000000" pitchFamily="2" charset="0"/>
                  <a:cs typeface="Poppins" panose="00000500000000000000" pitchFamily="2" charset="0"/>
                </a:rPr>
              </a:br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Poppins"/>
                  <a:cs typeface="Poppins"/>
                </a:rPr>
                <a:t>- 17 SDGs</a:t>
              </a:r>
            </a:p>
            <a:p>
              <a:pPr algn="ctr"/>
              <a:endParaRPr lang="en-GB" sz="1400" dirty="0">
                <a:solidFill>
                  <a:srgbClr val="060645"/>
                </a:solidFill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B01941B-B8C1-555B-DA7D-E64B635E4FB8}"/>
                </a:ext>
              </a:extLst>
            </p:cNvPr>
            <p:cNvGrpSpPr/>
            <p:nvPr/>
          </p:nvGrpSpPr>
          <p:grpSpPr>
            <a:xfrm>
              <a:off x="932657" y="3792953"/>
              <a:ext cx="1740440" cy="1371318"/>
              <a:chOff x="437210" y="2471050"/>
              <a:chExt cx="1740440" cy="1371318"/>
            </a:xfrm>
          </p:grpSpPr>
          <p:sp>
            <p:nvSpPr>
              <p:cNvPr id="6" name="Hexagon 5">
                <a:extLst>
                  <a:ext uri="{FF2B5EF4-FFF2-40B4-BE49-F238E27FC236}">
                    <a16:creationId xmlns:a16="http://schemas.microsoft.com/office/drawing/2014/main" id="{2A1BF574-871D-19A7-2275-CE0E160D28DC}"/>
                  </a:ext>
                </a:extLst>
              </p:cNvPr>
              <p:cNvSpPr/>
              <p:nvPr/>
            </p:nvSpPr>
            <p:spPr>
              <a:xfrm>
                <a:off x="437210" y="2471050"/>
                <a:ext cx="1740440" cy="1371318"/>
              </a:xfrm>
              <a:prstGeom prst="hexagon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57150">
                <a:solidFill>
                  <a:srgbClr val="06064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>
                    <a:solidFill>
                      <a:srgbClr val="060645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Internalising</a:t>
                </a:r>
              </a:p>
              <a:p>
                <a:pPr algn="ctr"/>
                <a:r>
                  <a:rPr lang="en-GB" sz="1100" dirty="0">
                    <a:solidFill>
                      <a:srgbClr val="060645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Organising</a:t>
                </a:r>
              </a:p>
              <a:p>
                <a:pPr algn="ctr"/>
                <a:endPara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dirty="0">
                    <a:solidFill>
                      <a:srgbClr val="060645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Valuing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60645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60645"/>
                    </a:solidFill>
                    <a:effectLst/>
                    <a:uLnTx/>
                    <a:uFillTx/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rPr>
                  <a:t>Responding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60645"/>
                    </a:solidFill>
                    <a:effectLst/>
                    <a:uLnTx/>
                    <a:uFillTx/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rPr>
                  <a:t>Receiving</a:t>
                </a:r>
                <a:endParaRPr lang="en-GB" sz="1400" dirty="0">
                  <a:solidFill>
                    <a:srgbClr val="060645"/>
                  </a:solidFill>
                </a:endParaRPr>
              </a:p>
            </p:txBody>
          </p:sp>
          <p:sp>
            <p:nvSpPr>
              <p:cNvPr id="3" name="Arrow: Down 2">
                <a:extLst>
                  <a:ext uri="{FF2B5EF4-FFF2-40B4-BE49-F238E27FC236}">
                    <a16:creationId xmlns:a16="http://schemas.microsoft.com/office/drawing/2014/main" id="{509AAFF5-9A45-B96B-D0F8-EFED606E761A}"/>
                  </a:ext>
                </a:extLst>
              </p:cNvPr>
              <p:cNvSpPr/>
              <p:nvPr/>
            </p:nvSpPr>
            <p:spPr>
              <a:xfrm flipV="1">
                <a:off x="1151790" y="3255387"/>
                <a:ext cx="272561" cy="156029"/>
              </a:xfrm>
              <a:prstGeom prst="downArrow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" name="Arrow: Down 7">
                <a:extLst>
                  <a:ext uri="{FF2B5EF4-FFF2-40B4-BE49-F238E27FC236}">
                    <a16:creationId xmlns:a16="http://schemas.microsoft.com/office/drawing/2014/main" id="{4E7FEF4C-E055-A893-F269-386FF9CF7275}"/>
                  </a:ext>
                </a:extLst>
              </p:cNvPr>
              <p:cNvSpPr/>
              <p:nvPr/>
            </p:nvSpPr>
            <p:spPr>
              <a:xfrm flipV="1">
                <a:off x="1163387" y="2906316"/>
                <a:ext cx="272561" cy="156029"/>
              </a:xfrm>
              <a:prstGeom prst="downArrow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A6A9E7B9-333E-34C7-791C-3BEA5D73AE86}"/>
                </a:ext>
              </a:extLst>
            </p:cNvPr>
            <p:cNvSpPr/>
            <p:nvPr/>
          </p:nvSpPr>
          <p:spPr>
            <a:xfrm>
              <a:off x="9527695" y="2411302"/>
              <a:ext cx="1740440" cy="1371318"/>
            </a:xfrm>
            <a:prstGeom prst="hexagon">
              <a:avLst/>
            </a:prstGeom>
            <a:solidFill>
              <a:srgbClr val="FFF488"/>
            </a:solidFill>
            <a:ln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1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Ethics</a:t>
              </a:r>
            </a:p>
            <a:p>
              <a:pPr algn="ctr"/>
              <a:endParaRPr lang="en-GB" sz="1400" dirty="0">
                <a:solidFill>
                  <a:srgbClr val="060645"/>
                </a:solidFill>
              </a:endParaRPr>
            </a:p>
          </p:txBody>
        </p:sp>
        <p:sp>
          <p:nvSpPr>
            <p:cNvPr id="27" name="Hexagon 26">
              <a:extLst>
                <a:ext uri="{FF2B5EF4-FFF2-40B4-BE49-F238E27FC236}">
                  <a16:creationId xmlns:a16="http://schemas.microsoft.com/office/drawing/2014/main" id="{AA1983DE-8B48-210F-9D90-CDE9DE0B7FF8}"/>
                </a:ext>
              </a:extLst>
            </p:cNvPr>
            <p:cNvSpPr/>
            <p:nvPr/>
          </p:nvSpPr>
          <p:spPr>
            <a:xfrm>
              <a:off x="8097007" y="3105753"/>
              <a:ext cx="1740440" cy="1371318"/>
            </a:xfrm>
            <a:prstGeom prst="hexagon">
              <a:avLst/>
            </a:prstGeom>
            <a:solidFill>
              <a:srgbClr val="FFF488"/>
            </a:solidFill>
            <a:ln>
              <a:solidFill>
                <a:srgbClr val="0606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Stakeholder focus groups</a:t>
              </a:r>
            </a:p>
            <a:p>
              <a:pPr marL="285750" indent="-198438">
                <a:buFontTx/>
                <a:buChar char="-"/>
              </a:pPr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MTCs</a:t>
              </a:r>
            </a:p>
            <a:p>
              <a:pPr marL="285750" indent="-198438">
                <a:buFontTx/>
                <a:buChar char="-"/>
              </a:pPr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Students</a:t>
              </a:r>
            </a:p>
            <a:p>
              <a:pPr marL="285750" indent="-198438">
                <a:buFontTx/>
                <a:buChar char="-"/>
              </a:pPr>
              <a:r>
                <a:rPr lang="en-GB" sz="1100" dirty="0">
                  <a:solidFill>
                    <a:srgbClr val="060645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ALs</a:t>
              </a:r>
              <a:endParaRPr lang="en-GB" sz="1400" dirty="0">
                <a:solidFill>
                  <a:srgbClr val="060645"/>
                </a:solidFill>
              </a:endParaRPr>
            </a:p>
          </p:txBody>
        </p:sp>
        <p:sp>
          <p:nvSpPr>
            <p:cNvPr id="30" name="Arrow: Down 29">
              <a:extLst>
                <a:ext uri="{FF2B5EF4-FFF2-40B4-BE49-F238E27FC236}">
                  <a16:creationId xmlns:a16="http://schemas.microsoft.com/office/drawing/2014/main" id="{B4D19946-8833-0F03-EC66-344BB89B0935}"/>
                </a:ext>
              </a:extLst>
            </p:cNvPr>
            <p:cNvSpPr/>
            <p:nvPr/>
          </p:nvSpPr>
          <p:spPr>
            <a:xfrm flipV="1">
              <a:off x="3096316" y="4827032"/>
              <a:ext cx="272561" cy="156029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36ABFCFC-3F7C-D583-C712-14DAE11F180D}"/>
                </a:ext>
              </a:extLst>
            </p:cNvPr>
            <p:cNvSpPr/>
            <p:nvPr/>
          </p:nvSpPr>
          <p:spPr>
            <a:xfrm flipV="1">
              <a:off x="3096315" y="5357417"/>
              <a:ext cx="272561" cy="156029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6B527F0C-7C3D-5500-4555-B4019C5CFADD}"/>
                </a:ext>
              </a:extLst>
            </p:cNvPr>
            <p:cNvSpPr txBox="1"/>
            <p:nvPr/>
          </p:nvSpPr>
          <p:spPr>
            <a:xfrm>
              <a:off x="5532537" y="1901158"/>
              <a:ext cx="1152000" cy="938719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GB" sz="1100" dirty="0">
                  <a:solidFill>
                    <a:srgbClr val="060645"/>
                  </a:solidFill>
                  <a:latin typeface="Poppins"/>
                  <a:cs typeface="Poppins"/>
                </a:rPr>
                <a:t>Engaging</a:t>
              </a:r>
              <a:br>
                <a:rPr lang="en-GB" sz="1100" dirty="0">
                  <a:latin typeface="Poppins" panose="00000500000000000000" pitchFamily="2" charset="0"/>
                  <a:cs typeface="Poppins" panose="00000500000000000000" pitchFamily="2" charset="0"/>
                </a:rPr>
              </a:br>
              <a:r>
                <a:rPr lang="en-GB" sz="1100" dirty="0">
                  <a:solidFill>
                    <a:srgbClr val="060645"/>
                  </a:solidFill>
                  <a:latin typeface="Poppins"/>
                  <a:cs typeface="Poppins"/>
                </a:rPr>
                <a:t> physics students</a:t>
              </a:r>
              <a:br>
                <a:rPr lang="en-GB" sz="1100" dirty="0">
                  <a:latin typeface="Poppins" panose="00000500000000000000" pitchFamily="2" charset="0"/>
                  <a:cs typeface="Poppins" panose="00000500000000000000" pitchFamily="2" charset="0"/>
                </a:rPr>
              </a:br>
              <a:r>
                <a:rPr lang="en-GB" sz="1100" dirty="0">
                  <a:solidFill>
                    <a:srgbClr val="060645"/>
                  </a:solidFill>
                  <a:latin typeface="Poppins"/>
                  <a:cs typeface="Poppins"/>
                </a:rPr>
                <a:t> with KCSs through TMAs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7FA34467329543843F179D8E8E7C62" ma:contentTypeVersion="5" ma:contentTypeDescription="Create a new document." ma:contentTypeScope="" ma:versionID="72d913a2073e007654e7b80031625130">
  <xsd:schema xmlns:xsd="http://www.w3.org/2001/XMLSchema" xmlns:xs="http://www.w3.org/2001/XMLSchema" xmlns:p="http://schemas.microsoft.com/office/2006/metadata/properties" xmlns:ns2="a0accd5c-7220-4117-9928-96d458b61001" xmlns:ns3="bba28765-cccd-49e7-a827-51df3348d757" targetNamespace="http://schemas.microsoft.com/office/2006/metadata/properties" ma:root="true" ma:fieldsID="3e6630fc204e0cb0ce2e192c8352f215" ns2:_="" ns3:_="">
    <xsd:import namespace="a0accd5c-7220-4117-9928-96d458b61001"/>
    <xsd:import namespace="bba28765-cccd-49e7-a827-51df3348d7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accd5c-7220-4117-9928-96d458b610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28765-cccd-49e7-a827-51df3348d75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D5C362-6ED8-4A97-AB89-586EEB6B26EB}">
  <ds:schemaRefs>
    <ds:schemaRef ds:uri="a0accd5c-7220-4117-9928-96d458b61001"/>
    <ds:schemaRef ds:uri="bba28765-cccd-49e7-a827-51df3348d75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A7F9AA6-3CD5-41EA-BF05-930E3C6893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586BF9-64F2-4B46-AD5F-984F428D6F2B}">
  <ds:schemaRefs>
    <ds:schemaRef ds:uri="http://schemas.microsoft.com/office/infopath/2007/PartnerControls"/>
    <ds:schemaRef ds:uri="a0accd5c-7220-4117-9928-96d458b61001"/>
    <ds:schemaRef ds:uri="http://schemas.microsoft.com/office/2006/documentManagement/types"/>
    <ds:schemaRef ds:uri="http://purl.org/dc/elements/1.1/"/>
    <ds:schemaRef ds:uri="http://schemas.microsoft.com/office/2006/metadata/properties"/>
    <ds:schemaRef ds:uri="bba28765-cccd-49e7-a827-51df3348d757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163</Words>
  <Application>Microsoft Office PowerPoint</Application>
  <PresentationFormat>Widescreen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Wingdings</vt:lpstr>
      <vt:lpstr>Office Theme</vt:lpstr>
      <vt:lpstr>Engaging physics students with the key sustainability competencies through reflective assessment tasks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46</cp:revision>
  <cp:lastPrinted>2018-10-16T09:27:54Z</cp:lastPrinted>
  <dcterms:created xsi:type="dcterms:W3CDTF">2017-05-06T04:58:44Z</dcterms:created>
  <dcterms:modified xsi:type="dcterms:W3CDTF">2023-11-30T15:50:40Z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0x0101004D7FA34467329543843F179D8E8E7C62</vt:lpwstr>
  </property>
</Properties>
</file>