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7" r:id="rId3"/>
  </p:sldMasterIdLst>
  <p:notesMasterIdLst>
    <p:notesMasterId r:id="rId22"/>
  </p:notesMasterIdLst>
  <p:sldIdLst>
    <p:sldId id="272" r:id="rId4"/>
    <p:sldId id="258" r:id="rId5"/>
    <p:sldId id="261" r:id="rId6"/>
    <p:sldId id="273" r:id="rId7"/>
    <p:sldId id="262" r:id="rId8"/>
    <p:sldId id="274" r:id="rId9"/>
    <p:sldId id="275" r:id="rId10"/>
    <p:sldId id="276" r:id="rId11"/>
    <p:sldId id="263" r:id="rId12"/>
    <p:sldId id="395" r:id="rId13"/>
    <p:sldId id="389" r:id="rId14"/>
    <p:sldId id="390" r:id="rId15"/>
    <p:sldId id="391" r:id="rId16"/>
    <p:sldId id="392" r:id="rId17"/>
    <p:sldId id="394" r:id="rId18"/>
    <p:sldId id="277" r:id="rId19"/>
    <p:sldId id="393" r:id="rId20"/>
    <p:sldId id="270" r:id="rId2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18B06F-37CC-47EA-BFA6-76E4C76DF039}" v="4" dt="2021-06-28T10:10:49.3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069" autoAdjust="0"/>
  </p:normalViewPr>
  <p:slideViewPr>
    <p:cSldViewPr snapToGrid="0">
      <p:cViewPr varScale="1">
        <p:scale>
          <a:sx n="66" d="100"/>
          <a:sy n="66" d="100"/>
        </p:scale>
        <p:origin x="193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6EAF8-E508-4295-BB16-DF325A130711}" type="datetimeFigureOut">
              <a:rPr lang="en-GB" smtClean="0"/>
              <a:t>18/10/2022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0B9F18-6B46-44C9-8159-9C1F9BB7C0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527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Motivation: Internal vs external (Want to finish my degree)</a:t>
            </a:r>
          </a:p>
          <a:p>
            <a:r>
              <a:rPr lang="en-GB" dirty="0" err="1"/>
              <a:t>Schnittmenge</a:t>
            </a:r>
            <a:r>
              <a:rPr lang="en-GB" dirty="0"/>
              <a:t>: Intersection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0B9F18-6B46-44C9-8159-9C1F9BB7C08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562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0B9F18-6B46-44C9-8159-9C1F9BB7C08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987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0B9F18-6B46-44C9-8159-9C1F9BB7C08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701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https://docs.google.com/forms/d/e/1FAIpQLScFIHhIbOOEETFWxpHLKaw9I8ds85_Btw5allcJTmqWgAAq2w/viewform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0B9F18-6B46-44C9-8159-9C1F9BB7C08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401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68418F8-B52F-4661-8ABA-69BB3ADD667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861" y="2160001"/>
            <a:ext cx="7920773" cy="997196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2444CB2-243C-41A0-8F6C-F772E768A3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15861" y="3166992"/>
            <a:ext cx="7920774" cy="2492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SUB TITLE IN HERE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24475ED-B6F3-4114-A316-943C1E2B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74319" y="6431961"/>
            <a:ext cx="2057400" cy="13849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DC1F67E-6248-496F-8483-98A65C33F8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107" y="5538158"/>
            <a:ext cx="1508916" cy="103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318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an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88601" y="1150618"/>
            <a:ext cx="8263493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A7B25A5-6B91-4CE2-93B8-754812DA02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494489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med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44140" y="1150618"/>
            <a:ext cx="60079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07245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Graphs and graphics can be positioned over the grey box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7EECFAC-7182-49C4-A276-219F1E7C7B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144966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E866B34-8A6C-492A-96F1-5F307C6EA65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88327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ch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2486367"/>
          </a:xfrm>
          <a:prstGeom prst="rect">
            <a:avLst/>
          </a:prstGeom>
        </p:spPr>
        <p:txBody>
          <a:bodyPr lIns="36000" tIns="36000" rIns="36000" bIns="36000" numCol="2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Charts, graphs and graphics can be positioned over the grey box.</a:t>
            </a:r>
            <a:br>
              <a:rPr lang="en-US"/>
            </a:br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br>
              <a:rPr lang="en-US"/>
            </a:br>
            <a:endParaRPr lang="en-US"/>
          </a:p>
          <a:p>
            <a:pPr lvl="0"/>
            <a:r>
              <a:rPr lang="en-US"/>
              <a:t>Body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870E1B6-0ECF-4B89-8FAB-09D00538EB5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0" y="3873242"/>
            <a:ext cx="3855539" cy="2486367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5259958-3FB9-4566-8AB7-D98E4FCD49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6116113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3 colum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E768777-3248-42B2-85F9-58D5B20C6E6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86030" y="1150618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83259" y="1150615"/>
            <a:ext cx="2869035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99316F6E-405A-4A01-9184-79CC1058A9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749459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row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8263493" cy="2278381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Charts, graphs and graphics can be positioned over the grey box.</a:t>
            </a: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1" y="3566179"/>
            <a:ext cx="8263493" cy="2798784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65438FC-7DE5-43FA-96AA-BA01B74D04B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639672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ayout - just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6ABEA7B-7448-4E43-A7A4-3421CD2E27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22121-4331-41E2-B269-75755B8049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8801" y="1150618"/>
            <a:ext cx="8263493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2311653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title - oran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F192859-C46A-4829-96AF-7D408294B88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D94ECEE5-5A94-4126-92B2-4FA9605C9D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298660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9FC8E3CA-4735-4448-B024-8A121DADF8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7A647E4-605B-4961-B4D2-DBA8850930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136559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oran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F192859-C46A-4829-96AF-7D408294B88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D94ECEE5-5A94-4126-92B2-4FA9605C9D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38501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pi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D79BA80-1E7F-4F47-AF07-7A70474A6C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81FAF16-A8F7-4BA6-B2B7-5BF7AFA61EA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7794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turquois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E406321-A4C9-4532-B695-2ECC82CCAE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1A37CB7-C061-4C30-8C0D-36C06AE6116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938964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- just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225776"/>
            <a:ext cx="7418105" cy="720000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22121-4331-41E2-B269-75755B8049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8801" y="1167493"/>
            <a:ext cx="8263493" cy="5197473"/>
          </a:xfrm>
          <a:prstGeom prst="rect">
            <a:avLst/>
          </a:prstGeom>
        </p:spPr>
        <p:txBody>
          <a:bodyPr lIns="36000" tIns="36000" rIns="36000" bIns="36000"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29750572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2698E74-DBB1-4C41-81D5-108634391B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32378" y="1176736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01</a:t>
            </a:r>
          </a:p>
        </p:txBody>
      </p:sp>
      <p:sp>
        <p:nvSpPr>
          <p:cNvPr id="7" name="Text Placeholder 31">
            <a:extLst>
              <a:ext uri="{FF2B5EF4-FFF2-40B4-BE49-F238E27FC236}">
                <a16:creationId xmlns:a16="http://schemas.microsoft.com/office/drawing/2014/main" id="{27D262DD-86D2-472F-9233-2CA4C4F3C4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772378" y="1176734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C0A8910E-3E33-41A3-816B-CD71BE1D50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72378" y="1445872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DC7DBC2F-B4BA-4FA1-AC8F-C1FB5D329C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2378" y="187724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02</a:t>
            </a:r>
          </a:p>
        </p:txBody>
      </p:sp>
      <p:sp>
        <p:nvSpPr>
          <p:cNvPr id="10" name="Text Placeholder 31">
            <a:extLst>
              <a:ext uri="{FF2B5EF4-FFF2-40B4-BE49-F238E27FC236}">
                <a16:creationId xmlns:a16="http://schemas.microsoft.com/office/drawing/2014/main" id="{E96BEFDD-99B7-4B7A-A883-501F05DEBE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72378" y="1877241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11" name="Text Placeholder 31">
            <a:extLst>
              <a:ext uri="{FF2B5EF4-FFF2-40B4-BE49-F238E27FC236}">
                <a16:creationId xmlns:a16="http://schemas.microsoft.com/office/drawing/2014/main" id="{8F24DFEC-E082-454B-B5C3-50F1E1DD32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72378" y="2146379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C3A914CD-C11D-48A8-88E1-538FBD10966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2378" y="2577750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03</a:t>
            </a:r>
          </a:p>
        </p:txBody>
      </p:sp>
      <p:sp>
        <p:nvSpPr>
          <p:cNvPr id="15" name="Text Placeholder 31">
            <a:extLst>
              <a:ext uri="{FF2B5EF4-FFF2-40B4-BE49-F238E27FC236}">
                <a16:creationId xmlns:a16="http://schemas.microsoft.com/office/drawing/2014/main" id="{5E5D34B7-01F5-4524-B815-3E8FD22045B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72378" y="2577748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16" name="Text Placeholder 31">
            <a:extLst>
              <a:ext uri="{FF2B5EF4-FFF2-40B4-BE49-F238E27FC236}">
                <a16:creationId xmlns:a16="http://schemas.microsoft.com/office/drawing/2014/main" id="{745E9020-E3D4-4B2E-AF64-3BC2BA8099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772378" y="2846886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6E31EB1E-53F8-4104-A8D0-0BEFB18961C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32378" y="3278255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04</a:t>
            </a:r>
          </a:p>
        </p:txBody>
      </p:sp>
      <p:sp>
        <p:nvSpPr>
          <p:cNvPr id="18" name="Text Placeholder 31">
            <a:extLst>
              <a:ext uri="{FF2B5EF4-FFF2-40B4-BE49-F238E27FC236}">
                <a16:creationId xmlns:a16="http://schemas.microsoft.com/office/drawing/2014/main" id="{3DEAAE69-8D81-471C-A294-06DD17336F6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72378" y="3278255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19" name="Text Placeholder 31">
            <a:extLst>
              <a:ext uri="{FF2B5EF4-FFF2-40B4-BE49-F238E27FC236}">
                <a16:creationId xmlns:a16="http://schemas.microsoft.com/office/drawing/2014/main" id="{01E75DFE-469F-4162-BFD7-0AD3CC0605D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772378" y="3547393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16FACADA-AE0B-4A02-B7FE-F03E903A200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232378" y="397876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05</a:t>
            </a:r>
          </a:p>
        </p:txBody>
      </p:sp>
      <p:sp>
        <p:nvSpPr>
          <p:cNvPr id="21" name="Text Placeholder 31">
            <a:extLst>
              <a:ext uri="{FF2B5EF4-FFF2-40B4-BE49-F238E27FC236}">
                <a16:creationId xmlns:a16="http://schemas.microsoft.com/office/drawing/2014/main" id="{1BE90D09-E40F-4E07-8A6C-C34ECB3A0C7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772378" y="3978762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22" name="Text Placeholder 31">
            <a:extLst>
              <a:ext uri="{FF2B5EF4-FFF2-40B4-BE49-F238E27FC236}">
                <a16:creationId xmlns:a16="http://schemas.microsoft.com/office/drawing/2014/main" id="{E8BCD20F-DF5A-4D1F-AB59-8992CCEB4E7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772378" y="4247900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2CA99EFB-8D03-4007-813F-E6174F0308E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232378" y="4679271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06</a:t>
            </a:r>
          </a:p>
        </p:txBody>
      </p:sp>
      <p:sp>
        <p:nvSpPr>
          <p:cNvPr id="24" name="Text Placeholder 31">
            <a:extLst>
              <a:ext uri="{FF2B5EF4-FFF2-40B4-BE49-F238E27FC236}">
                <a16:creationId xmlns:a16="http://schemas.microsoft.com/office/drawing/2014/main" id="{75297938-8904-4A58-BECE-919189BAA54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772378" y="4679269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25" name="Text Placeholder 31">
            <a:extLst>
              <a:ext uri="{FF2B5EF4-FFF2-40B4-BE49-F238E27FC236}">
                <a16:creationId xmlns:a16="http://schemas.microsoft.com/office/drawing/2014/main" id="{EF1B2FF4-CFE5-4357-917A-02669822510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772378" y="4948407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ABF0E3-1A7E-434D-B96E-F3343B8E07D9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0" y="0"/>
            <a:ext cx="382592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25039EFD-26D4-4EFF-80C8-2DEC577006F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32378" y="770472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CONTENTS</a:t>
            </a:r>
          </a:p>
        </p:txBody>
      </p:sp>
      <p:sp>
        <p:nvSpPr>
          <p:cNvPr id="32" name="Slide Number Placeholder 8">
            <a:extLst>
              <a:ext uri="{FF2B5EF4-FFF2-40B4-BE49-F238E27FC236}">
                <a16:creationId xmlns:a16="http://schemas.microsoft.com/office/drawing/2014/main" id="{6FBBA16B-4607-4475-9AA9-35D51BE89C52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32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9">
            <a:extLst>
              <a:ext uri="{FF2B5EF4-FFF2-40B4-BE49-F238E27FC236}">
                <a16:creationId xmlns:a16="http://schemas.microsoft.com/office/drawing/2014/main" id="{FF9A53DE-293F-4D46-94A3-8EB81742DFC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2000" y="1079999"/>
            <a:ext cx="8220294" cy="5284967"/>
          </a:xfrm>
          <a:prstGeom prst="rect">
            <a:avLst/>
          </a:prstGeom>
        </p:spPr>
        <p:txBody>
          <a:bodyPr lIns="36000" tIns="36000" rIns="36000" bIns="36000" numCol="2" spcCol="360000"/>
          <a:lstStyle>
            <a:lvl1pPr marL="0" indent="0" algn="l" defTabSz="287993">
              <a:lnSpc>
                <a:spcPts val="1600"/>
              </a:lnSpc>
              <a:buNone/>
              <a:defRPr sz="1200" b="1"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00	Insert contents listing (2 columns)</a:t>
            </a:r>
          </a:p>
        </p:txBody>
      </p:sp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091B7A03-C365-4ED6-962E-93EA096F7A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77805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225776"/>
            <a:ext cx="7418105" cy="720000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22121-4331-41E2-B269-75755B8049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8801" y="1167493"/>
            <a:ext cx="8263493" cy="5197473"/>
          </a:xfrm>
          <a:prstGeom prst="rect">
            <a:avLst/>
          </a:prstGeom>
        </p:spPr>
        <p:txBody>
          <a:bodyPr lIns="36000" tIns="36000" rIns="36000" bIns="36000"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30274513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085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C850A13-8E99-49E2-9165-C76685B082C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1342" y="226559"/>
            <a:ext cx="838348" cy="57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997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79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3ED99F8-E22C-4D15-85F7-8D466F90469F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932" y="200297"/>
            <a:ext cx="812841" cy="558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861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1" r:id="rId3"/>
    <p:sldLayoutId id="2147483672" r:id="rId4"/>
    <p:sldLayoutId id="2147483670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D35A2-212B-4253-8D50-FD1945F2BF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861" y="1592490"/>
            <a:ext cx="7920773" cy="1994392"/>
          </a:xfrm>
        </p:spPr>
        <p:txBody>
          <a:bodyPr/>
          <a:lstStyle/>
          <a:p>
            <a:r>
              <a:rPr lang="en-US" dirty="0"/>
              <a:t>Investigating how to enhance the idea generation process for academic projects by engineering students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D11A33-AC46-4B11-BB79-109359491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5861" y="3937393"/>
            <a:ext cx="7920774" cy="249299"/>
          </a:xfrm>
        </p:spPr>
        <p:txBody>
          <a:bodyPr/>
          <a:lstStyle/>
          <a:p>
            <a:r>
              <a:rPr lang="en-GB" dirty="0"/>
              <a:t>Martin Braun, Ian Bates, Keith Carter, Joanne Holford and Katherine Kirk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B15827-E680-21FD-FB20-0094CB4D7865}"/>
              </a:ext>
            </a:extLst>
          </p:cNvPr>
          <p:cNvSpPr txBox="1"/>
          <p:nvPr/>
        </p:nvSpPr>
        <p:spPr>
          <a:xfrm>
            <a:off x="515861" y="4537203"/>
            <a:ext cx="54681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err="1">
                <a:solidFill>
                  <a:schemeClr val="bg1"/>
                </a:solidFill>
              </a:rPr>
              <a:t>eSTEeM</a:t>
            </a:r>
            <a:r>
              <a:rPr lang="en-GB" b="1" dirty="0">
                <a:solidFill>
                  <a:schemeClr val="bg1"/>
                </a:solidFill>
              </a:rPr>
              <a:t> Seminar Series: Scholarship Showcase</a:t>
            </a:r>
          </a:p>
          <a:p>
            <a:r>
              <a:rPr lang="en-GB" b="1">
                <a:solidFill>
                  <a:schemeClr val="bg1"/>
                </a:solidFill>
              </a:rPr>
              <a:t>19 October 2022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156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7CCD74D-49D0-420E-BE80-E82354CEDAA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Sources of inspiration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B0FA7FB-4454-9F25-B8E4-8384AAE62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Literature review</a:t>
            </a:r>
          </a:p>
          <a:p>
            <a:pPr marL="800089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Many ideation tools: Intuitive and directed methods (White </a:t>
            </a:r>
            <a:r>
              <a:rPr lang="en-GB" sz="2000" i="1" dirty="0"/>
              <a:t>et al</a:t>
            </a:r>
            <a:r>
              <a:rPr lang="en-GB" sz="2000" dirty="0"/>
              <a:t>, 2012)</a:t>
            </a:r>
          </a:p>
          <a:p>
            <a:pPr marL="800089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Mainly for engineering design students</a:t>
            </a:r>
          </a:p>
          <a:p>
            <a:pPr marL="800089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Other engineering students are trained to focus on technical aspects of design solutions rather than on exploring the design space (</a:t>
            </a:r>
            <a:r>
              <a:rPr lang="en-US" sz="2000" dirty="0" err="1"/>
              <a:t>Sintoris</a:t>
            </a:r>
            <a:r>
              <a:rPr lang="en-US" sz="2000" dirty="0"/>
              <a:t> et al, 2018)</a:t>
            </a:r>
          </a:p>
          <a:p>
            <a:pPr marL="800089" lvl="1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r>
              <a:rPr lang="en-GB" dirty="0"/>
              <a:t>OU project modules</a:t>
            </a:r>
          </a:p>
          <a:p>
            <a:pPr marL="800089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Undergraduate FYP modules</a:t>
            </a:r>
          </a:p>
          <a:p>
            <a:pPr lvl="2"/>
            <a:r>
              <a:rPr lang="en-GB" sz="2000" dirty="0"/>
              <a:t>Different approaches for different modules</a:t>
            </a:r>
          </a:p>
          <a:p>
            <a:pPr lvl="2"/>
            <a:r>
              <a:rPr lang="en-GB" sz="2000" dirty="0"/>
              <a:t>Engineering: Title of previous projects, seven sort topic guidance</a:t>
            </a:r>
          </a:p>
          <a:p>
            <a:pPr marL="800089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Engineering MSc project modules</a:t>
            </a:r>
          </a:p>
          <a:p>
            <a:pPr lvl="2"/>
            <a:r>
              <a:rPr lang="en-GB" sz="2000" dirty="0"/>
              <a:t>Brainstorming for personal use</a:t>
            </a:r>
          </a:p>
          <a:p>
            <a:pPr lvl="2"/>
            <a:r>
              <a:rPr lang="en-GB" sz="2000" dirty="0"/>
              <a:t>Mapping tools</a:t>
            </a:r>
          </a:p>
        </p:txBody>
      </p:sp>
    </p:spTree>
    <p:extLst>
      <p:ext uri="{BB962C8B-B14F-4D97-AF65-F5344CB8AC3E}">
        <p14:creationId xmlns:p14="http://schemas.microsoft.com/office/powerpoint/2010/main" val="1505445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7CCD74D-49D0-420E-BE80-E82354CEDAA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First section: Choose idea or not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B0FA7FB-4454-9F25-B8E4-8384AAE62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Run workshop </a:t>
            </a:r>
            <a:br>
              <a:rPr lang="en-GB" dirty="0"/>
            </a:br>
            <a:r>
              <a:rPr lang="en-GB" dirty="0"/>
              <a:t>to introduce toolkit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29FC8CE8-6798-443A-BC4F-2324CB5A15B2}"/>
              </a:ext>
            </a:extLst>
          </p:cNvPr>
          <p:cNvSpPr/>
          <p:nvPr/>
        </p:nvSpPr>
        <p:spPr>
          <a:xfrm>
            <a:off x="3210697" y="5690507"/>
            <a:ext cx="321275" cy="28675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72C3B12-F94E-487E-8F47-95498EE4C8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0572" y="1167493"/>
            <a:ext cx="3220812" cy="5452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65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A166592-31C5-4957-AA96-3044B34564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Have idea </a:t>
            </a:r>
            <a:r>
              <a:rPr lang="en-GB" dirty="0">
                <a:sym typeface="Wingdings" panose="05000000000000000000" pitchFamily="2" charset="2"/>
              </a:rPr>
              <a:t> </a:t>
            </a:r>
            <a:r>
              <a:rPr lang="en-GB" dirty="0"/>
              <a:t>Suggestion form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0DE97-A6D0-75F1-6C16-092F3FB62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D163E1D-473B-498D-8033-31E12D82D7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7107" y="1167493"/>
            <a:ext cx="3219629" cy="5690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107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DA5B806-BC50-4E26-8D7F-41E40F2219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No idea </a:t>
            </a:r>
            <a:r>
              <a:rPr lang="en-GB" dirty="0">
                <a:sym typeface="Wingdings" panose="05000000000000000000" pitchFamily="2" charset="2"/>
              </a:rPr>
              <a:t> </a:t>
            </a:r>
            <a:r>
              <a:rPr lang="en-GB" dirty="0"/>
              <a:t>Ideation section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4578E-2EA6-92AB-74A8-E3BBAB92E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CA8CE9E-C0E1-44D8-857B-40959F3FE3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510" y="1677841"/>
            <a:ext cx="3789298" cy="383327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4FD84F0-8AA3-4308-AEF5-9EEEE251AF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3516" y="1167492"/>
            <a:ext cx="3143390" cy="5690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976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4D01680-2431-4349-BCAD-CDFA88FAC3A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Sample of previous project titles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400BA1-ECBD-4A6C-0C5B-0DAA9182E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DAD7DE3-B386-4298-9FFF-3AFF5E9FD4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2099" y="1080406"/>
            <a:ext cx="3219802" cy="5690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31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5D40424-6985-437E-ACBF-82239C15C9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What we found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A9DCF5E-5758-40C2-AFC2-A8B14B25EB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5317" y="4186692"/>
            <a:ext cx="5400000" cy="249299"/>
          </a:xfrm>
        </p:spPr>
        <p:txBody>
          <a:bodyPr/>
          <a:lstStyle/>
          <a:p>
            <a:r>
              <a:rPr lang="en-GB" dirty="0"/>
              <a:t>Section 4</a:t>
            </a:r>
          </a:p>
        </p:txBody>
      </p:sp>
    </p:spTree>
    <p:extLst>
      <p:ext uri="{BB962C8B-B14F-4D97-AF65-F5344CB8AC3E}">
        <p14:creationId xmlns:p14="http://schemas.microsoft.com/office/powerpoint/2010/main" val="67353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B2610CE-C828-26A1-F2F1-3419B4AAA0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Studying student ideation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6519F-73F3-CC58-E979-B5AE4253C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Impact of workshop (Entry/exit polls)</a:t>
            </a:r>
            <a:br>
              <a:rPr lang="en-GB" dirty="0"/>
            </a:br>
            <a:r>
              <a:rPr lang="en-GB" dirty="0"/>
              <a:t>8 students and five T452 tutors</a:t>
            </a:r>
          </a:p>
          <a:p>
            <a:endParaRPr lang="en-GB" dirty="0"/>
          </a:p>
          <a:p>
            <a:r>
              <a:rPr lang="en-GB" dirty="0"/>
              <a:t>Questionnaire after workshop</a:t>
            </a:r>
            <a:br>
              <a:rPr lang="en-GB" dirty="0"/>
            </a:br>
            <a:r>
              <a:rPr lang="en-GB" dirty="0"/>
              <a:t>8 students</a:t>
            </a:r>
          </a:p>
          <a:p>
            <a:endParaRPr lang="en-GB" dirty="0"/>
          </a:p>
          <a:p>
            <a:r>
              <a:rPr lang="en-GB" dirty="0"/>
              <a:t>Interviews with students after proposal feedback received</a:t>
            </a:r>
            <a:br>
              <a:rPr lang="en-GB" dirty="0"/>
            </a:br>
            <a:r>
              <a:rPr lang="en-GB" dirty="0"/>
              <a:t>3 students (also discussion with tutors)</a:t>
            </a:r>
          </a:p>
        </p:txBody>
      </p:sp>
    </p:spTree>
    <p:extLst>
      <p:ext uri="{BB962C8B-B14F-4D97-AF65-F5344CB8AC3E}">
        <p14:creationId xmlns:p14="http://schemas.microsoft.com/office/powerpoint/2010/main" val="3824557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866E036-CFE5-63C3-5B40-9CB3533A56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What we found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B6ADB-255B-E0E8-0F58-EB4C84BC7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Workshop</a:t>
            </a:r>
            <a:r>
              <a:rPr lang="en-GB"/>
              <a:t>/questionnaire:</a:t>
            </a:r>
            <a:br>
              <a:rPr lang="en-GB" dirty="0"/>
            </a:br>
            <a:r>
              <a:rPr lang="en-GB" dirty="0"/>
              <a:t>Only one student had a clear idea</a:t>
            </a:r>
            <a:br>
              <a:rPr lang="en-GB" dirty="0"/>
            </a:br>
            <a:r>
              <a:rPr lang="en-GB" dirty="0"/>
              <a:t>Concerned about level of project idea</a:t>
            </a:r>
            <a:br>
              <a:rPr lang="en-GB" dirty="0"/>
            </a:br>
            <a:r>
              <a:rPr lang="en-GB" dirty="0"/>
              <a:t>Discussion of ideation tools helped develop project ideas</a:t>
            </a:r>
            <a:br>
              <a:rPr lang="en-GB" dirty="0"/>
            </a:br>
            <a:endParaRPr lang="en-GB" dirty="0"/>
          </a:p>
          <a:p>
            <a:r>
              <a:rPr lang="en-GB" dirty="0"/>
              <a:t>Interviews:</a:t>
            </a:r>
            <a:br>
              <a:rPr lang="en-GB" dirty="0"/>
            </a:br>
            <a:r>
              <a:rPr lang="en-GB" dirty="0"/>
              <a:t>Students benefited from facilitated workshop</a:t>
            </a:r>
            <a:br>
              <a:rPr lang="en-GB" dirty="0"/>
            </a:br>
            <a:r>
              <a:rPr lang="en-GB" dirty="0"/>
              <a:t>	</a:t>
            </a:r>
            <a:r>
              <a:rPr lang="en-GB" sz="2000" dirty="0"/>
              <a:t>Other in same boat, explanation of ideation tools</a:t>
            </a:r>
            <a:br>
              <a:rPr lang="en-GB" dirty="0"/>
            </a:br>
            <a:r>
              <a:rPr lang="en-GB" dirty="0"/>
              <a:t>Students found most of the toolkit useful</a:t>
            </a:r>
            <a:br>
              <a:rPr lang="en-GB" dirty="0"/>
            </a:br>
            <a:r>
              <a:rPr lang="en-GB" dirty="0"/>
              <a:t>	</a:t>
            </a:r>
            <a:r>
              <a:rPr lang="en-GB" sz="2000" dirty="0"/>
              <a:t>Both parts useful, usability needs improving </a:t>
            </a:r>
          </a:p>
          <a:p>
            <a:endParaRPr lang="en-GB" sz="2000" dirty="0"/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sym typeface="Wingdings" panose="05000000000000000000" pitchFamily="2" charset="2"/>
              </a:rPr>
              <a:t> Project modules need to develop creative skills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sym typeface="Wingdings" panose="05000000000000000000" pitchFamily="2" charset="2"/>
              </a:rPr>
              <a:t> Clear guidance to appropriate level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01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D8A04-935C-4320-8757-9C02B0901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861" y="3179701"/>
            <a:ext cx="7920773" cy="498598"/>
          </a:xfrm>
        </p:spPr>
        <p:txBody>
          <a:bodyPr/>
          <a:lstStyle/>
          <a:p>
            <a:pPr algn="ctr"/>
            <a:r>
              <a:rPr lang="en-GB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12620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0C70D33-C5B2-43E8-99D5-8DCB64871E6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01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B8D1F2-96C8-4665-96A7-1D05EA19877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72378" y="1176734"/>
            <a:ext cx="3207056" cy="261938"/>
          </a:xfrm>
        </p:spPr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432058-C1BB-4813-9F23-2F54A94C5D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32378" y="2404292"/>
            <a:ext cx="540000" cy="503999"/>
          </a:xfrm>
        </p:spPr>
        <p:txBody>
          <a:bodyPr/>
          <a:lstStyle/>
          <a:p>
            <a:r>
              <a:rPr lang="en-GB" dirty="0"/>
              <a:t>02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39A5C85-5856-4ECD-A775-7ED7A726E4A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72378" y="2394460"/>
            <a:ext cx="3207056" cy="261938"/>
          </a:xfrm>
        </p:spPr>
        <p:txBody>
          <a:bodyPr/>
          <a:lstStyle/>
          <a:p>
            <a:r>
              <a:rPr lang="en-GB" dirty="0"/>
              <a:t>Creative process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4E88A49-04AE-4A27-9572-184460E2E99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772378" y="2680935"/>
            <a:ext cx="3207056" cy="360000"/>
          </a:xfrm>
        </p:spPr>
        <p:txBody>
          <a:bodyPr/>
          <a:lstStyle/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dirty="0"/>
              <a:t>Expertise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dirty="0"/>
              <a:t>Creative skills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5A748D6-82DC-45CE-921A-5F3F16C06A2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232378" y="3631848"/>
            <a:ext cx="540000" cy="503999"/>
          </a:xfrm>
        </p:spPr>
        <p:txBody>
          <a:bodyPr/>
          <a:lstStyle/>
          <a:p>
            <a:r>
              <a:rPr lang="en-GB" dirty="0"/>
              <a:t>03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9DC4DB6-CE52-4993-9613-778438C26A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72378" y="3632154"/>
            <a:ext cx="3207056" cy="261938"/>
          </a:xfrm>
        </p:spPr>
        <p:txBody>
          <a:bodyPr/>
          <a:lstStyle/>
          <a:p>
            <a:r>
              <a:rPr lang="en-GB" dirty="0"/>
              <a:t>Ideation toolkit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49844AE-C233-4BE1-A195-7AA52B3C93C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232378" y="4859405"/>
            <a:ext cx="540000" cy="503999"/>
          </a:xfrm>
        </p:spPr>
        <p:txBody>
          <a:bodyPr/>
          <a:lstStyle/>
          <a:p>
            <a:r>
              <a:rPr lang="en-GB" dirty="0"/>
              <a:t>04</a:t>
            </a:r>
          </a:p>
          <a:p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69DCAC6-141A-4FB8-996F-A26E3A348BC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72378" y="4859405"/>
            <a:ext cx="3207056" cy="261938"/>
          </a:xfrm>
        </p:spPr>
        <p:txBody>
          <a:bodyPr/>
          <a:lstStyle/>
          <a:p>
            <a:r>
              <a:rPr lang="en-GB" dirty="0"/>
              <a:t>What we found</a:t>
            </a:r>
          </a:p>
        </p:txBody>
      </p:sp>
      <p:sp>
        <p:nvSpPr>
          <p:cNvPr id="21" name="Title 20">
            <a:extLst>
              <a:ext uri="{FF2B5EF4-FFF2-40B4-BE49-F238E27FC236}">
                <a16:creationId xmlns:a16="http://schemas.microsoft.com/office/drawing/2014/main" id="{CA06B1DD-0C3B-4A0B-AB8B-AFA3E8DDCD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34" name="Picture 10" descr="Innovation &amp; Ideation | Webhomes">
            <a:extLst>
              <a:ext uri="{FF2B5EF4-FFF2-40B4-BE49-F238E27FC236}">
                <a16:creationId xmlns:a16="http://schemas.microsoft.com/office/drawing/2014/main" id="{C4BDDD39-179F-B4E6-8B2F-312A120F39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37" r="22785"/>
          <a:stretch/>
        </p:blipFill>
        <p:spPr bwMode="auto">
          <a:xfrm>
            <a:off x="-1" y="55910"/>
            <a:ext cx="4004841" cy="6802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0119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5D40424-6985-437E-ACBF-82239C15C9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A9DCF5E-5758-40C2-AFC2-A8B14B25EB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5317" y="4186692"/>
            <a:ext cx="5400000" cy="249299"/>
          </a:xfrm>
        </p:spPr>
        <p:txBody>
          <a:bodyPr/>
          <a:lstStyle/>
          <a:p>
            <a:r>
              <a:rPr lang="en-GB" dirty="0"/>
              <a:t>Section 1</a:t>
            </a:r>
          </a:p>
        </p:txBody>
      </p:sp>
    </p:spTree>
    <p:extLst>
      <p:ext uri="{BB962C8B-B14F-4D97-AF65-F5344CB8AC3E}">
        <p14:creationId xmlns:p14="http://schemas.microsoft.com/office/powerpoint/2010/main" val="3089440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95CFA78-493F-EB4A-DFA0-65325AE1C5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CA0A41-3292-CEEB-8474-53F3B3F74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Final year projects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OU business model</a:t>
            </a:r>
          </a:p>
          <a:p>
            <a:pPr marL="800089" lvl="1" indent="-342900">
              <a:buFont typeface="Wingdings" panose="05000000000000000000" pitchFamily="2" charset="2"/>
              <a:buChar char="q"/>
            </a:pPr>
            <a:r>
              <a:rPr lang="en-GB" sz="2000" dirty="0"/>
              <a:t>ALs</a:t>
            </a:r>
          </a:p>
          <a:p>
            <a:pPr marL="800089" lvl="1" indent="-342900">
              <a:buFont typeface="Wingdings" panose="05000000000000000000" pitchFamily="2" charset="2"/>
              <a:buChar char="q"/>
            </a:pPr>
            <a:r>
              <a:rPr lang="en-GB" sz="2000" dirty="0"/>
              <a:t>No active research portfolio</a:t>
            </a:r>
          </a:p>
          <a:p>
            <a:pPr lvl="1"/>
            <a:r>
              <a:rPr lang="en-GB" sz="2000" dirty="0">
                <a:sym typeface="Wingdings" panose="05000000000000000000" pitchFamily="2" charset="2"/>
              </a:rPr>
              <a:t> Students need to come up with project idea, method, plan etc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F2D897D-212A-BE5F-413D-11410F39121B}"/>
              </a:ext>
            </a:extLst>
          </p:cNvPr>
          <p:cNvSpPr/>
          <p:nvPr/>
        </p:nvSpPr>
        <p:spPr>
          <a:xfrm>
            <a:off x="731520" y="2386149"/>
            <a:ext cx="1698172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Student proposed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B71911-F5DF-4B92-EBB7-B1DB0408B9C0}"/>
              </a:ext>
            </a:extLst>
          </p:cNvPr>
          <p:cNvSpPr/>
          <p:nvPr/>
        </p:nvSpPr>
        <p:spPr>
          <a:xfrm>
            <a:off x="6570619" y="2386149"/>
            <a:ext cx="1698172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Staff</a:t>
            </a:r>
            <a:br>
              <a:rPr lang="en-GB" dirty="0"/>
            </a:br>
            <a:r>
              <a:rPr lang="en-GB" dirty="0"/>
              <a:t> proposed</a:t>
            </a:r>
          </a:p>
        </p:txBody>
      </p:sp>
      <p:sp>
        <p:nvSpPr>
          <p:cNvPr id="3" name="Arrow: Left-Right 2">
            <a:extLst>
              <a:ext uri="{FF2B5EF4-FFF2-40B4-BE49-F238E27FC236}">
                <a16:creationId xmlns:a16="http://schemas.microsoft.com/office/drawing/2014/main" id="{5FE292D7-98E9-3ED3-E22F-C217BE4C8A5B}"/>
              </a:ext>
            </a:extLst>
          </p:cNvPr>
          <p:cNvSpPr/>
          <p:nvPr/>
        </p:nvSpPr>
        <p:spPr>
          <a:xfrm>
            <a:off x="2645230" y="2476183"/>
            <a:ext cx="3709851" cy="5399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Continuum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3421338-0C3F-52CE-F4AE-BA1343861509}"/>
              </a:ext>
            </a:extLst>
          </p:cNvPr>
          <p:cNvSpPr/>
          <p:nvPr/>
        </p:nvSpPr>
        <p:spPr>
          <a:xfrm>
            <a:off x="4728754" y="4850674"/>
            <a:ext cx="1428206" cy="66185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738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C812F5-4DBB-4EBA-A2AE-F32B3AD14E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5316" y="3179701"/>
            <a:ext cx="5400000" cy="498598"/>
          </a:xfrm>
        </p:spPr>
        <p:txBody>
          <a:bodyPr/>
          <a:lstStyle/>
          <a:p>
            <a:r>
              <a:rPr lang="en-GB" dirty="0"/>
              <a:t>Creative process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45BB712-C9BE-4140-8553-E8EE675EB8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5317" y="4186692"/>
            <a:ext cx="5400000" cy="249299"/>
          </a:xfrm>
        </p:spPr>
        <p:txBody>
          <a:bodyPr/>
          <a:lstStyle/>
          <a:p>
            <a:r>
              <a:rPr lang="en-GB" dirty="0"/>
              <a:t>Section 2</a:t>
            </a:r>
          </a:p>
        </p:txBody>
      </p:sp>
    </p:spTree>
    <p:extLst>
      <p:ext uri="{BB962C8B-B14F-4D97-AF65-F5344CB8AC3E}">
        <p14:creationId xmlns:p14="http://schemas.microsoft.com/office/powerpoint/2010/main" val="1166338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A50C851-6143-7E7C-84C4-03D7DBAE9C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Creative process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E895E-D4DF-3548-DD7C-E2C1F5A16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13D2E2-6D18-5AFE-8F53-69A522304440}"/>
              </a:ext>
            </a:extLst>
          </p:cNvPr>
          <p:cNvSpPr txBox="1"/>
          <p:nvPr/>
        </p:nvSpPr>
        <p:spPr>
          <a:xfrm>
            <a:off x="6140324" y="6075765"/>
            <a:ext cx="2511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Adapted from Amabile (1998)</a:t>
            </a:r>
          </a:p>
        </p:txBody>
      </p:sp>
      <p:pic>
        <p:nvPicPr>
          <p:cNvPr id="1028" name="Picture 4" descr="3_circle_venn_diagram[1]">
            <a:extLst>
              <a:ext uri="{FF2B5EF4-FFF2-40B4-BE49-F238E27FC236}">
                <a16:creationId xmlns:a16="http://schemas.microsoft.com/office/drawing/2014/main" id="{7FA05305-CF2B-135A-4E3C-BEA920B271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5209" y="1284514"/>
            <a:ext cx="5113581" cy="477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332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A50C851-6143-7E7C-84C4-03D7DBAE9C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Expertise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E895E-D4DF-3548-DD7C-E2C1F5A16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Most of the time students </a:t>
            </a:r>
            <a:br>
              <a:rPr lang="en-US" dirty="0"/>
            </a:br>
            <a:r>
              <a:rPr lang="en-US" dirty="0"/>
              <a:t>study subject related material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Are final year students subject experts?</a:t>
            </a:r>
          </a:p>
          <a:p>
            <a:r>
              <a:rPr lang="en-US" dirty="0" err="1"/>
              <a:t>Litzinger</a:t>
            </a:r>
            <a:r>
              <a:rPr lang="en-US" dirty="0"/>
              <a:t> et al (2011): </a:t>
            </a:r>
            <a:br>
              <a:rPr lang="en-US" dirty="0"/>
            </a:br>
            <a:r>
              <a:rPr lang="en-US" dirty="0"/>
              <a:t>10,000 h to develop subject expertise </a:t>
            </a:r>
            <a:br>
              <a:rPr lang="en-US" dirty="0"/>
            </a:br>
            <a:r>
              <a:rPr lang="en-US" dirty="0"/>
              <a:t>UG degree about 3,600 h</a:t>
            </a:r>
          </a:p>
          <a:p>
            <a:endParaRPr lang="en-GB" dirty="0"/>
          </a:p>
          <a:p>
            <a:r>
              <a:rPr lang="en-US" sz="2400" dirty="0"/>
              <a:t>Knight &amp; Botting (2016): </a:t>
            </a:r>
            <a:br>
              <a:rPr lang="en-US" sz="2400" dirty="0"/>
            </a:br>
            <a:r>
              <a:rPr lang="en-US" sz="2400" dirty="0"/>
              <a:t>Lack deep subject knowledge to identify</a:t>
            </a:r>
            <a:br>
              <a:rPr lang="en-US" sz="2400" dirty="0"/>
            </a:br>
            <a:r>
              <a:rPr lang="en-US" sz="2400" dirty="0"/>
              <a:t>research question</a:t>
            </a:r>
          </a:p>
          <a:p>
            <a:endParaRPr lang="en-US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8" name="Picture 4" descr="3_circle_venn_diagram[1]">
            <a:extLst>
              <a:ext uri="{FF2B5EF4-FFF2-40B4-BE49-F238E27FC236}">
                <a16:creationId xmlns:a16="http://schemas.microsoft.com/office/drawing/2014/main" id="{7FA05305-CF2B-135A-4E3C-BEA920B271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324" y="1167493"/>
            <a:ext cx="2390970" cy="2231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25F31A98-3580-9059-F80A-D70BF69EA649}"/>
              </a:ext>
            </a:extLst>
          </p:cNvPr>
          <p:cNvSpPr/>
          <p:nvPr/>
        </p:nvSpPr>
        <p:spPr>
          <a:xfrm>
            <a:off x="6270266" y="1182458"/>
            <a:ext cx="1368000" cy="13680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18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A50C851-6143-7E7C-84C4-03D7DBAE9C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Creative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E895E-D4DF-3548-DD7C-E2C1F5A16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Other modules teach subject specific</a:t>
            </a:r>
            <a:br>
              <a:rPr lang="en-US" dirty="0"/>
            </a:br>
            <a:r>
              <a:rPr lang="en-US" dirty="0"/>
              <a:t>knowledge and skills</a:t>
            </a:r>
          </a:p>
          <a:p>
            <a:endParaRPr lang="en-US" dirty="0"/>
          </a:p>
          <a:p>
            <a:r>
              <a:rPr lang="en-US" dirty="0"/>
              <a:t>Project module needs to support</a:t>
            </a:r>
            <a:br>
              <a:rPr lang="en-US" dirty="0"/>
            </a:br>
            <a:r>
              <a:rPr lang="en-US" dirty="0"/>
              <a:t>creative thinking skills</a:t>
            </a:r>
          </a:p>
          <a:p>
            <a:endParaRPr lang="en-US" dirty="0"/>
          </a:p>
          <a:p>
            <a:r>
              <a:rPr lang="en-US" dirty="0"/>
              <a:t>T452: Constructivist</a:t>
            </a:r>
            <a:br>
              <a:rPr lang="en-US" dirty="0"/>
            </a:br>
            <a:r>
              <a:rPr lang="en-US" dirty="0"/>
              <a:t>Minimal guidance instruction (MGI)</a:t>
            </a:r>
            <a:br>
              <a:rPr lang="en-US" dirty="0"/>
            </a:br>
            <a:r>
              <a:rPr lang="en-US" dirty="0"/>
              <a:t>Not much support in identifying projects</a:t>
            </a:r>
            <a:br>
              <a:rPr lang="en-US" dirty="0"/>
            </a:br>
            <a:r>
              <a:rPr lang="en-US" sz="2000" dirty="0"/>
              <a:t>	List of previous titles</a:t>
            </a:r>
            <a:br>
              <a:rPr lang="en-US" sz="2000" dirty="0"/>
            </a:br>
            <a:r>
              <a:rPr lang="en-US" sz="2000" dirty="0"/>
              <a:t>	Something that interests you</a:t>
            </a:r>
            <a:br>
              <a:rPr lang="en-US" sz="2000" dirty="0"/>
            </a:br>
            <a:r>
              <a:rPr lang="en-US" sz="2000" dirty="0"/>
              <a:t>	Short description of possible topic areas</a:t>
            </a:r>
          </a:p>
          <a:p>
            <a:r>
              <a:rPr lang="en-US" dirty="0" err="1"/>
              <a:t>Kirscher</a:t>
            </a:r>
            <a:r>
              <a:rPr lang="en-US" dirty="0"/>
              <a:t> et al (2006): MGI does not work</a:t>
            </a:r>
          </a:p>
          <a:p>
            <a:r>
              <a:rPr lang="en-US" dirty="0" err="1"/>
              <a:t>Hmelo</a:t>
            </a:r>
            <a:r>
              <a:rPr lang="en-US" dirty="0"/>
              <a:t>-Silver et al  (2007): MGI needs sufficient scaffolding</a:t>
            </a:r>
          </a:p>
          <a:p>
            <a:endParaRPr lang="en-US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8" name="Picture 4" descr="3_circle_venn_diagram[1]">
            <a:extLst>
              <a:ext uri="{FF2B5EF4-FFF2-40B4-BE49-F238E27FC236}">
                <a16:creationId xmlns:a16="http://schemas.microsoft.com/office/drawing/2014/main" id="{7FA05305-CF2B-135A-4E3C-BEA920B271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324" y="1167493"/>
            <a:ext cx="2390970" cy="2231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25F31A98-3580-9059-F80A-D70BF69EA649}"/>
              </a:ext>
            </a:extLst>
          </p:cNvPr>
          <p:cNvSpPr/>
          <p:nvPr/>
        </p:nvSpPr>
        <p:spPr>
          <a:xfrm>
            <a:off x="7282640" y="1182458"/>
            <a:ext cx="1368000" cy="13680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701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21D00A9-A3B8-48D2-92E3-D83119C890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5316" y="3179701"/>
            <a:ext cx="5400000" cy="498598"/>
          </a:xfrm>
        </p:spPr>
        <p:txBody>
          <a:bodyPr/>
          <a:lstStyle/>
          <a:p>
            <a:r>
              <a:rPr lang="en-GB" dirty="0"/>
              <a:t>Ideation toolkit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20E16D1-B159-4839-8B31-BC7498B5CB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5317" y="4186692"/>
            <a:ext cx="5400000" cy="249299"/>
          </a:xfrm>
        </p:spPr>
        <p:txBody>
          <a:bodyPr/>
          <a:lstStyle/>
          <a:p>
            <a:r>
              <a:rPr lang="en-GB" dirty="0"/>
              <a:t>Section 3</a:t>
            </a:r>
          </a:p>
        </p:txBody>
      </p:sp>
    </p:spTree>
    <p:extLst>
      <p:ext uri="{BB962C8B-B14F-4D97-AF65-F5344CB8AC3E}">
        <p14:creationId xmlns:p14="http://schemas.microsoft.com/office/powerpoint/2010/main" val="1373592551"/>
      </p:ext>
    </p:extLst>
  </p:cSld>
  <p:clrMapOvr>
    <a:masterClrMapping/>
  </p:clrMapOvr>
</p:sld>
</file>

<file path=ppt/theme/theme1.xml><?xml version="1.0" encoding="utf-8"?>
<a:theme xmlns:a="http://schemas.openxmlformats.org/drawingml/2006/main" name="OU Title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76723E47-52BB-4FAA-A05C-2DF49523D5BE}"/>
    </a:ext>
  </a:extLst>
</a:theme>
</file>

<file path=ppt/theme/theme2.xml><?xml version="1.0" encoding="utf-8"?>
<a:theme xmlns:a="http://schemas.openxmlformats.org/drawingml/2006/main" name="OU Section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FAE18331-D8CD-423A-9602-E45A08067BF7}"/>
    </a:ext>
  </a:extLst>
</a:theme>
</file>

<file path=ppt/theme/theme3.xml><?xml version="1.0" encoding="utf-8"?>
<a:theme xmlns:a="http://schemas.openxmlformats.org/drawingml/2006/main" name="OU Layouts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E71F6A81-7D12-4207-BA77-D48B227BF69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OU_STANDARD</Template>
  <TotalTime>1</TotalTime>
  <Words>515</Words>
  <Application>Microsoft Office PowerPoint</Application>
  <PresentationFormat>On-screen Show (4:3)</PresentationFormat>
  <Paragraphs>92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Wingdings</vt:lpstr>
      <vt:lpstr>OU Title</vt:lpstr>
      <vt:lpstr>OU Section</vt:lpstr>
      <vt:lpstr>OU Layouts</vt:lpstr>
      <vt:lpstr>Investigating how to enhance the idea generation process for academic projects by engineering students</vt:lpstr>
      <vt:lpstr>PowerPoint Presentation</vt:lpstr>
      <vt:lpstr>Background</vt:lpstr>
      <vt:lpstr>PowerPoint Presentation</vt:lpstr>
      <vt:lpstr>Creative process</vt:lpstr>
      <vt:lpstr>PowerPoint Presentation</vt:lpstr>
      <vt:lpstr>PowerPoint Presentation</vt:lpstr>
      <vt:lpstr>PowerPoint Presentation</vt:lpstr>
      <vt:lpstr>Ideation toolkit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we found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Diane.Ford</dc:creator>
  <cp:lastModifiedBy>Diane.Ford</cp:lastModifiedBy>
  <cp:revision>31</cp:revision>
  <cp:lastPrinted>2022-05-09T09:05:16Z</cp:lastPrinted>
  <dcterms:created xsi:type="dcterms:W3CDTF">2020-04-06T14:15:50Z</dcterms:created>
  <dcterms:modified xsi:type="dcterms:W3CDTF">2022-10-18T09:55:38Z</dcterms:modified>
</cp:coreProperties>
</file>