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32" r:id="rId2"/>
  </p:sldIdLst>
  <p:sldSz cx="12192000" cy="6858000"/>
  <p:notesSz cx="6889750" cy="10021888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44" autoAdjust="0"/>
    <p:restoredTop sz="86410" autoAdjust="0"/>
  </p:normalViewPr>
  <p:slideViewPr>
    <p:cSldViewPr snapToGrid="0">
      <p:cViewPr varScale="1">
        <p:scale>
          <a:sx n="62" d="100"/>
          <a:sy n="62" d="100"/>
        </p:scale>
        <p:origin x="1236" y="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63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-4937"/>
    </p:cViewPr>
  </p:sorterViewPr>
  <p:notesViewPr>
    <p:cSldViewPr snapToGrid="0">
      <p:cViewPr varScale="1">
        <p:scale>
          <a:sx n="64" d="100"/>
          <a:sy n="64" d="100"/>
        </p:scale>
        <p:origin x="3149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CC96A8-6ED5-4539-87D6-AFCB6A9ADD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2"/>
            <a:ext cx="2986183" cy="5031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501CA9-6E9A-4637-835A-572E070E7F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02011" y="2"/>
            <a:ext cx="2986183" cy="5031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31E61-F304-4060-A71B-12EF89F2AB62}" type="datetimeFigureOut">
              <a:rPr lang="en-GB" smtClean="0"/>
              <a:t>31/08/2021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7BD09-F700-4294-844B-B16BB42D45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518742"/>
            <a:ext cx="2986183" cy="50314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D03D2-9D32-4973-B2F2-CBB43172B8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02011" y="9518742"/>
            <a:ext cx="2986183" cy="50314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62D12-9E5E-493C-BE47-C6A094F24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103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85558" cy="5028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599" y="2"/>
            <a:ext cx="2985558" cy="5028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1C1C4-A2CA-4E67-A1F5-602634E2BCF5}" type="datetimeFigureOut">
              <a:rPr lang="en-GB" smtClean="0"/>
              <a:t>31/08/2021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4125"/>
            <a:ext cx="6010275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823033"/>
            <a:ext cx="5511800" cy="394611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519057"/>
            <a:ext cx="2985558" cy="5028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599" y="9519057"/>
            <a:ext cx="2985558" cy="5028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55DF9-41A9-4B2A-8603-E47104E21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099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dirty="0"/>
              <a:t>Journal papers: Capstone, FYP; Idea generation</a:t>
            </a:r>
          </a:p>
          <a:p>
            <a:r>
              <a:rPr lang="en-GB" dirty="0"/>
              <a:t>Literature review: Questions for focus groups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55DF9-41A9-4B2A-8603-E47104E21A8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0716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5024934-070C-DA4D-AC21-0DC55BDEFAC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869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54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70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747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2414B7-E694-DD45-8C62-70FE79ADDF1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58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68107"/>
            <a:ext cx="5181600" cy="48088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8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58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53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43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989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76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51280"/>
            <a:ext cx="10515600" cy="4846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102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8CCC3FC7-06C8-4D5B-9640-EC3A193C79B9}"/>
              </a:ext>
            </a:extLst>
          </p:cNvPr>
          <p:cNvSpPr/>
          <p:nvPr/>
        </p:nvSpPr>
        <p:spPr>
          <a:xfrm>
            <a:off x="8362949" y="3648075"/>
            <a:ext cx="1285875" cy="2000250"/>
          </a:xfrm>
          <a:custGeom>
            <a:avLst/>
            <a:gdLst>
              <a:gd name="connsiteX0" fmla="*/ 66675 w 1162050"/>
              <a:gd name="connsiteY0" fmla="*/ 0 h 2124075"/>
              <a:gd name="connsiteX1" fmla="*/ 1162050 w 1162050"/>
              <a:gd name="connsiteY1" fmla="*/ 2114550 h 2124075"/>
              <a:gd name="connsiteX2" fmla="*/ 85725 w 1162050"/>
              <a:gd name="connsiteY2" fmla="*/ 2124075 h 2124075"/>
              <a:gd name="connsiteX3" fmla="*/ 0 w 1162050"/>
              <a:gd name="connsiteY3" fmla="*/ 95250 h 2124075"/>
              <a:gd name="connsiteX4" fmla="*/ 66675 w 1162050"/>
              <a:gd name="connsiteY4" fmla="*/ 0 h 2124075"/>
              <a:gd name="connsiteX0" fmla="*/ 190500 w 1285875"/>
              <a:gd name="connsiteY0" fmla="*/ 0 h 2114550"/>
              <a:gd name="connsiteX1" fmla="*/ 1285875 w 1285875"/>
              <a:gd name="connsiteY1" fmla="*/ 2114550 h 2114550"/>
              <a:gd name="connsiteX2" fmla="*/ 0 w 1285875"/>
              <a:gd name="connsiteY2" fmla="*/ 2114550 h 2114550"/>
              <a:gd name="connsiteX3" fmla="*/ 123825 w 1285875"/>
              <a:gd name="connsiteY3" fmla="*/ 95250 h 2114550"/>
              <a:gd name="connsiteX4" fmla="*/ 190500 w 1285875"/>
              <a:gd name="connsiteY4" fmla="*/ 0 h 2114550"/>
              <a:gd name="connsiteX0" fmla="*/ 190500 w 1285875"/>
              <a:gd name="connsiteY0" fmla="*/ 0 h 2114550"/>
              <a:gd name="connsiteX1" fmla="*/ 1285875 w 1285875"/>
              <a:gd name="connsiteY1" fmla="*/ 2114550 h 2114550"/>
              <a:gd name="connsiteX2" fmla="*/ 0 w 1285875"/>
              <a:gd name="connsiteY2" fmla="*/ 2114550 h 2114550"/>
              <a:gd name="connsiteX3" fmla="*/ 0 w 1285875"/>
              <a:gd name="connsiteY3" fmla="*/ 114300 h 2114550"/>
              <a:gd name="connsiteX4" fmla="*/ 190500 w 1285875"/>
              <a:gd name="connsiteY4" fmla="*/ 0 h 2114550"/>
              <a:gd name="connsiteX0" fmla="*/ 390525 w 1285875"/>
              <a:gd name="connsiteY0" fmla="*/ 104775 h 2000250"/>
              <a:gd name="connsiteX1" fmla="*/ 1285875 w 1285875"/>
              <a:gd name="connsiteY1" fmla="*/ 2000250 h 2000250"/>
              <a:gd name="connsiteX2" fmla="*/ 0 w 1285875"/>
              <a:gd name="connsiteY2" fmla="*/ 2000250 h 2000250"/>
              <a:gd name="connsiteX3" fmla="*/ 0 w 1285875"/>
              <a:gd name="connsiteY3" fmla="*/ 0 h 2000250"/>
              <a:gd name="connsiteX4" fmla="*/ 390525 w 1285875"/>
              <a:gd name="connsiteY4" fmla="*/ 104775 h 2000250"/>
              <a:gd name="connsiteX0" fmla="*/ 238125 w 1285875"/>
              <a:gd name="connsiteY0" fmla="*/ 28575 h 2000250"/>
              <a:gd name="connsiteX1" fmla="*/ 1285875 w 1285875"/>
              <a:gd name="connsiteY1" fmla="*/ 2000250 h 2000250"/>
              <a:gd name="connsiteX2" fmla="*/ 0 w 1285875"/>
              <a:gd name="connsiteY2" fmla="*/ 2000250 h 2000250"/>
              <a:gd name="connsiteX3" fmla="*/ 0 w 1285875"/>
              <a:gd name="connsiteY3" fmla="*/ 0 h 2000250"/>
              <a:gd name="connsiteX4" fmla="*/ 238125 w 1285875"/>
              <a:gd name="connsiteY4" fmla="*/ 28575 h 2000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5875" h="2000250">
                <a:moveTo>
                  <a:pt x="238125" y="28575"/>
                </a:moveTo>
                <a:lnTo>
                  <a:pt x="1285875" y="2000250"/>
                </a:lnTo>
                <a:lnTo>
                  <a:pt x="0" y="2000250"/>
                </a:lnTo>
                <a:lnTo>
                  <a:pt x="0" y="0"/>
                </a:lnTo>
                <a:lnTo>
                  <a:pt x="238125" y="28575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5" name="Freeform: Shape 104">
            <a:extLst>
              <a:ext uri="{FF2B5EF4-FFF2-40B4-BE49-F238E27FC236}">
                <a16:creationId xmlns:a16="http://schemas.microsoft.com/office/drawing/2014/main" id="{F69DC3E2-9C6C-4F96-9F8B-D83BFA320BF7}"/>
              </a:ext>
            </a:extLst>
          </p:cNvPr>
          <p:cNvSpPr/>
          <p:nvPr/>
        </p:nvSpPr>
        <p:spPr>
          <a:xfrm>
            <a:off x="6497347" y="1686012"/>
            <a:ext cx="2113202" cy="2186265"/>
          </a:xfrm>
          <a:custGeom>
            <a:avLst/>
            <a:gdLst>
              <a:gd name="connsiteX0" fmla="*/ 0 w 4410075"/>
              <a:gd name="connsiteY0" fmla="*/ 0 h 1485900"/>
              <a:gd name="connsiteX1" fmla="*/ 4391025 w 4410075"/>
              <a:gd name="connsiteY1" fmla="*/ 19050 h 1485900"/>
              <a:gd name="connsiteX2" fmla="*/ 4410075 w 4410075"/>
              <a:gd name="connsiteY2" fmla="*/ 1476375 h 1485900"/>
              <a:gd name="connsiteX3" fmla="*/ 800100 w 4410075"/>
              <a:gd name="connsiteY3" fmla="*/ 1485900 h 1485900"/>
              <a:gd name="connsiteX4" fmla="*/ 0 w 4410075"/>
              <a:gd name="connsiteY4" fmla="*/ 0 h 1485900"/>
              <a:gd name="connsiteX0" fmla="*/ 0 w 4410075"/>
              <a:gd name="connsiteY0" fmla="*/ 0 h 1485900"/>
              <a:gd name="connsiteX1" fmla="*/ 4398645 w 4410075"/>
              <a:gd name="connsiteY1" fmla="*/ 19050 h 1485900"/>
              <a:gd name="connsiteX2" fmla="*/ 4410075 w 4410075"/>
              <a:gd name="connsiteY2" fmla="*/ 1476375 h 1485900"/>
              <a:gd name="connsiteX3" fmla="*/ 800100 w 4410075"/>
              <a:gd name="connsiteY3" fmla="*/ 1485900 h 1485900"/>
              <a:gd name="connsiteX4" fmla="*/ 0 w 4410075"/>
              <a:gd name="connsiteY4" fmla="*/ 0 h 1485900"/>
              <a:gd name="connsiteX0" fmla="*/ 0 w 4410075"/>
              <a:gd name="connsiteY0" fmla="*/ 0 h 1485900"/>
              <a:gd name="connsiteX1" fmla="*/ 4398645 w 4410075"/>
              <a:gd name="connsiteY1" fmla="*/ 3810 h 1485900"/>
              <a:gd name="connsiteX2" fmla="*/ 4410075 w 4410075"/>
              <a:gd name="connsiteY2" fmla="*/ 1476375 h 1485900"/>
              <a:gd name="connsiteX3" fmla="*/ 800100 w 4410075"/>
              <a:gd name="connsiteY3" fmla="*/ 1485900 h 1485900"/>
              <a:gd name="connsiteX4" fmla="*/ 0 w 4410075"/>
              <a:gd name="connsiteY4" fmla="*/ 0 h 1485900"/>
              <a:gd name="connsiteX0" fmla="*/ 0 w 4410075"/>
              <a:gd name="connsiteY0" fmla="*/ 0 h 1508760"/>
              <a:gd name="connsiteX1" fmla="*/ 4398645 w 4410075"/>
              <a:gd name="connsiteY1" fmla="*/ 3810 h 1508760"/>
              <a:gd name="connsiteX2" fmla="*/ 4410075 w 4410075"/>
              <a:gd name="connsiteY2" fmla="*/ 1476375 h 1508760"/>
              <a:gd name="connsiteX3" fmla="*/ 647700 w 4410075"/>
              <a:gd name="connsiteY3" fmla="*/ 1508760 h 1508760"/>
              <a:gd name="connsiteX4" fmla="*/ 0 w 4410075"/>
              <a:gd name="connsiteY4" fmla="*/ 0 h 1508760"/>
              <a:gd name="connsiteX0" fmla="*/ 0 w 4410075"/>
              <a:gd name="connsiteY0" fmla="*/ 0 h 1508760"/>
              <a:gd name="connsiteX1" fmla="*/ 4398645 w 4410075"/>
              <a:gd name="connsiteY1" fmla="*/ 3810 h 1508760"/>
              <a:gd name="connsiteX2" fmla="*/ 4410075 w 4410075"/>
              <a:gd name="connsiteY2" fmla="*/ 1505568 h 1508760"/>
              <a:gd name="connsiteX3" fmla="*/ 647700 w 4410075"/>
              <a:gd name="connsiteY3" fmla="*/ 1508760 h 1508760"/>
              <a:gd name="connsiteX4" fmla="*/ 0 w 4410075"/>
              <a:gd name="connsiteY4" fmla="*/ 0 h 1508760"/>
              <a:gd name="connsiteX0" fmla="*/ 0 w 4410075"/>
              <a:gd name="connsiteY0" fmla="*/ 0 h 1514599"/>
              <a:gd name="connsiteX1" fmla="*/ 4398645 w 4410075"/>
              <a:gd name="connsiteY1" fmla="*/ 3810 h 1514599"/>
              <a:gd name="connsiteX2" fmla="*/ 4410075 w 4410075"/>
              <a:gd name="connsiteY2" fmla="*/ 1505568 h 1514599"/>
              <a:gd name="connsiteX3" fmla="*/ 838200 w 4410075"/>
              <a:gd name="connsiteY3" fmla="*/ 1514599 h 1514599"/>
              <a:gd name="connsiteX4" fmla="*/ 0 w 4410075"/>
              <a:gd name="connsiteY4" fmla="*/ 0 h 1514599"/>
              <a:gd name="connsiteX0" fmla="*/ 1381125 w 3571875"/>
              <a:gd name="connsiteY0" fmla="*/ 25383 h 1510789"/>
              <a:gd name="connsiteX1" fmla="*/ 3560445 w 3571875"/>
              <a:gd name="connsiteY1" fmla="*/ 0 h 1510789"/>
              <a:gd name="connsiteX2" fmla="*/ 3571875 w 3571875"/>
              <a:gd name="connsiteY2" fmla="*/ 1501758 h 1510789"/>
              <a:gd name="connsiteX3" fmla="*/ 0 w 3571875"/>
              <a:gd name="connsiteY3" fmla="*/ 1510789 h 1510789"/>
              <a:gd name="connsiteX4" fmla="*/ 1381125 w 3571875"/>
              <a:gd name="connsiteY4" fmla="*/ 25383 h 1510789"/>
              <a:gd name="connsiteX0" fmla="*/ 0 w 2190750"/>
              <a:gd name="connsiteY0" fmla="*/ 25383 h 1547280"/>
              <a:gd name="connsiteX1" fmla="*/ 2179320 w 2190750"/>
              <a:gd name="connsiteY1" fmla="*/ 0 h 1547280"/>
              <a:gd name="connsiteX2" fmla="*/ 2190750 w 2190750"/>
              <a:gd name="connsiteY2" fmla="*/ 1501758 h 1547280"/>
              <a:gd name="connsiteX3" fmla="*/ 1228725 w 2190750"/>
              <a:gd name="connsiteY3" fmla="*/ 1547280 h 1547280"/>
              <a:gd name="connsiteX4" fmla="*/ 0 w 2190750"/>
              <a:gd name="connsiteY4" fmla="*/ 25383 h 1547280"/>
              <a:gd name="connsiteX0" fmla="*/ 0 w 2066925"/>
              <a:gd name="connsiteY0" fmla="*/ 32682 h 1547280"/>
              <a:gd name="connsiteX1" fmla="*/ 2055495 w 2066925"/>
              <a:gd name="connsiteY1" fmla="*/ 0 h 1547280"/>
              <a:gd name="connsiteX2" fmla="*/ 2066925 w 2066925"/>
              <a:gd name="connsiteY2" fmla="*/ 1501758 h 1547280"/>
              <a:gd name="connsiteX3" fmla="*/ 1104900 w 2066925"/>
              <a:gd name="connsiteY3" fmla="*/ 1547280 h 1547280"/>
              <a:gd name="connsiteX4" fmla="*/ 0 w 2066925"/>
              <a:gd name="connsiteY4" fmla="*/ 32682 h 1547280"/>
              <a:gd name="connsiteX0" fmla="*/ 0 w 2066925"/>
              <a:gd name="connsiteY0" fmla="*/ 32682 h 1656754"/>
              <a:gd name="connsiteX1" fmla="*/ 2055495 w 2066925"/>
              <a:gd name="connsiteY1" fmla="*/ 0 h 1656754"/>
              <a:gd name="connsiteX2" fmla="*/ 2066925 w 2066925"/>
              <a:gd name="connsiteY2" fmla="*/ 1501758 h 1656754"/>
              <a:gd name="connsiteX3" fmla="*/ 28575 w 2066925"/>
              <a:gd name="connsiteY3" fmla="*/ 1656754 h 1656754"/>
              <a:gd name="connsiteX4" fmla="*/ 0 w 2066925"/>
              <a:gd name="connsiteY4" fmla="*/ 32682 h 1656754"/>
              <a:gd name="connsiteX0" fmla="*/ 0 w 2066925"/>
              <a:gd name="connsiteY0" fmla="*/ 0 h 1675159"/>
              <a:gd name="connsiteX1" fmla="*/ 2055495 w 2066925"/>
              <a:gd name="connsiteY1" fmla="*/ 18405 h 1675159"/>
              <a:gd name="connsiteX2" fmla="*/ 2066925 w 2066925"/>
              <a:gd name="connsiteY2" fmla="*/ 1520163 h 1675159"/>
              <a:gd name="connsiteX3" fmla="*/ 28575 w 2066925"/>
              <a:gd name="connsiteY3" fmla="*/ 1675159 h 1675159"/>
              <a:gd name="connsiteX4" fmla="*/ 0 w 2066925"/>
              <a:gd name="connsiteY4" fmla="*/ 0 h 1675159"/>
              <a:gd name="connsiteX0" fmla="*/ 0 w 2095500"/>
              <a:gd name="connsiteY0" fmla="*/ 0 h 1695321"/>
              <a:gd name="connsiteX1" fmla="*/ 2055495 w 2095500"/>
              <a:gd name="connsiteY1" fmla="*/ 18405 h 1695321"/>
              <a:gd name="connsiteX2" fmla="*/ 2095500 w 2095500"/>
              <a:gd name="connsiteY2" fmla="*/ 1695321 h 1695321"/>
              <a:gd name="connsiteX3" fmla="*/ 28575 w 2095500"/>
              <a:gd name="connsiteY3" fmla="*/ 1675159 h 1695321"/>
              <a:gd name="connsiteX4" fmla="*/ 0 w 2095500"/>
              <a:gd name="connsiteY4" fmla="*/ 0 h 1695321"/>
              <a:gd name="connsiteX0" fmla="*/ 0 w 2076450"/>
              <a:gd name="connsiteY0" fmla="*/ 0 h 1675159"/>
              <a:gd name="connsiteX1" fmla="*/ 2055495 w 2076450"/>
              <a:gd name="connsiteY1" fmla="*/ 18405 h 1675159"/>
              <a:gd name="connsiteX2" fmla="*/ 2076450 w 2076450"/>
              <a:gd name="connsiteY2" fmla="*/ 1673426 h 1675159"/>
              <a:gd name="connsiteX3" fmla="*/ 28575 w 2076450"/>
              <a:gd name="connsiteY3" fmla="*/ 1675159 h 1675159"/>
              <a:gd name="connsiteX4" fmla="*/ 0 w 2076450"/>
              <a:gd name="connsiteY4" fmla="*/ 0 h 1675159"/>
              <a:gd name="connsiteX0" fmla="*/ 0 w 2076450"/>
              <a:gd name="connsiteY0" fmla="*/ 0 h 1675159"/>
              <a:gd name="connsiteX1" fmla="*/ 2055495 w 2076450"/>
              <a:gd name="connsiteY1" fmla="*/ 18405 h 1675159"/>
              <a:gd name="connsiteX2" fmla="*/ 2076450 w 2076450"/>
              <a:gd name="connsiteY2" fmla="*/ 1673426 h 1675159"/>
              <a:gd name="connsiteX3" fmla="*/ 19050 w 2076450"/>
              <a:gd name="connsiteY3" fmla="*/ 1675159 h 1675159"/>
              <a:gd name="connsiteX4" fmla="*/ 0 w 2076450"/>
              <a:gd name="connsiteY4" fmla="*/ 0 h 1675159"/>
              <a:gd name="connsiteX0" fmla="*/ 0 w 2076450"/>
              <a:gd name="connsiteY0" fmla="*/ 0 h 1675159"/>
              <a:gd name="connsiteX1" fmla="*/ 2055495 w 2076450"/>
              <a:gd name="connsiteY1" fmla="*/ 18405 h 1675159"/>
              <a:gd name="connsiteX2" fmla="*/ 2076450 w 2076450"/>
              <a:gd name="connsiteY2" fmla="*/ 1673426 h 1675159"/>
              <a:gd name="connsiteX3" fmla="*/ 0 w 2076450"/>
              <a:gd name="connsiteY3" fmla="*/ 1675159 h 1675159"/>
              <a:gd name="connsiteX4" fmla="*/ 0 w 2076450"/>
              <a:gd name="connsiteY4" fmla="*/ 0 h 1675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76450" h="1675159">
                <a:moveTo>
                  <a:pt x="0" y="0"/>
                </a:moveTo>
                <a:lnTo>
                  <a:pt x="2055495" y="18405"/>
                </a:lnTo>
                <a:lnTo>
                  <a:pt x="2076450" y="1673426"/>
                </a:lnTo>
                <a:lnTo>
                  <a:pt x="0" y="1675159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5A12607B-863D-4F3B-A998-51E17404A8FD}"/>
              </a:ext>
            </a:extLst>
          </p:cNvPr>
          <p:cNvSpPr/>
          <p:nvPr/>
        </p:nvSpPr>
        <p:spPr>
          <a:xfrm>
            <a:off x="1971675" y="1685925"/>
            <a:ext cx="4410075" cy="1976716"/>
          </a:xfrm>
          <a:custGeom>
            <a:avLst/>
            <a:gdLst>
              <a:gd name="connsiteX0" fmla="*/ 0 w 4410075"/>
              <a:gd name="connsiteY0" fmla="*/ 0 h 1485900"/>
              <a:gd name="connsiteX1" fmla="*/ 4391025 w 4410075"/>
              <a:gd name="connsiteY1" fmla="*/ 19050 h 1485900"/>
              <a:gd name="connsiteX2" fmla="*/ 4410075 w 4410075"/>
              <a:gd name="connsiteY2" fmla="*/ 1476375 h 1485900"/>
              <a:gd name="connsiteX3" fmla="*/ 800100 w 4410075"/>
              <a:gd name="connsiteY3" fmla="*/ 1485900 h 1485900"/>
              <a:gd name="connsiteX4" fmla="*/ 0 w 4410075"/>
              <a:gd name="connsiteY4" fmla="*/ 0 h 1485900"/>
              <a:gd name="connsiteX0" fmla="*/ 0 w 4410075"/>
              <a:gd name="connsiteY0" fmla="*/ 0 h 1485900"/>
              <a:gd name="connsiteX1" fmla="*/ 4398645 w 4410075"/>
              <a:gd name="connsiteY1" fmla="*/ 19050 h 1485900"/>
              <a:gd name="connsiteX2" fmla="*/ 4410075 w 4410075"/>
              <a:gd name="connsiteY2" fmla="*/ 1476375 h 1485900"/>
              <a:gd name="connsiteX3" fmla="*/ 800100 w 4410075"/>
              <a:gd name="connsiteY3" fmla="*/ 1485900 h 1485900"/>
              <a:gd name="connsiteX4" fmla="*/ 0 w 4410075"/>
              <a:gd name="connsiteY4" fmla="*/ 0 h 1485900"/>
              <a:gd name="connsiteX0" fmla="*/ 0 w 4410075"/>
              <a:gd name="connsiteY0" fmla="*/ 0 h 1485900"/>
              <a:gd name="connsiteX1" fmla="*/ 4398645 w 4410075"/>
              <a:gd name="connsiteY1" fmla="*/ 3810 h 1485900"/>
              <a:gd name="connsiteX2" fmla="*/ 4410075 w 4410075"/>
              <a:gd name="connsiteY2" fmla="*/ 1476375 h 1485900"/>
              <a:gd name="connsiteX3" fmla="*/ 800100 w 4410075"/>
              <a:gd name="connsiteY3" fmla="*/ 1485900 h 1485900"/>
              <a:gd name="connsiteX4" fmla="*/ 0 w 4410075"/>
              <a:gd name="connsiteY4" fmla="*/ 0 h 1485900"/>
              <a:gd name="connsiteX0" fmla="*/ 0 w 4410075"/>
              <a:gd name="connsiteY0" fmla="*/ 0 h 1508760"/>
              <a:gd name="connsiteX1" fmla="*/ 4398645 w 4410075"/>
              <a:gd name="connsiteY1" fmla="*/ 3810 h 1508760"/>
              <a:gd name="connsiteX2" fmla="*/ 4410075 w 4410075"/>
              <a:gd name="connsiteY2" fmla="*/ 1476375 h 1508760"/>
              <a:gd name="connsiteX3" fmla="*/ 647700 w 4410075"/>
              <a:gd name="connsiteY3" fmla="*/ 1508760 h 1508760"/>
              <a:gd name="connsiteX4" fmla="*/ 0 w 4410075"/>
              <a:gd name="connsiteY4" fmla="*/ 0 h 1508760"/>
              <a:gd name="connsiteX0" fmla="*/ 0 w 4410075"/>
              <a:gd name="connsiteY0" fmla="*/ 0 h 1508760"/>
              <a:gd name="connsiteX1" fmla="*/ 4398645 w 4410075"/>
              <a:gd name="connsiteY1" fmla="*/ 3810 h 1508760"/>
              <a:gd name="connsiteX2" fmla="*/ 4410075 w 4410075"/>
              <a:gd name="connsiteY2" fmla="*/ 1505568 h 1508760"/>
              <a:gd name="connsiteX3" fmla="*/ 647700 w 4410075"/>
              <a:gd name="connsiteY3" fmla="*/ 1508760 h 1508760"/>
              <a:gd name="connsiteX4" fmla="*/ 0 w 4410075"/>
              <a:gd name="connsiteY4" fmla="*/ 0 h 1508760"/>
              <a:gd name="connsiteX0" fmla="*/ 0 w 4410075"/>
              <a:gd name="connsiteY0" fmla="*/ 0 h 1514599"/>
              <a:gd name="connsiteX1" fmla="*/ 4398645 w 4410075"/>
              <a:gd name="connsiteY1" fmla="*/ 3810 h 1514599"/>
              <a:gd name="connsiteX2" fmla="*/ 4410075 w 4410075"/>
              <a:gd name="connsiteY2" fmla="*/ 1505568 h 1514599"/>
              <a:gd name="connsiteX3" fmla="*/ 838200 w 4410075"/>
              <a:gd name="connsiteY3" fmla="*/ 1514599 h 1514599"/>
              <a:gd name="connsiteX4" fmla="*/ 0 w 4410075"/>
              <a:gd name="connsiteY4" fmla="*/ 0 h 1514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10075" h="1514599">
                <a:moveTo>
                  <a:pt x="0" y="0"/>
                </a:moveTo>
                <a:lnTo>
                  <a:pt x="4398645" y="3810"/>
                </a:lnTo>
                <a:lnTo>
                  <a:pt x="4410075" y="1505568"/>
                </a:lnTo>
                <a:lnTo>
                  <a:pt x="838200" y="1514599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2CA9D6D0-AB3C-4A1A-A79F-54E27E1A260F}"/>
              </a:ext>
            </a:extLst>
          </p:cNvPr>
          <p:cNvSpPr/>
          <p:nvPr/>
        </p:nvSpPr>
        <p:spPr>
          <a:xfrm>
            <a:off x="323850" y="1678305"/>
            <a:ext cx="2099310" cy="3981450"/>
          </a:xfrm>
          <a:custGeom>
            <a:avLst/>
            <a:gdLst>
              <a:gd name="connsiteX0" fmla="*/ 0 w 4410075"/>
              <a:gd name="connsiteY0" fmla="*/ 0 h 1485900"/>
              <a:gd name="connsiteX1" fmla="*/ 4391025 w 4410075"/>
              <a:gd name="connsiteY1" fmla="*/ 19050 h 1485900"/>
              <a:gd name="connsiteX2" fmla="*/ 4410075 w 4410075"/>
              <a:gd name="connsiteY2" fmla="*/ 1476375 h 1485900"/>
              <a:gd name="connsiteX3" fmla="*/ 800100 w 4410075"/>
              <a:gd name="connsiteY3" fmla="*/ 1485900 h 1485900"/>
              <a:gd name="connsiteX4" fmla="*/ 0 w 4410075"/>
              <a:gd name="connsiteY4" fmla="*/ 0 h 1485900"/>
              <a:gd name="connsiteX0" fmla="*/ 0 w 4410075"/>
              <a:gd name="connsiteY0" fmla="*/ 0 h 1485900"/>
              <a:gd name="connsiteX1" fmla="*/ 4398645 w 4410075"/>
              <a:gd name="connsiteY1" fmla="*/ 19050 h 1485900"/>
              <a:gd name="connsiteX2" fmla="*/ 4410075 w 4410075"/>
              <a:gd name="connsiteY2" fmla="*/ 1476375 h 1485900"/>
              <a:gd name="connsiteX3" fmla="*/ 800100 w 4410075"/>
              <a:gd name="connsiteY3" fmla="*/ 1485900 h 1485900"/>
              <a:gd name="connsiteX4" fmla="*/ 0 w 4410075"/>
              <a:gd name="connsiteY4" fmla="*/ 0 h 1485900"/>
              <a:gd name="connsiteX0" fmla="*/ 0 w 4410075"/>
              <a:gd name="connsiteY0" fmla="*/ 0 h 1485900"/>
              <a:gd name="connsiteX1" fmla="*/ 4398645 w 4410075"/>
              <a:gd name="connsiteY1" fmla="*/ 3810 h 1485900"/>
              <a:gd name="connsiteX2" fmla="*/ 4410075 w 4410075"/>
              <a:gd name="connsiteY2" fmla="*/ 1476375 h 1485900"/>
              <a:gd name="connsiteX3" fmla="*/ 800100 w 4410075"/>
              <a:gd name="connsiteY3" fmla="*/ 1485900 h 1485900"/>
              <a:gd name="connsiteX4" fmla="*/ 0 w 4410075"/>
              <a:gd name="connsiteY4" fmla="*/ 0 h 1485900"/>
              <a:gd name="connsiteX0" fmla="*/ 0 w 4745355"/>
              <a:gd name="connsiteY0" fmla="*/ 0 h 1668780"/>
              <a:gd name="connsiteX1" fmla="*/ 4733925 w 4745355"/>
              <a:gd name="connsiteY1" fmla="*/ 186690 h 1668780"/>
              <a:gd name="connsiteX2" fmla="*/ 4745355 w 4745355"/>
              <a:gd name="connsiteY2" fmla="*/ 1659255 h 1668780"/>
              <a:gd name="connsiteX3" fmla="*/ 1135380 w 4745355"/>
              <a:gd name="connsiteY3" fmla="*/ 1668780 h 1668780"/>
              <a:gd name="connsiteX4" fmla="*/ 0 w 4745355"/>
              <a:gd name="connsiteY4" fmla="*/ 0 h 1668780"/>
              <a:gd name="connsiteX0" fmla="*/ 1501140 w 6246495"/>
              <a:gd name="connsiteY0" fmla="*/ 0 h 1659255"/>
              <a:gd name="connsiteX1" fmla="*/ 6235065 w 6246495"/>
              <a:gd name="connsiteY1" fmla="*/ 186690 h 1659255"/>
              <a:gd name="connsiteX2" fmla="*/ 6246495 w 6246495"/>
              <a:gd name="connsiteY2" fmla="*/ 1659255 h 1659255"/>
              <a:gd name="connsiteX3" fmla="*/ 0 w 6246495"/>
              <a:gd name="connsiteY3" fmla="*/ 45720 h 1659255"/>
              <a:gd name="connsiteX4" fmla="*/ 1501140 w 6246495"/>
              <a:gd name="connsiteY4" fmla="*/ 0 h 1659255"/>
              <a:gd name="connsiteX0" fmla="*/ 1493520 w 6246495"/>
              <a:gd name="connsiteY0" fmla="*/ 0 h 1636395"/>
              <a:gd name="connsiteX1" fmla="*/ 6235065 w 6246495"/>
              <a:gd name="connsiteY1" fmla="*/ 163830 h 1636395"/>
              <a:gd name="connsiteX2" fmla="*/ 6246495 w 6246495"/>
              <a:gd name="connsiteY2" fmla="*/ 1636395 h 1636395"/>
              <a:gd name="connsiteX3" fmla="*/ 0 w 6246495"/>
              <a:gd name="connsiteY3" fmla="*/ 22860 h 1636395"/>
              <a:gd name="connsiteX4" fmla="*/ 1493520 w 6246495"/>
              <a:gd name="connsiteY4" fmla="*/ 0 h 1636395"/>
              <a:gd name="connsiteX0" fmla="*/ 1510665 w 6252210"/>
              <a:gd name="connsiteY0" fmla="*/ 0 h 3968115"/>
              <a:gd name="connsiteX1" fmla="*/ 6252210 w 6252210"/>
              <a:gd name="connsiteY1" fmla="*/ 163830 h 3968115"/>
              <a:gd name="connsiteX2" fmla="*/ 0 w 6252210"/>
              <a:gd name="connsiteY2" fmla="*/ 3968115 h 3968115"/>
              <a:gd name="connsiteX3" fmla="*/ 17145 w 6252210"/>
              <a:gd name="connsiteY3" fmla="*/ 22860 h 3968115"/>
              <a:gd name="connsiteX4" fmla="*/ 1510665 w 6252210"/>
              <a:gd name="connsiteY4" fmla="*/ 0 h 3968115"/>
              <a:gd name="connsiteX0" fmla="*/ 1510665 w 2038350"/>
              <a:gd name="connsiteY0" fmla="*/ 0 h 3981450"/>
              <a:gd name="connsiteX1" fmla="*/ 2038350 w 2038350"/>
              <a:gd name="connsiteY1" fmla="*/ 3981450 h 3981450"/>
              <a:gd name="connsiteX2" fmla="*/ 0 w 2038350"/>
              <a:gd name="connsiteY2" fmla="*/ 3968115 h 3981450"/>
              <a:gd name="connsiteX3" fmla="*/ 17145 w 2038350"/>
              <a:gd name="connsiteY3" fmla="*/ 22860 h 3981450"/>
              <a:gd name="connsiteX4" fmla="*/ 1510665 w 2038350"/>
              <a:gd name="connsiteY4" fmla="*/ 0 h 3981450"/>
              <a:gd name="connsiteX0" fmla="*/ 1510665 w 2053590"/>
              <a:gd name="connsiteY0" fmla="*/ 0 h 3981450"/>
              <a:gd name="connsiteX1" fmla="*/ 2053590 w 2053590"/>
              <a:gd name="connsiteY1" fmla="*/ 1461135 h 3981450"/>
              <a:gd name="connsiteX2" fmla="*/ 2038350 w 2053590"/>
              <a:gd name="connsiteY2" fmla="*/ 3981450 h 3981450"/>
              <a:gd name="connsiteX3" fmla="*/ 0 w 2053590"/>
              <a:gd name="connsiteY3" fmla="*/ 3968115 h 3981450"/>
              <a:gd name="connsiteX4" fmla="*/ 17145 w 2053590"/>
              <a:gd name="connsiteY4" fmla="*/ 22860 h 3981450"/>
              <a:gd name="connsiteX5" fmla="*/ 1510665 w 2053590"/>
              <a:gd name="connsiteY5" fmla="*/ 0 h 3981450"/>
              <a:gd name="connsiteX0" fmla="*/ 1510665 w 2099310"/>
              <a:gd name="connsiteY0" fmla="*/ 0 h 3981450"/>
              <a:gd name="connsiteX1" fmla="*/ 2099310 w 2099310"/>
              <a:gd name="connsiteY1" fmla="*/ 1461135 h 3981450"/>
              <a:gd name="connsiteX2" fmla="*/ 2038350 w 2099310"/>
              <a:gd name="connsiteY2" fmla="*/ 3981450 h 3981450"/>
              <a:gd name="connsiteX3" fmla="*/ 0 w 2099310"/>
              <a:gd name="connsiteY3" fmla="*/ 3968115 h 3981450"/>
              <a:gd name="connsiteX4" fmla="*/ 17145 w 2099310"/>
              <a:gd name="connsiteY4" fmla="*/ 22860 h 3981450"/>
              <a:gd name="connsiteX5" fmla="*/ 1510665 w 2099310"/>
              <a:gd name="connsiteY5" fmla="*/ 0 h 3981450"/>
              <a:gd name="connsiteX0" fmla="*/ 1510665 w 2099310"/>
              <a:gd name="connsiteY0" fmla="*/ 0 h 3981450"/>
              <a:gd name="connsiteX1" fmla="*/ 2099310 w 2099310"/>
              <a:gd name="connsiteY1" fmla="*/ 1461135 h 3981450"/>
              <a:gd name="connsiteX2" fmla="*/ 2038350 w 2099310"/>
              <a:gd name="connsiteY2" fmla="*/ 3981450 h 3981450"/>
              <a:gd name="connsiteX3" fmla="*/ 0 w 2099310"/>
              <a:gd name="connsiteY3" fmla="*/ 3968115 h 3981450"/>
              <a:gd name="connsiteX4" fmla="*/ 17145 w 2099310"/>
              <a:gd name="connsiteY4" fmla="*/ 22860 h 3981450"/>
              <a:gd name="connsiteX5" fmla="*/ 1510665 w 2099310"/>
              <a:gd name="connsiteY5" fmla="*/ 0 h 3981450"/>
              <a:gd name="connsiteX0" fmla="*/ 1510665 w 2099310"/>
              <a:gd name="connsiteY0" fmla="*/ 0 h 3981450"/>
              <a:gd name="connsiteX1" fmla="*/ 2099310 w 2099310"/>
              <a:gd name="connsiteY1" fmla="*/ 1461135 h 3981450"/>
              <a:gd name="connsiteX2" fmla="*/ 2038350 w 2099310"/>
              <a:gd name="connsiteY2" fmla="*/ 3981450 h 3981450"/>
              <a:gd name="connsiteX3" fmla="*/ 0 w 2099310"/>
              <a:gd name="connsiteY3" fmla="*/ 3968115 h 3981450"/>
              <a:gd name="connsiteX4" fmla="*/ 17145 w 2099310"/>
              <a:gd name="connsiteY4" fmla="*/ 22860 h 3981450"/>
              <a:gd name="connsiteX5" fmla="*/ 1510665 w 2099310"/>
              <a:gd name="connsiteY5" fmla="*/ 0 h 3981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99310" h="3981450">
                <a:moveTo>
                  <a:pt x="1510665" y="0"/>
                </a:moveTo>
                <a:cubicBezTo>
                  <a:pt x="1696720" y="454025"/>
                  <a:pt x="1898015" y="1060450"/>
                  <a:pt x="2099310" y="1461135"/>
                </a:cubicBezTo>
                <a:lnTo>
                  <a:pt x="2038350" y="3981450"/>
                </a:lnTo>
                <a:lnTo>
                  <a:pt x="0" y="3968115"/>
                </a:lnTo>
                <a:lnTo>
                  <a:pt x="17145" y="22860"/>
                </a:lnTo>
                <a:lnTo>
                  <a:pt x="1510665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CBC9E42-CF55-F942-9572-3ACDE7694071}"/>
              </a:ext>
            </a:extLst>
          </p:cNvPr>
          <p:cNvSpPr txBox="1"/>
          <p:nvPr/>
        </p:nvSpPr>
        <p:spPr>
          <a:xfrm>
            <a:off x="5285678" y="66461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BF465D11-9EEB-4425-A721-333EF169DD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57175" y="471916"/>
            <a:ext cx="9186949" cy="1092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altLang="en-US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Investigating how to enhance the idea generation process by students for their T452 project</a:t>
            </a:r>
            <a:br>
              <a:rPr lang="en-US" altLang="en-US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 Martin Braun, TBC</a:t>
            </a: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246E7F0-9E49-4431-8EB9-672D860D99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2863" y="5860400"/>
            <a:ext cx="2856161" cy="8739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839F5B4-0659-402F-B1FB-2B552A181D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97502" y="312158"/>
            <a:ext cx="1605196" cy="110047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72DDE62-0131-4820-BDAE-FE3822779FC8}"/>
              </a:ext>
            </a:extLst>
          </p:cNvPr>
          <p:cNvSpPr/>
          <p:nvPr/>
        </p:nvSpPr>
        <p:spPr>
          <a:xfrm>
            <a:off x="336000" y="1691640"/>
            <a:ext cx="11520000" cy="3960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1A389DA-1967-4C70-ADB1-5C258EB9D84C}"/>
              </a:ext>
            </a:extLst>
          </p:cNvPr>
          <p:cNvSpPr txBox="1"/>
          <p:nvPr/>
        </p:nvSpPr>
        <p:spPr>
          <a:xfrm>
            <a:off x="9528304" y="4655554"/>
            <a:ext cx="21237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70C0"/>
                </a:solidFill>
              </a:rPr>
              <a:t>Refined toolkit</a:t>
            </a:r>
          </a:p>
          <a:p>
            <a:r>
              <a:rPr lang="en-GB" b="1" dirty="0">
                <a:solidFill>
                  <a:srgbClr val="0070C0"/>
                </a:solidFill>
              </a:rPr>
              <a:t>Refined deployment</a:t>
            </a:r>
            <a:br>
              <a:rPr lang="en-GB" b="1" dirty="0">
                <a:solidFill>
                  <a:srgbClr val="0070C0"/>
                </a:solidFill>
              </a:rPr>
            </a:br>
            <a:r>
              <a:rPr lang="en-GB" b="1" dirty="0">
                <a:solidFill>
                  <a:srgbClr val="0070C0"/>
                </a:solidFill>
              </a:rPr>
              <a:t>for T452</a:t>
            </a:r>
            <a:endParaRPr lang="en-GB" sz="1600" b="1" dirty="0">
              <a:solidFill>
                <a:srgbClr val="0070C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5691EBD-ABFF-4002-9393-F476BE614E7E}"/>
              </a:ext>
            </a:extLst>
          </p:cNvPr>
          <p:cNvSpPr txBox="1"/>
          <p:nvPr/>
        </p:nvSpPr>
        <p:spPr>
          <a:xfrm>
            <a:off x="760254" y="4406601"/>
            <a:ext cx="11073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0070C0"/>
                </a:solidFill>
              </a:rPr>
              <a:t>OU project module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A618E6C-ACBE-4E0A-9EDA-8120901F3702}"/>
              </a:ext>
            </a:extLst>
          </p:cNvPr>
          <p:cNvSpPr txBox="1"/>
          <p:nvPr/>
        </p:nvSpPr>
        <p:spPr>
          <a:xfrm>
            <a:off x="760254" y="3917546"/>
            <a:ext cx="6222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70C0"/>
                </a:solidFill>
              </a:rPr>
              <a:t>Books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095B4BA-7540-4529-A398-C9292D1190FC}"/>
              </a:ext>
            </a:extLst>
          </p:cNvPr>
          <p:cNvSpPr txBox="1"/>
          <p:nvPr/>
        </p:nvSpPr>
        <p:spPr>
          <a:xfrm>
            <a:off x="760254" y="3295142"/>
            <a:ext cx="12523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70C0"/>
                </a:solidFill>
              </a:rPr>
              <a:t>Journal papers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A5A3DF9-0261-4D88-9B7E-97BD3ACE5EC2}"/>
              </a:ext>
            </a:extLst>
          </p:cNvPr>
          <p:cNvSpPr txBox="1"/>
          <p:nvPr/>
        </p:nvSpPr>
        <p:spPr>
          <a:xfrm>
            <a:off x="3159024" y="2665718"/>
            <a:ext cx="7121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70C0"/>
                </a:solidFill>
              </a:rPr>
              <a:t>Tool kit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F955A8A-C21E-4280-B4BB-98378C80EED2}"/>
              </a:ext>
            </a:extLst>
          </p:cNvPr>
          <p:cNvSpPr txBox="1"/>
          <p:nvPr/>
        </p:nvSpPr>
        <p:spPr>
          <a:xfrm>
            <a:off x="2149835" y="1856471"/>
            <a:ext cx="13830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70C0"/>
                </a:solidFill>
              </a:rPr>
              <a:t>Deployment strategy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B1E70B2-B0E5-475F-94CA-2FA887D8E241}"/>
              </a:ext>
            </a:extLst>
          </p:cNvPr>
          <p:cNvSpPr txBox="1"/>
          <p:nvPr/>
        </p:nvSpPr>
        <p:spPr>
          <a:xfrm>
            <a:off x="3317432" y="4303356"/>
            <a:ext cx="13830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0070C0"/>
                </a:solidFill>
              </a:rPr>
              <a:t>IoE approval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330EC9E-C3D7-4AF3-8115-F391B6F6F3BD}"/>
              </a:ext>
            </a:extLst>
          </p:cNvPr>
          <p:cNvSpPr txBox="1"/>
          <p:nvPr/>
        </p:nvSpPr>
        <p:spPr>
          <a:xfrm>
            <a:off x="2485341" y="4932983"/>
            <a:ext cx="17673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70C0"/>
                </a:solidFill>
              </a:rPr>
              <a:t>Ethical approval (Tutors)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22FF324-3468-489B-A6F4-10D378E6FC33}"/>
              </a:ext>
            </a:extLst>
          </p:cNvPr>
          <p:cNvSpPr txBox="1"/>
          <p:nvPr/>
        </p:nvSpPr>
        <p:spPr>
          <a:xfrm>
            <a:off x="5556139" y="3881108"/>
            <a:ext cx="17673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70C0"/>
                </a:solidFill>
              </a:rPr>
              <a:t>Ethical approval (Students)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0AEAE30-C7C9-4B59-ABD1-A30EC6443451}"/>
              </a:ext>
            </a:extLst>
          </p:cNvPr>
          <p:cNvSpPr txBox="1"/>
          <p:nvPr/>
        </p:nvSpPr>
        <p:spPr>
          <a:xfrm>
            <a:off x="3431458" y="3730255"/>
            <a:ext cx="16785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0070C0"/>
                </a:solidFill>
              </a:rPr>
              <a:t>Recruit T452 ALs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757759B-86BD-4660-91B9-84C9E7B498E4}"/>
              </a:ext>
            </a:extLst>
          </p:cNvPr>
          <p:cNvSpPr txBox="1"/>
          <p:nvPr/>
        </p:nvSpPr>
        <p:spPr>
          <a:xfrm>
            <a:off x="3951887" y="1828203"/>
            <a:ext cx="2387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70C0"/>
                </a:solidFill>
              </a:rPr>
              <a:t>Refinement workshop</a:t>
            </a:r>
            <a:br>
              <a:rPr lang="en-GB" b="1" dirty="0">
                <a:solidFill>
                  <a:srgbClr val="0070C0"/>
                </a:solidFill>
              </a:rPr>
            </a:br>
            <a:r>
              <a:rPr lang="en-GB" b="1" dirty="0">
                <a:solidFill>
                  <a:srgbClr val="0070C0"/>
                </a:solidFill>
              </a:rPr>
              <a:t>(Toolkit/Deployment)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C68EA3B-920A-4D79-A17D-DAB110AF9FD8}"/>
              </a:ext>
            </a:extLst>
          </p:cNvPr>
          <p:cNvSpPr txBox="1"/>
          <p:nvPr/>
        </p:nvSpPr>
        <p:spPr>
          <a:xfrm>
            <a:off x="6429428" y="1697071"/>
            <a:ext cx="11698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70C0"/>
                </a:solidFill>
              </a:rPr>
              <a:t>Email</a:t>
            </a:r>
            <a:br>
              <a:rPr lang="en-GB" sz="1400" dirty="0">
                <a:solidFill>
                  <a:srgbClr val="0070C0"/>
                </a:solidFill>
              </a:rPr>
            </a:br>
            <a:r>
              <a:rPr lang="en-GB" sz="1400" dirty="0">
                <a:solidFill>
                  <a:srgbClr val="0070C0"/>
                </a:solidFill>
              </a:rPr>
              <a:t> student </a:t>
            </a:r>
            <a:br>
              <a:rPr lang="en-GB" sz="1400" dirty="0">
                <a:solidFill>
                  <a:srgbClr val="0070C0"/>
                </a:solidFill>
              </a:rPr>
            </a:br>
            <a:r>
              <a:rPr lang="en-GB" sz="1400" dirty="0">
                <a:solidFill>
                  <a:srgbClr val="0070C0"/>
                </a:solidFill>
              </a:rPr>
              <a:t>groups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1F8F087-1291-4DE2-AA4B-847A29299269}"/>
              </a:ext>
            </a:extLst>
          </p:cNvPr>
          <p:cNvSpPr txBox="1"/>
          <p:nvPr/>
        </p:nvSpPr>
        <p:spPr>
          <a:xfrm>
            <a:off x="7094620" y="2716684"/>
            <a:ext cx="1168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70C0"/>
                </a:solidFill>
              </a:rPr>
              <a:t>Group</a:t>
            </a:r>
            <a:br>
              <a:rPr lang="en-GB" sz="1400" dirty="0">
                <a:solidFill>
                  <a:srgbClr val="0070C0"/>
                </a:solidFill>
              </a:rPr>
            </a:br>
            <a:r>
              <a:rPr lang="en-GB" sz="1400" dirty="0">
                <a:solidFill>
                  <a:srgbClr val="0070C0"/>
                </a:solidFill>
              </a:rPr>
              <a:t> tutorial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0216036-8E0B-441E-AA39-0CBA70ACE9E3}"/>
              </a:ext>
            </a:extLst>
          </p:cNvPr>
          <p:cNvSpPr txBox="1"/>
          <p:nvPr/>
        </p:nvSpPr>
        <p:spPr>
          <a:xfrm>
            <a:off x="8479406" y="3079766"/>
            <a:ext cx="93820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70C0"/>
                </a:solidFill>
              </a:rPr>
              <a:t>Student</a:t>
            </a:r>
            <a:br>
              <a:rPr lang="en-GB" sz="1400" dirty="0">
                <a:solidFill>
                  <a:srgbClr val="0070C0"/>
                </a:solidFill>
              </a:rPr>
            </a:br>
            <a:r>
              <a:rPr lang="en-GB" sz="1400" dirty="0">
                <a:solidFill>
                  <a:srgbClr val="0070C0"/>
                </a:solidFill>
              </a:rPr>
              <a:t> focus</a:t>
            </a:r>
            <a:br>
              <a:rPr lang="en-GB" sz="1400" dirty="0">
                <a:solidFill>
                  <a:srgbClr val="0070C0"/>
                </a:solidFill>
              </a:rPr>
            </a:br>
            <a:r>
              <a:rPr lang="en-GB" sz="1400" dirty="0">
                <a:solidFill>
                  <a:srgbClr val="0070C0"/>
                </a:solidFill>
              </a:rPr>
              <a:t> group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851FF79-C176-4B92-9F9B-C7B887E3230D}"/>
              </a:ext>
            </a:extLst>
          </p:cNvPr>
          <p:cNvSpPr txBox="1"/>
          <p:nvPr/>
        </p:nvSpPr>
        <p:spPr>
          <a:xfrm>
            <a:off x="8103950" y="1768772"/>
            <a:ext cx="15554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70C0"/>
                </a:solidFill>
              </a:rPr>
              <a:t>Tutor</a:t>
            </a:r>
            <a:br>
              <a:rPr lang="en-GB" sz="1400" dirty="0">
                <a:solidFill>
                  <a:srgbClr val="0070C0"/>
                </a:solidFill>
              </a:rPr>
            </a:br>
            <a:r>
              <a:rPr lang="en-GB" sz="1400" dirty="0">
                <a:solidFill>
                  <a:srgbClr val="0070C0"/>
                </a:solidFill>
              </a:rPr>
              <a:t> focus</a:t>
            </a:r>
            <a:br>
              <a:rPr lang="en-GB" sz="1400" dirty="0">
                <a:solidFill>
                  <a:srgbClr val="0070C0"/>
                </a:solidFill>
              </a:rPr>
            </a:br>
            <a:r>
              <a:rPr lang="en-GB" sz="1400" dirty="0">
                <a:solidFill>
                  <a:srgbClr val="0070C0"/>
                </a:solidFill>
              </a:rPr>
              <a:t> group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134A366-1EA6-4568-803D-B0439125899D}"/>
              </a:ext>
            </a:extLst>
          </p:cNvPr>
          <p:cNvSpPr txBox="1"/>
          <p:nvPr/>
        </p:nvSpPr>
        <p:spPr>
          <a:xfrm>
            <a:off x="7620962" y="2073567"/>
            <a:ext cx="1086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70C0"/>
                </a:solidFill>
              </a:rPr>
              <a:t>TMA01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8935604-7C13-41E6-BA51-DB7C2F738C20}"/>
              </a:ext>
            </a:extLst>
          </p:cNvPr>
          <p:cNvSpPr txBox="1"/>
          <p:nvPr/>
        </p:nvSpPr>
        <p:spPr>
          <a:xfrm>
            <a:off x="1046146" y="2719638"/>
            <a:ext cx="1244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70C0"/>
                </a:solidFill>
              </a:rPr>
              <a:t>Hypothesis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2AE7B83-D101-49F0-B5A5-E755A9CF55A0}"/>
              </a:ext>
            </a:extLst>
          </p:cNvPr>
          <p:cNvSpPr txBox="1"/>
          <p:nvPr/>
        </p:nvSpPr>
        <p:spPr>
          <a:xfrm>
            <a:off x="9809508" y="2661733"/>
            <a:ext cx="7528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70C0"/>
                </a:solidFill>
              </a:rPr>
              <a:t>Tutor</a:t>
            </a:r>
            <a:br>
              <a:rPr lang="en-GB" sz="1400" dirty="0">
                <a:solidFill>
                  <a:srgbClr val="0070C0"/>
                </a:solidFill>
              </a:rPr>
            </a:br>
            <a:r>
              <a:rPr lang="en-GB" sz="1400" dirty="0">
                <a:solidFill>
                  <a:srgbClr val="0070C0"/>
                </a:solidFill>
              </a:rPr>
              <a:t> input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9A4E8FB-2F82-40C2-8F63-8E80BE6E7B0D}"/>
              </a:ext>
            </a:extLst>
          </p:cNvPr>
          <p:cNvSpPr txBox="1"/>
          <p:nvPr/>
        </p:nvSpPr>
        <p:spPr>
          <a:xfrm>
            <a:off x="10581361" y="2697612"/>
            <a:ext cx="10408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70C0"/>
                </a:solidFill>
              </a:rPr>
              <a:t>Student </a:t>
            </a:r>
            <a:br>
              <a:rPr lang="en-GB" sz="1400" dirty="0">
                <a:solidFill>
                  <a:srgbClr val="0070C0"/>
                </a:solidFill>
              </a:rPr>
            </a:br>
            <a:r>
              <a:rPr lang="en-GB" sz="1400" dirty="0">
                <a:solidFill>
                  <a:srgbClr val="0070C0"/>
                </a:solidFill>
              </a:rPr>
              <a:t>input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6415217-0CD0-477B-80D3-66297C82ED61}"/>
              </a:ext>
            </a:extLst>
          </p:cNvPr>
          <p:cNvSpPr txBox="1"/>
          <p:nvPr/>
        </p:nvSpPr>
        <p:spPr>
          <a:xfrm>
            <a:off x="7150346" y="4088964"/>
            <a:ext cx="11911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70C0"/>
                </a:solidFill>
              </a:rPr>
              <a:t>Recruit</a:t>
            </a:r>
            <a:br>
              <a:rPr lang="en-GB" sz="1400" dirty="0">
                <a:solidFill>
                  <a:srgbClr val="0070C0"/>
                </a:solidFill>
              </a:rPr>
            </a:br>
            <a:r>
              <a:rPr lang="en-GB" sz="1400" dirty="0">
                <a:solidFill>
                  <a:srgbClr val="0070C0"/>
                </a:solidFill>
              </a:rPr>
              <a:t>students</a:t>
            </a:r>
          </a:p>
        </p:txBody>
      </p:sp>
      <p:cxnSp>
        <p:nvCxnSpPr>
          <p:cNvPr id="1033" name="AutoShape 9">
            <a:extLst>
              <a:ext uri="{FF2B5EF4-FFF2-40B4-BE49-F238E27FC236}">
                <a16:creationId xmlns:a16="http://schemas.microsoft.com/office/drawing/2014/main" id="{58DD8409-9584-44E0-856B-24FB48745445}"/>
              </a:ext>
            </a:extLst>
          </p:cNvPr>
          <p:cNvCxnSpPr>
            <a:cxnSpLocks noChangeShapeType="1"/>
            <a:endCxn id="60" idx="2"/>
          </p:cNvCxnSpPr>
          <p:nvPr/>
        </p:nvCxnSpPr>
        <p:spPr bwMode="auto">
          <a:xfrm flipV="1">
            <a:off x="1952311" y="2579376"/>
            <a:ext cx="3040287" cy="4402"/>
          </a:xfrm>
          <a:prstGeom prst="straightConnector1">
            <a:avLst/>
          </a:prstGeom>
          <a:noFill/>
          <a:ln w="114300">
            <a:solidFill>
              <a:srgbClr val="FF5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80FD75B8-8CED-440C-A98B-06E5163B41BF}"/>
              </a:ext>
            </a:extLst>
          </p:cNvPr>
          <p:cNvSpPr txBox="1"/>
          <p:nvPr/>
        </p:nvSpPr>
        <p:spPr>
          <a:xfrm>
            <a:off x="386512" y="1706227"/>
            <a:ext cx="139390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b="1" dirty="0">
                <a:solidFill>
                  <a:schemeClr val="bg1"/>
                </a:solidFill>
              </a:rPr>
              <a:t>Literature </a:t>
            </a:r>
            <a:br>
              <a:rPr lang="en-GB" sz="2200" b="1" dirty="0">
                <a:solidFill>
                  <a:schemeClr val="bg1"/>
                </a:solidFill>
              </a:rPr>
            </a:br>
            <a:r>
              <a:rPr lang="en-GB" sz="2200" b="1" dirty="0">
                <a:solidFill>
                  <a:schemeClr val="bg1"/>
                </a:solidFill>
              </a:rPr>
              <a:t>review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6158CF1-B6A0-4274-99E7-CB2EFC5807A3}"/>
              </a:ext>
            </a:extLst>
          </p:cNvPr>
          <p:cNvSpPr txBox="1"/>
          <p:nvPr/>
        </p:nvSpPr>
        <p:spPr>
          <a:xfrm>
            <a:off x="793702" y="5057764"/>
            <a:ext cx="1610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70C0"/>
                </a:solidFill>
              </a:rPr>
              <a:t>Project sign off</a:t>
            </a:r>
          </a:p>
        </p:txBody>
      </p:sp>
      <p:cxnSp>
        <p:nvCxnSpPr>
          <p:cNvPr id="1034" name="AutoShape 10">
            <a:extLst>
              <a:ext uri="{FF2B5EF4-FFF2-40B4-BE49-F238E27FC236}">
                <a16:creationId xmlns:a16="http://schemas.microsoft.com/office/drawing/2014/main" id="{EE062A00-D50C-4B8B-9DBD-DFB040D42FB4}"/>
              </a:ext>
            </a:extLst>
          </p:cNvPr>
          <p:cNvCxnSpPr>
            <a:cxnSpLocks noChangeShapeType="1"/>
            <a:stCxn id="4" idx="2"/>
            <a:endCxn id="39" idx="0"/>
          </p:cNvCxnSpPr>
          <p:nvPr/>
        </p:nvCxnSpPr>
        <p:spPr bwMode="auto">
          <a:xfrm rot="10800000" flipV="1">
            <a:off x="667670" y="2580002"/>
            <a:ext cx="1038216" cy="2556474"/>
          </a:xfrm>
          <a:prstGeom prst="bentConnector2">
            <a:avLst/>
          </a:prstGeom>
          <a:noFill/>
          <a:ln w="114300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6" name="AutoShape 12">
            <a:extLst>
              <a:ext uri="{FF2B5EF4-FFF2-40B4-BE49-F238E27FC236}">
                <a16:creationId xmlns:a16="http://schemas.microsoft.com/office/drawing/2014/main" id="{669B98FA-C20D-42CF-A9E4-169E44DE07F6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706437" y="3467100"/>
            <a:ext cx="107950" cy="0"/>
          </a:xfrm>
          <a:prstGeom prst="straightConnector1">
            <a:avLst/>
          </a:prstGeom>
          <a:noFill/>
          <a:ln w="114300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AutoShape 12">
            <a:extLst>
              <a:ext uri="{FF2B5EF4-FFF2-40B4-BE49-F238E27FC236}">
                <a16:creationId xmlns:a16="http://schemas.microsoft.com/office/drawing/2014/main" id="{C42F5882-2E2D-424D-9EC2-FA0295096895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706437" y="4733925"/>
            <a:ext cx="107950" cy="0"/>
          </a:xfrm>
          <a:prstGeom prst="straightConnector1">
            <a:avLst/>
          </a:prstGeom>
          <a:noFill/>
          <a:ln w="114300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" name="AutoShape 12">
            <a:extLst>
              <a:ext uri="{FF2B5EF4-FFF2-40B4-BE49-F238E27FC236}">
                <a16:creationId xmlns:a16="http://schemas.microsoft.com/office/drawing/2014/main" id="{495B8FF7-E91F-4BF2-B86D-546020F963F4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706437" y="4100513"/>
            <a:ext cx="107950" cy="0"/>
          </a:xfrm>
          <a:prstGeom prst="straightConnector1">
            <a:avLst/>
          </a:prstGeom>
          <a:noFill/>
          <a:ln w="114300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7" name="AutoShape 13">
            <a:extLst>
              <a:ext uri="{FF2B5EF4-FFF2-40B4-BE49-F238E27FC236}">
                <a16:creationId xmlns:a16="http://schemas.microsoft.com/office/drawing/2014/main" id="{6CB62A29-6445-4BE4-A7C9-38427D6040C3}"/>
              </a:ext>
            </a:extLst>
          </p:cNvPr>
          <p:cNvCxnSpPr>
            <a:cxnSpLocks noChangeShapeType="1"/>
            <a:stCxn id="49" idx="0"/>
            <a:endCxn id="6" idx="6"/>
          </p:cNvCxnSpPr>
          <p:nvPr/>
        </p:nvCxnSpPr>
        <p:spPr bwMode="auto">
          <a:xfrm rot="16200000" flipV="1">
            <a:off x="9581776" y="2747940"/>
            <a:ext cx="2248209" cy="1887729"/>
          </a:xfrm>
          <a:prstGeom prst="bentConnector2">
            <a:avLst/>
          </a:prstGeom>
          <a:noFill/>
          <a:ln w="114300">
            <a:solidFill>
              <a:srgbClr val="E3DE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9" name="Oval 2">
            <a:extLst>
              <a:ext uri="{FF2B5EF4-FFF2-40B4-BE49-F238E27FC236}">
                <a16:creationId xmlns:a16="http://schemas.microsoft.com/office/drawing/2014/main" id="{BCB54015-4346-4AAA-9B2B-96FCE0F25A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24331" y="4815909"/>
            <a:ext cx="250825" cy="252413"/>
          </a:xfrm>
          <a:prstGeom prst="ellipse">
            <a:avLst/>
          </a:prstGeom>
          <a:solidFill>
            <a:srgbClr val="FFFFFF"/>
          </a:solidFill>
          <a:ln w="571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cxnSp>
        <p:nvCxnSpPr>
          <p:cNvPr id="1038" name="AutoShape 14">
            <a:extLst>
              <a:ext uri="{FF2B5EF4-FFF2-40B4-BE49-F238E27FC236}">
                <a16:creationId xmlns:a16="http://schemas.microsoft.com/office/drawing/2014/main" id="{6961981D-5901-4455-B1DC-5D10EE2FE16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0211777" y="2611633"/>
            <a:ext cx="0" cy="108000"/>
          </a:xfrm>
          <a:prstGeom prst="straightConnector1">
            <a:avLst/>
          </a:prstGeom>
          <a:noFill/>
          <a:ln w="114300">
            <a:solidFill>
              <a:srgbClr val="E3DE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" name="AutoShape 14">
            <a:extLst>
              <a:ext uri="{FF2B5EF4-FFF2-40B4-BE49-F238E27FC236}">
                <a16:creationId xmlns:a16="http://schemas.microsoft.com/office/drawing/2014/main" id="{DC077203-8137-4706-B94A-3EAD8CC3903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088077" y="2611633"/>
            <a:ext cx="0" cy="108000"/>
          </a:xfrm>
          <a:prstGeom prst="straightConnector1">
            <a:avLst/>
          </a:prstGeom>
          <a:noFill/>
          <a:ln w="114300">
            <a:solidFill>
              <a:srgbClr val="E3DE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07617B5F-F880-4594-85C8-6EF2D667A4BC}"/>
              </a:ext>
            </a:extLst>
          </p:cNvPr>
          <p:cNvSpPr txBox="1"/>
          <p:nvPr/>
        </p:nvSpPr>
        <p:spPr>
          <a:xfrm>
            <a:off x="9271879" y="3180576"/>
            <a:ext cx="9382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b="1" dirty="0">
                <a:solidFill>
                  <a:srgbClr val="0070C0"/>
                </a:solidFill>
              </a:rPr>
              <a:t>Data </a:t>
            </a:r>
            <a:br>
              <a:rPr lang="en-GB" b="1" dirty="0">
                <a:solidFill>
                  <a:srgbClr val="0070C0"/>
                </a:solidFill>
              </a:rPr>
            </a:br>
            <a:r>
              <a:rPr lang="en-GB" b="1" dirty="0">
                <a:solidFill>
                  <a:srgbClr val="0070C0"/>
                </a:solidFill>
              </a:rPr>
              <a:t>analysis</a:t>
            </a:r>
          </a:p>
        </p:txBody>
      </p:sp>
      <p:sp>
        <p:nvSpPr>
          <p:cNvPr id="39" name="Oval 2">
            <a:extLst>
              <a:ext uri="{FF2B5EF4-FFF2-40B4-BE49-F238E27FC236}">
                <a16:creationId xmlns:a16="http://schemas.microsoft.com/office/drawing/2014/main" id="{CDF1586C-DAF4-410B-832C-BECDB96E90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257" y="5136476"/>
            <a:ext cx="250825" cy="252413"/>
          </a:xfrm>
          <a:prstGeom prst="ellipse">
            <a:avLst/>
          </a:prstGeom>
          <a:solidFill>
            <a:srgbClr val="FFFFFF"/>
          </a:solidFill>
          <a:ln w="571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Oval 2">
            <a:extLst>
              <a:ext uri="{FF2B5EF4-FFF2-40B4-BE49-F238E27FC236}">
                <a16:creationId xmlns:a16="http://schemas.microsoft.com/office/drawing/2014/main" id="{33333F05-C7BD-4C1F-A42C-B834AB807A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5886" y="2453795"/>
            <a:ext cx="250825" cy="252413"/>
          </a:xfrm>
          <a:prstGeom prst="ellipse">
            <a:avLst/>
          </a:prstGeom>
          <a:solidFill>
            <a:srgbClr val="FFFFFF"/>
          </a:solidFill>
          <a:ln w="571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cxnSp>
        <p:nvCxnSpPr>
          <p:cNvPr id="1039" name="AutoShape 15">
            <a:extLst>
              <a:ext uri="{FF2B5EF4-FFF2-40B4-BE49-F238E27FC236}">
                <a16:creationId xmlns:a16="http://schemas.microsoft.com/office/drawing/2014/main" id="{E0326359-1A06-4A3E-9395-1ACD97AE6DAE}"/>
              </a:ext>
            </a:extLst>
          </p:cNvPr>
          <p:cNvCxnSpPr>
            <a:cxnSpLocks noChangeShapeType="1"/>
            <a:stCxn id="28" idx="6"/>
            <a:endCxn id="61" idx="4"/>
          </p:cNvCxnSpPr>
          <p:nvPr/>
        </p:nvCxnSpPr>
        <p:spPr bwMode="auto">
          <a:xfrm flipV="1">
            <a:off x="3201526" y="3088454"/>
            <a:ext cx="1917595" cy="1628135"/>
          </a:xfrm>
          <a:prstGeom prst="bentConnector2">
            <a:avLst/>
          </a:prstGeom>
          <a:noFill/>
          <a:ln w="114300">
            <a:solidFill>
              <a:srgbClr val="DE64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40" name="AutoShape 16">
            <a:extLst>
              <a:ext uri="{FF2B5EF4-FFF2-40B4-BE49-F238E27FC236}">
                <a16:creationId xmlns:a16="http://schemas.microsoft.com/office/drawing/2014/main" id="{5A0FC828-59C9-4F07-A3EF-DC6BB6C3BEA0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4008438" y="4591050"/>
            <a:ext cx="0" cy="107950"/>
          </a:xfrm>
          <a:prstGeom prst="straightConnector1">
            <a:avLst/>
          </a:prstGeom>
          <a:noFill/>
          <a:ln w="114300">
            <a:solidFill>
              <a:srgbClr val="DE64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9" name="AutoShape 16">
            <a:extLst>
              <a:ext uri="{FF2B5EF4-FFF2-40B4-BE49-F238E27FC236}">
                <a16:creationId xmlns:a16="http://schemas.microsoft.com/office/drawing/2014/main" id="{E7B5E2C2-F0BF-491F-A511-4F4F3ED5BF90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5065713" y="3857625"/>
            <a:ext cx="0" cy="107950"/>
          </a:xfrm>
          <a:prstGeom prst="straightConnector1">
            <a:avLst/>
          </a:prstGeom>
          <a:noFill/>
          <a:ln w="114300">
            <a:solidFill>
              <a:srgbClr val="DE64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" name="AutoShape 16">
            <a:extLst>
              <a:ext uri="{FF2B5EF4-FFF2-40B4-BE49-F238E27FC236}">
                <a16:creationId xmlns:a16="http://schemas.microsoft.com/office/drawing/2014/main" id="{C0E2477E-4C57-4546-B1D1-AFD715B7BD78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3656013" y="2619375"/>
            <a:ext cx="0" cy="107950"/>
          </a:xfrm>
          <a:prstGeom prst="straightConnector1">
            <a:avLst/>
          </a:prstGeom>
          <a:noFill/>
          <a:ln w="114300">
            <a:solidFill>
              <a:srgbClr val="FF5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3" name="AutoShape 16">
            <a:extLst>
              <a:ext uri="{FF2B5EF4-FFF2-40B4-BE49-F238E27FC236}">
                <a16:creationId xmlns:a16="http://schemas.microsoft.com/office/drawing/2014/main" id="{AB0DBE07-93BA-4241-8745-E1614F53B156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2808288" y="2457450"/>
            <a:ext cx="0" cy="107950"/>
          </a:xfrm>
          <a:prstGeom prst="straightConnector1">
            <a:avLst/>
          </a:prstGeom>
          <a:noFill/>
          <a:ln w="114300">
            <a:solidFill>
              <a:srgbClr val="FF5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A9C5D3A7-20E9-4D5C-8FF0-530B728A76C8}"/>
              </a:ext>
            </a:extLst>
          </p:cNvPr>
          <p:cNvSpPr txBox="1"/>
          <p:nvPr/>
        </p:nvSpPr>
        <p:spPr>
          <a:xfrm>
            <a:off x="2948468" y="2862871"/>
            <a:ext cx="1911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bg1"/>
                </a:solidFill>
              </a:rPr>
              <a:t>Development</a:t>
            </a:r>
          </a:p>
        </p:txBody>
      </p:sp>
      <p:cxnSp>
        <p:nvCxnSpPr>
          <p:cNvPr id="78" name="AutoShape 15">
            <a:extLst>
              <a:ext uri="{FF2B5EF4-FFF2-40B4-BE49-F238E27FC236}">
                <a16:creationId xmlns:a16="http://schemas.microsoft.com/office/drawing/2014/main" id="{12F4F41B-D5BD-4B89-ADD3-E32F38A98654}"/>
              </a:ext>
            </a:extLst>
          </p:cNvPr>
          <p:cNvCxnSpPr>
            <a:cxnSpLocks noChangeShapeType="1"/>
            <a:stCxn id="60" idx="6"/>
            <a:endCxn id="6" idx="2"/>
          </p:cNvCxnSpPr>
          <p:nvPr/>
        </p:nvCxnSpPr>
        <p:spPr bwMode="auto">
          <a:xfrm flipV="1">
            <a:off x="5244376" y="2567700"/>
            <a:ext cx="4265861" cy="11676"/>
          </a:xfrm>
          <a:prstGeom prst="straightConnector1">
            <a:avLst/>
          </a:prstGeom>
          <a:noFill/>
          <a:ln w="114300">
            <a:solidFill>
              <a:srgbClr val="DE64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41" name="AutoShape 17">
            <a:extLst>
              <a:ext uri="{FF2B5EF4-FFF2-40B4-BE49-F238E27FC236}">
                <a16:creationId xmlns:a16="http://schemas.microsoft.com/office/drawing/2014/main" id="{0093CD26-4FB5-40FC-8287-59CA7BE714D9}"/>
              </a:ext>
            </a:extLst>
          </p:cNvPr>
          <p:cNvCxnSpPr>
            <a:cxnSpLocks noChangeShapeType="1"/>
            <a:stCxn id="84" idx="6"/>
            <a:endCxn id="29" idx="2"/>
          </p:cNvCxnSpPr>
          <p:nvPr/>
        </p:nvCxnSpPr>
        <p:spPr bwMode="auto">
          <a:xfrm>
            <a:off x="8342127" y="2950857"/>
            <a:ext cx="1168744" cy="0"/>
          </a:xfrm>
          <a:prstGeom prst="straightConnector1">
            <a:avLst/>
          </a:prstGeom>
          <a:noFill/>
          <a:ln w="11430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1" name="AutoShape 16">
            <a:extLst>
              <a:ext uri="{FF2B5EF4-FFF2-40B4-BE49-F238E27FC236}">
                <a16:creationId xmlns:a16="http://schemas.microsoft.com/office/drawing/2014/main" id="{7FBE7D77-F6FF-43AF-BC2F-19499C830C86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6983413" y="2419350"/>
            <a:ext cx="0" cy="107950"/>
          </a:xfrm>
          <a:prstGeom prst="straightConnector1">
            <a:avLst/>
          </a:prstGeom>
          <a:noFill/>
          <a:ln w="114300">
            <a:solidFill>
              <a:srgbClr val="DE64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" name="AutoShape 16">
            <a:extLst>
              <a:ext uri="{FF2B5EF4-FFF2-40B4-BE49-F238E27FC236}">
                <a16:creationId xmlns:a16="http://schemas.microsoft.com/office/drawing/2014/main" id="{4D73FA35-F425-46ED-8102-459A7A71F51D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7688263" y="2590800"/>
            <a:ext cx="0" cy="107950"/>
          </a:xfrm>
          <a:prstGeom prst="straightConnector1">
            <a:avLst/>
          </a:prstGeom>
          <a:noFill/>
          <a:ln w="114300">
            <a:solidFill>
              <a:srgbClr val="DE64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3" name="AutoShape 17">
            <a:extLst>
              <a:ext uri="{FF2B5EF4-FFF2-40B4-BE49-F238E27FC236}">
                <a16:creationId xmlns:a16="http://schemas.microsoft.com/office/drawing/2014/main" id="{C73517F6-ED1C-4BC3-8BD3-0A04557C3CFC}"/>
              </a:ext>
            </a:extLst>
          </p:cNvPr>
          <p:cNvCxnSpPr>
            <a:cxnSpLocks noChangeShapeType="1"/>
            <a:stCxn id="81" idx="6"/>
            <a:endCxn id="84" idx="4"/>
          </p:cNvCxnSpPr>
          <p:nvPr/>
        </p:nvCxnSpPr>
        <p:spPr bwMode="auto">
          <a:xfrm flipV="1">
            <a:off x="6573435" y="3076778"/>
            <a:ext cx="1642803" cy="1664116"/>
          </a:xfrm>
          <a:prstGeom prst="bentConnector2">
            <a:avLst/>
          </a:prstGeom>
          <a:noFill/>
          <a:ln w="11430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42" name="AutoShape 18">
            <a:extLst>
              <a:ext uri="{FF2B5EF4-FFF2-40B4-BE49-F238E27FC236}">
                <a16:creationId xmlns:a16="http://schemas.microsoft.com/office/drawing/2014/main" id="{407197B8-F4B8-4EDB-B7F6-6506A19B38E4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H="1" flipV="1">
            <a:off x="7786688" y="4625975"/>
            <a:ext cx="0" cy="107950"/>
          </a:xfrm>
          <a:prstGeom prst="straightConnector1">
            <a:avLst/>
          </a:prstGeom>
          <a:noFill/>
          <a:ln w="11430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43" name="AutoShape 19">
            <a:extLst>
              <a:ext uri="{FF2B5EF4-FFF2-40B4-BE49-F238E27FC236}">
                <a16:creationId xmlns:a16="http://schemas.microsoft.com/office/drawing/2014/main" id="{63AB64DB-C4F9-4874-A66C-91B099263092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8939213" y="2959100"/>
            <a:ext cx="0" cy="107950"/>
          </a:xfrm>
          <a:prstGeom prst="straightConnector1">
            <a:avLst/>
          </a:prstGeom>
          <a:noFill/>
          <a:ln w="11430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8" name="AutoShape 16">
            <a:extLst>
              <a:ext uri="{FF2B5EF4-FFF2-40B4-BE49-F238E27FC236}">
                <a16:creationId xmlns:a16="http://schemas.microsoft.com/office/drawing/2014/main" id="{1AAD6477-0616-4871-A7F4-97F280414D68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8916988" y="2428875"/>
            <a:ext cx="0" cy="107950"/>
          </a:xfrm>
          <a:prstGeom prst="straightConnector1">
            <a:avLst/>
          </a:prstGeom>
          <a:noFill/>
          <a:ln w="114300">
            <a:solidFill>
              <a:srgbClr val="DE64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1" name="TextBox 100">
            <a:extLst>
              <a:ext uri="{FF2B5EF4-FFF2-40B4-BE49-F238E27FC236}">
                <a16:creationId xmlns:a16="http://schemas.microsoft.com/office/drawing/2014/main" id="{36455F44-3B8C-4F48-A8BB-5DAF72EE42FD}"/>
              </a:ext>
            </a:extLst>
          </p:cNvPr>
          <p:cNvSpPr txBox="1"/>
          <p:nvPr/>
        </p:nvSpPr>
        <p:spPr>
          <a:xfrm>
            <a:off x="4391765" y="5013006"/>
            <a:ext cx="32301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bg1">
                    <a:lumMod val="75000"/>
                  </a:schemeClr>
                </a:solidFill>
              </a:rPr>
              <a:t>Participant Recruitment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A71EFC89-BA00-4988-87AE-91E0EF1479AB}"/>
              </a:ext>
            </a:extLst>
          </p:cNvPr>
          <p:cNvSpPr txBox="1"/>
          <p:nvPr/>
        </p:nvSpPr>
        <p:spPr>
          <a:xfrm>
            <a:off x="6510722" y="3215378"/>
            <a:ext cx="162627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b="1" dirty="0">
                <a:solidFill>
                  <a:schemeClr val="bg1"/>
                </a:solidFill>
              </a:rPr>
              <a:t>Deployment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7C99D47C-0661-4869-9874-E144C1A16152}"/>
              </a:ext>
            </a:extLst>
          </p:cNvPr>
          <p:cNvSpPr txBox="1"/>
          <p:nvPr/>
        </p:nvSpPr>
        <p:spPr>
          <a:xfrm>
            <a:off x="9354459" y="3780404"/>
            <a:ext cx="21637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bg1">
                    <a:lumMod val="75000"/>
                  </a:schemeClr>
                </a:solidFill>
              </a:rPr>
              <a:t>Evaluation </a:t>
            </a:r>
            <a:br>
              <a:rPr lang="en-GB" sz="2400" b="1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en-GB" sz="2400" b="1" dirty="0">
                <a:solidFill>
                  <a:schemeClr val="bg1">
                    <a:lumMod val="75000"/>
                  </a:schemeClr>
                </a:solidFill>
              </a:rPr>
              <a:t>and refinement</a:t>
            </a:r>
          </a:p>
        </p:txBody>
      </p:sp>
      <p:grpSp>
        <p:nvGrpSpPr>
          <p:cNvPr id="5" name="Group 3">
            <a:extLst>
              <a:ext uri="{FF2B5EF4-FFF2-40B4-BE49-F238E27FC236}">
                <a16:creationId xmlns:a16="http://schemas.microsoft.com/office/drawing/2014/main" id="{672BB3E8-7E89-45FA-8CF0-D5BD609CD7A0}"/>
              </a:ext>
            </a:extLst>
          </p:cNvPr>
          <p:cNvGrpSpPr>
            <a:grpSpLocks/>
          </p:cNvGrpSpPr>
          <p:nvPr/>
        </p:nvGrpSpPr>
        <p:grpSpPr bwMode="auto">
          <a:xfrm>
            <a:off x="9510237" y="2441778"/>
            <a:ext cx="252412" cy="635000"/>
            <a:chOff x="17742" y="8234"/>
            <a:chExt cx="398" cy="1001"/>
          </a:xfrm>
        </p:grpSpPr>
        <p:sp>
          <p:nvSpPr>
            <p:cNvPr id="6" name="Oval 4">
              <a:extLst>
                <a:ext uri="{FF2B5EF4-FFF2-40B4-BE49-F238E27FC236}">
                  <a16:creationId xmlns:a16="http://schemas.microsoft.com/office/drawing/2014/main" id="{11E0CDD5-EFAB-4499-8E5E-0BCFE1AFC6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42" y="8234"/>
              <a:ext cx="397" cy="397"/>
            </a:xfrm>
            <a:prstGeom prst="ellipse">
              <a:avLst/>
            </a:prstGeom>
            <a:solidFill>
              <a:srgbClr val="FFFFFF"/>
            </a:solidFill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" name="Oval 5">
              <a:extLst>
                <a:ext uri="{FF2B5EF4-FFF2-40B4-BE49-F238E27FC236}">
                  <a16:creationId xmlns:a16="http://schemas.microsoft.com/office/drawing/2014/main" id="{754197C4-FAC6-4DA1-B6BA-764B6F6155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43" y="8838"/>
              <a:ext cx="397" cy="397"/>
            </a:xfrm>
            <a:prstGeom prst="ellipse">
              <a:avLst/>
            </a:prstGeom>
            <a:solidFill>
              <a:srgbClr val="FFFFFF"/>
            </a:solidFill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cxnSp>
          <p:nvCxnSpPr>
            <p:cNvPr id="1030" name="AutoShape 6">
              <a:extLst>
                <a:ext uri="{FF2B5EF4-FFF2-40B4-BE49-F238E27FC236}">
                  <a16:creationId xmlns:a16="http://schemas.microsoft.com/office/drawing/2014/main" id="{521D8567-7BB5-4854-9B57-2C9C7F97C33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7941" y="8536"/>
              <a:ext cx="0" cy="397"/>
            </a:xfrm>
            <a:prstGeom prst="straightConnector1">
              <a:avLst/>
            </a:prstGeom>
            <a:noFill/>
            <a:ln w="5715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1" name="AutoShape 7">
              <a:extLst>
                <a:ext uri="{FF2B5EF4-FFF2-40B4-BE49-F238E27FC236}">
                  <a16:creationId xmlns:a16="http://schemas.microsoft.com/office/drawing/2014/main" id="{71F99BE5-DEB5-46D8-B35C-D33FD7D99EC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7857" y="8584"/>
              <a:ext cx="0" cy="283"/>
            </a:xfrm>
            <a:prstGeom prst="straightConnector1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2" name="AutoShape 8">
              <a:extLst>
                <a:ext uri="{FF2B5EF4-FFF2-40B4-BE49-F238E27FC236}">
                  <a16:creationId xmlns:a16="http://schemas.microsoft.com/office/drawing/2014/main" id="{7E6CBF5C-8E90-48D3-82E3-5C3E4A24EB1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8025" y="8591"/>
              <a:ext cx="0" cy="283"/>
            </a:xfrm>
            <a:prstGeom prst="straightConnector1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2" name="Group 3">
            <a:extLst>
              <a:ext uri="{FF2B5EF4-FFF2-40B4-BE49-F238E27FC236}">
                <a16:creationId xmlns:a16="http://schemas.microsoft.com/office/drawing/2014/main" id="{5328F6E9-DF04-4C0B-9A41-271B437AE476}"/>
              </a:ext>
            </a:extLst>
          </p:cNvPr>
          <p:cNvGrpSpPr>
            <a:grpSpLocks/>
          </p:cNvGrpSpPr>
          <p:nvPr/>
        </p:nvGrpSpPr>
        <p:grpSpPr bwMode="auto">
          <a:xfrm>
            <a:off x="8089715" y="2441778"/>
            <a:ext cx="252412" cy="635000"/>
            <a:chOff x="17742" y="8234"/>
            <a:chExt cx="398" cy="1001"/>
          </a:xfrm>
        </p:grpSpPr>
        <p:sp>
          <p:nvSpPr>
            <p:cNvPr id="83" name="Oval 4">
              <a:extLst>
                <a:ext uri="{FF2B5EF4-FFF2-40B4-BE49-F238E27FC236}">
                  <a16:creationId xmlns:a16="http://schemas.microsoft.com/office/drawing/2014/main" id="{903AB0A5-47F2-4592-A00A-06110582CE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42" y="8234"/>
              <a:ext cx="397" cy="397"/>
            </a:xfrm>
            <a:prstGeom prst="ellipse">
              <a:avLst/>
            </a:prstGeom>
            <a:solidFill>
              <a:srgbClr val="FFFFFF"/>
            </a:solidFill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4" name="Oval 5">
              <a:extLst>
                <a:ext uri="{FF2B5EF4-FFF2-40B4-BE49-F238E27FC236}">
                  <a16:creationId xmlns:a16="http://schemas.microsoft.com/office/drawing/2014/main" id="{085A4014-8CFF-42E6-93CF-D6EC30FBBE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43" y="8838"/>
              <a:ext cx="397" cy="397"/>
            </a:xfrm>
            <a:prstGeom prst="ellipse">
              <a:avLst/>
            </a:prstGeom>
            <a:solidFill>
              <a:srgbClr val="FFFFFF"/>
            </a:solidFill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cxnSp>
          <p:nvCxnSpPr>
            <p:cNvPr id="85" name="AutoShape 6">
              <a:extLst>
                <a:ext uri="{FF2B5EF4-FFF2-40B4-BE49-F238E27FC236}">
                  <a16:creationId xmlns:a16="http://schemas.microsoft.com/office/drawing/2014/main" id="{98656498-138D-4C3D-9E0D-1BADAEFFA49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7941" y="8536"/>
              <a:ext cx="0" cy="397"/>
            </a:xfrm>
            <a:prstGeom prst="straightConnector1">
              <a:avLst/>
            </a:prstGeom>
            <a:noFill/>
            <a:ln w="5715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6" name="AutoShape 7">
              <a:extLst>
                <a:ext uri="{FF2B5EF4-FFF2-40B4-BE49-F238E27FC236}">
                  <a16:creationId xmlns:a16="http://schemas.microsoft.com/office/drawing/2014/main" id="{06008C04-372D-4204-8BD8-8B0E5001E73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7857" y="8584"/>
              <a:ext cx="0" cy="283"/>
            </a:xfrm>
            <a:prstGeom prst="straightConnector1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7" name="AutoShape 8">
              <a:extLst>
                <a:ext uri="{FF2B5EF4-FFF2-40B4-BE49-F238E27FC236}">
                  <a16:creationId xmlns:a16="http://schemas.microsoft.com/office/drawing/2014/main" id="{99F29ADE-1E14-4DA0-BF8C-473232B151B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8025" y="8591"/>
              <a:ext cx="0" cy="283"/>
            </a:xfrm>
            <a:prstGeom prst="straightConnector1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9" name="Group 3">
            <a:extLst>
              <a:ext uri="{FF2B5EF4-FFF2-40B4-BE49-F238E27FC236}">
                <a16:creationId xmlns:a16="http://schemas.microsoft.com/office/drawing/2014/main" id="{9A686EB1-483D-47BA-8297-C61FA577322A}"/>
              </a:ext>
            </a:extLst>
          </p:cNvPr>
          <p:cNvGrpSpPr>
            <a:grpSpLocks/>
          </p:cNvGrpSpPr>
          <p:nvPr/>
        </p:nvGrpSpPr>
        <p:grpSpPr bwMode="auto">
          <a:xfrm>
            <a:off x="4992598" y="2453454"/>
            <a:ext cx="252412" cy="635000"/>
            <a:chOff x="17742" y="8234"/>
            <a:chExt cx="398" cy="1001"/>
          </a:xfrm>
        </p:grpSpPr>
        <p:sp>
          <p:nvSpPr>
            <p:cNvPr id="60" name="Oval 4">
              <a:extLst>
                <a:ext uri="{FF2B5EF4-FFF2-40B4-BE49-F238E27FC236}">
                  <a16:creationId xmlns:a16="http://schemas.microsoft.com/office/drawing/2014/main" id="{AA69D26A-30C9-431D-8E3A-81D197D520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42" y="8234"/>
              <a:ext cx="397" cy="397"/>
            </a:xfrm>
            <a:prstGeom prst="ellipse">
              <a:avLst/>
            </a:prstGeom>
            <a:solidFill>
              <a:srgbClr val="FFFFFF"/>
            </a:solidFill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" name="Oval 5">
              <a:extLst>
                <a:ext uri="{FF2B5EF4-FFF2-40B4-BE49-F238E27FC236}">
                  <a16:creationId xmlns:a16="http://schemas.microsoft.com/office/drawing/2014/main" id="{865FC6F2-0691-430C-B9A4-AF398C1756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43" y="8838"/>
              <a:ext cx="397" cy="397"/>
            </a:xfrm>
            <a:prstGeom prst="ellipse">
              <a:avLst/>
            </a:prstGeom>
            <a:solidFill>
              <a:srgbClr val="FFFFFF"/>
            </a:solidFill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cxnSp>
          <p:nvCxnSpPr>
            <p:cNvPr id="62" name="AutoShape 6">
              <a:extLst>
                <a:ext uri="{FF2B5EF4-FFF2-40B4-BE49-F238E27FC236}">
                  <a16:creationId xmlns:a16="http://schemas.microsoft.com/office/drawing/2014/main" id="{E19B4183-238D-4401-9CB9-F7A2CA1B269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7941" y="8536"/>
              <a:ext cx="0" cy="397"/>
            </a:xfrm>
            <a:prstGeom prst="straightConnector1">
              <a:avLst/>
            </a:prstGeom>
            <a:noFill/>
            <a:ln w="5715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3" name="AutoShape 7">
              <a:extLst>
                <a:ext uri="{FF2B5EF4-FFF2-40B4-BE49-F238E27FC236}">
                  <a16:creationId xmlns:a16="http://schemas.microsoft.com/office/drawing/2014/main" id="{E49028CD-1A2A-4C8B-A979-AE134918429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7857" y="8584"/>
              <a:ext cx="0" cy="283"/>
            </a:xfrm>
            <a:prstGeom prst="straightConnector1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4" name="AutoShape 8">
              <a:extLst>
                <a:ext uri="{FF2B5EF4-FFF2-40B4-BE49-F238E27FC236}">
                  <a16:creationId xmlns:a16="http://schemas.microsoft.com/office/drawing/2014/main" id="{96F4B54C-4AEF-4F37-AEDA-B94B4CCE89A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8025" y="8591"/>
              <a:ext cx="0" cy="283"/>
            </a:xfrm>
            <a:prstGeom prst="straightConnector1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11" name="AutoShape 15">
            <a:extLst>
              <a:ext uri="{FF2B5EF4-FFF2-40B4-BE49-F238E27FC236}">
                <a16:creationId xmlns:a16="http://schemas.microsoft.com/office/drawing/2014/main" id="{504DEC5C-6A07-48F2-AF4F-336E14E7D260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7543052" y="6115373"/>
            <a:ext cx="720000" cy="0"/>
          </a:xfrm>
          <a:prstGeom prst="straightConnector1">
            <a:avLst/>
          </a:prstGeom>
          <a:noFill/>
          <a:ln w="114300">
            <a:solidFill>
              <a:srgbClr val="DE64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" name="AutoShape 17">
            <a:extLst>
              <a:ext uri="{FF2B5EF4-FFF2-40B4-BE49-F238E27FC236}">
                <a16:creationId xmlns:a16="http://schemas.microsoft.com/office/drawing/2014/main" id="{56A94754-A311-4873-B812-95CF901A6E59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7554842" y="6431088"/>
            <a:ext cx="720000" cy="0"/>
          </a:xfrm>
          <a:prstGeom prst="bentConnector2">
            <a:avLst/>
          </a:prstGeom>
          <a:noFill/>
          <a:ln w="11430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4" name="TextBox 113">
            <a:extLst>
              <a:ext uri="{FF2B5EF4-FFF2-40B4-BE49-F238E27FC236}">
                <a16:creationId xmlns:a16="http://schemas.microsoft.com/office/drawing/2014/main" id="{FEDFC1AB-5F16-45A7-818F-87CE8C569302}"/>
              </a:ext>
            </a:extLst>
          </p:cNvPr>
          <p:cNvSpPr txBox="1"/>
          <p:nvPr/>
        </p:nvSpPr>
        <p:spPr>
          <a:xfrm>
            <a:off x="8355937" y="6276795"/>
            <a:ext cx="120464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rgbClr val="0070C0"/>
                </a:solidFill>
              </a:rPr>
              <a:t>Students</a:t>
            </a:r>
            <a:endParaRPr lang="en-GB" sz="1600" dirty="0"/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8AF53C69-D69E-4DB1-B86E-42AB4CB38523}"/>
              </a:ext>
            </a:extLst>
          </p:cNvPr>
          <p:cNvSpPr txBox="1"/>
          <p:nvPr/>
        </p:nvSpPr>
        <p:spPr>
          <a:xfrm>
            <a:off x="8362949" y="5946096"/>
            <a:ext cx="120464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rgbClr val="0070C0"/>
                </a:solidFill>
              </a:rPr>
              <a:t>Tutors</a:t>
            </a:r>
            <a:endParaRPr lang="en-GB" sz="1600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A9A22876-188D-4CDF-B1DE-A07FC870EA5A}"/>
              </a:ext>
            </a:extLst>
          </p:cNvPr>
          <p:cNvSpPr txBox="1"/>
          <p:nvPr/>
        </p:nvSpPr>
        <p:spPr>
          <a:xfrm>
            <a:off x="6874498" y="5930707"/>
            <a:ext cx="90388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0070C0"/>
                </a:solidFill>
              </a:rPr>
              <a:t>Key</a:t>
            </a:r>
            <a:endParaRPr lang="en-GB" dirty="0"/>
          </a:p>
        </p:txBody>
      </p:sp>
      <p:sp>
        <p:nvSpPr>
          <p:cNvPr id="28" name="Oval 2">
            <a:extLst>
              <a:ext uri="{FF2B5EF4-FFF2-40B4-BE49-F238E27FC236}">
                <a16:creationId xmlns:a16="http://schemas.microsoft.com/office/drawing/2014/main" id="{5EFE73AD-AE3A-4174-BCDA-5E8F382256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0701" y="4590382"/>
            <a:ext cx="250825" cy="252413"/>
          </a:xfrm>
          <a:prstGeom prst="ellipse">
            <a:avLst/>
          </a:prstGeom>
          <a:solidFill>
            <a:srgbClr val="FFFFFF"/>
          </a:solidFill>
          <a:ln w="571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1" name="Oval 2">
            <a:extLst>
              <a:ext uri="{FF2B5EF4-FFF2-40B4-BE49-F238E27FC236}">
                <a16:creationId xmlns:a16="http://schemas.microsoft.com/office/drawing/2014/main" id="{3BC3FB22-A058-4CD4-B1A8-50B6CB211F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2610" y="4614687"/>
            <a:ext cx="250825" cy="252413"/>
          </a:xfrm>
          <a:prstGeom prst="ellipse">
            <a:avLst/>
          </a:prstGeom>
          <a:solidFill>
            <a:srgbClr val="FFFFFF"/>
          </a:solidFill>
          <a:ln w="571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8" name="Oval 2">
            <a:extLst>
              <a:ext uri="{FF2B5EF4-FFF2-40B4-BE49-F238E27FC236}">
                <a16:creationId xmlns:a16="http://schemas.microsoft.com/office/drawing/2014/main" id="{23679DD3-81D4-416B-AB5E-28D99BD237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84164" y="5989167"/>
            <a:ext cx="250825" cy="252413"/>
          </a:xfrm>
          <a:prstGeom prst="ellipse">
            <a:avLst/>
          </a:prstGeom>
          <a:solidFill>
            <a:srgbClr val="FFFFFF"/>
          </a:solidFill>
          <a:ln w="571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3C1A586C-F127-413D-86AC-DCDB1BC8DBEF}"/>
              </a:ext>
            </a:extLst>
          </p:cNvPr>
          <p:cNvSpPr txBox="1"/>
          <p:nvPr/>
        </p:nvSpPr>
        <p:spPr>
          <a:xfrm>
            <a:off x="9800202" y="5946096"/>
            <a:ext cx="120464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rgbClr val="0070C0"/>
                </a:solidFill>
              </a:rPr>
              <a:t>Milestone</a:t>
            </a:r>
            <a:endParaRPr lang="en-GB" sz="1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4750497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PRESENTATIONINFO" val="{&quot;DocumentId&quot;:&quot;29ad3a3ebe5e404357d4ecaf534720f0&quot;,&quot;LanguageCode&quot;:&quot;en-US&quot;,&quot;SlideGuids&quot;:[&quot;c9357629-6185-4467-a39f-3b7c432b5c10&quot;,&quot;a4878e81-4d15-4d43-9531-39680c84ecfd&quot;,&quot;f5b398ea-cf7c-4b3e-8177-824a4a8ab1cf&quot;,&quot;c49b6e99-fa39-4211-a779-fc7790e6eed6&quot;,&quot;dd196faf-b12c-483b-aa38-b2c4502e2f6b&quot;,&quot;18aba1ed-efdf-4f22-8d7a-ad6c440525cb&quot;,&quot;7158b587-1b31-406f-8257-87dc7fa3f787&quot;,&quot;05797c85-1add-41f0-b160-1fadf135e4cf&quot;,&quot;adaa4fae-b221-436f-8dba-057a16a6d2e7&quot;,&quot;e72066f0-097a-49a3-a904-6929ad9723e8&quot;,&quot;34c97da7-b5dc-453c-a409-7a366c37ccaf&quot;,&quot;6cc20db3-ea89-47d1-a321-ca87e78ad727&quot;,&quot;6538ee61-a74c-46f4-87b8-1761415f06fa&quot;],&quot;TimeStamp&quot;:&quot;2018-10-04T22:54:38.6356615+01:00&quot;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SLIDEINFO" val="{&quot;Guid&quot;:&quot;c9357629-6185-4467-a39f-3b7c432b5c10&quot;,&quot;TimeStamp&quot;:&quot;2018-10-04T22:54:38.5658229+01:00&quot;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134</Words>
  <Application>Microsoft Office PowerPoint</Application>
  <PresentationFormat>Widescreen</PresentationFormat>
  <Paragraphs>36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Investigating how to enhance the idea generation process by students for their T452 project Dr Martin Braun, TBC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and sustaining inclusive STEM practices</dc:title>
  <dc:creator>Trevor Collins</dc:creator>
  <cp:lastModifiedBy>Diane.Ford</cp:lastModifiedBy>
  <cp:revision>496</cp:revision>
  <cp:lastPrinted>2021-07-26T08:43:04Z</cp:lastPrinted>
  <dcterms:created xsi:type="dcterms:W3CDTF">2017-05-06T04:58:44Z</dcterms:created>
  <dcterms:modified xsi:type="dcterms:W3CDTF">2021-08-31T09:17:07Z</dcterms:modified>
</cp:coreProperties>
</file>