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
  </p:notesMasterIdLst>
  <p:handoutMasterIdLst>
    <p:handoutMasterId r:id="rId7"/>
  </p:handoutMasterIdLst>
  <p:sldIdLst>
    <p:sldId id="331" r:id="rId5"/>
  </p:sldIdLst>
  <p:sldSz cx="12192000" cy="6858000"/>
  <p:notesSz cx="7010400" cy="92964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22CF0B-35D3-4761-9A14-3E54AB89AB93}" v="275" dt="2022-11-21T10:58:53.9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7"/>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CC96A8-6ED5-4539-87D6-AFCB6A9ADD7A}"/>
              </a:ext>
            </a:extLst>
          </p:cNvPr>
          <p:cNvSpPr>
            <a:spLocks noGrp="1"/>
          </p:cNvSpPr>
          <p:nvPr>
            <p:ph type="hdr" sz="quarter"/>
          </p:nvPr>
        </p:nvSpPr>
        <p:spPr>
          <a:xfrm>
            <a:off x="1" y="1"/>
            <a:ext cx="3038475" cy="46672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0501CA9-6E9A-4637-835A-572E070E7FDA}"/>
              </a:ext>
            </a:extLst>
          </p:cNvPr>
          <p:cNvSpPr>
            <a:spLocks noGrp="1"/>
          </p:cNvSpPr>
          <p:nvPr>
            <p:ph type="dt" sz="quarter" idx="1"/>
          </p:nvPr>
        </p:nvSpPr>
        <p:spPr>
          <a:xfrm>
            <a:off x="3970339" y="1"/>
            <a:ext cx="3038475" cy="466725"/>
          </a:xfrm>
          <a:prstGeom prst="rect">
            <a:avLst/>
          </a:prstGeom>
        </p:spPr>
        <p:txBody>
          <a:bodyPr vert="horz" lIns="91440" tIns="45720" rIns="91440" bIns="45720" rtlCol="0"/>
          <a:lstStyle>
            <a:lvl1pPr algn="r">
              <a:defRPr sz="1200"/>
            </a:lvl1pPr>
          </a:lstStyle>
          <a:p>
            <a:fld id="{75431E61-F304-4060-A71B-12EF89F2AB62}" type="datetimeFigureOut">
              <a:rPr lang="en-GB" smtClean="0"/>
              <a:t>21/11/2022</a:t>
            </a:fld>
            <a:endParaRPr lang="en-GB"/>
          </a:p>
        </p:txBody>
      </p:sp>
      <p:sp>
        <p:nvSpPr>
          <p:cNvPr id="4" name="Footer Placeholder 3">
            <a:extLst>
              <a:ext uri="{FF2B5EF4-FFF2-40B4-BE49-F238E27FC236}">
                <a16:creationId xmlns:a16="http://schemas.microsoft.com/office/drawing/2014/main" id="{67A7BD09-F700-4294-844B-B16BB42D4517}"/>
              </a:ext>
            </a:extLst>
          </p:cNvPr>
          <p:cNvSpPr>
            <a:spLocks noGrp="1"/>
          </p:cNvSpPr>
          <p:nvPr>
            <p:ph type="ftr" sz="quarter" idx="2"/>
          </p:nvPr>
        </p:nvSpPr>
        <p:spPr>
          <a:xfrm>
            <a:off x="1" y="8829676"/>
            <a:ext cx="3038475" cy="46672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3BD03D2-9D32-4973-B2F2-CBB43172B8F0}"/>
              </a:ext>
            </a:extLst>
          </p:cNvPr>
          <p:cNvSpPr>
            <a:spLocks noGrp="1"/>
          </p:cNvSpPr>
          <p:nvPr>
            <p:ph type="sldNum" sz="quarter" idx="3"/>
          </p:nvPr>
        </p:nvSpPr>
        <p:spPr>
          <a:xfrm>
            <a:off x="3970339" y="8829676"/>
            <a:ext cx="3038475" cy="466725"/>
          </a:xfrm>
          <a:prstGeom prst="rect">
            <a:avLst/>
          </a:prstGeom>
        </p:spPr>
        <p:txBody>
          <a:bodyPr vert="horz" lIns="91440" tIns="45720" rIns="91440" bIns="45720" rtlCol="0" anchor="b"/>
          <a:lstStyle>
            <a:lvl1pPr algn="r">
              <a:defRPr sz="1200"/>
            </a:lvl1pPr>
          </a:lstStyle>
          <a:p>
            <a:fld id="{96F62D12-9E5E-493C-BE47-C6A094F24C03}" type="slidenum">
              <a:rPr lang="en-GB" smtClean="0"/>
              <a:t>‹#›</a:t>
            </a:fld>
            <a:endParaRPr lang="en-GB"/>
          </a:p>
        </p:txBody>
      </p:sp>
    </p:spTree>
    <p:extLst>
      <p:ext uri="{BB962C8B-B14F-4D97-AF65-F5344CB8AC3E}">
        <p14:creationId xmlns:p14="http://schemas.microsoft.com/office/powerpoint/2010/main" val="3837103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938" y="1"/>
            <a:ext cx="3037840" cy="466435"/>
          </a:xfrm>
          <a:prstGeom prst="rect">
            <a:avLst/>
          </a:prstGeom>
        </p:spPr>
        <p:txBody>
          <a:bodyPr vert="horz" lIns="91440" tIns="45720" rIns="91440" bIns="45720" rtlCol="0"/>
          <a:lstStyle>
            <a:lvl1pPr algn="r">
              <a:defRPr sz="1200"/>
            </a:lvl1pPr>
          </a:lstStyle>
          <a:p>
            <a:fld id="{FEB1C1C4-A2CA-4E67-A1F5-602634E2BCF5}" type="datetimeFigureOut">
              <a:rPr lang="en-GB" smtClean="0"/>
              <a:t>21/11/2022</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8"/>
            <a:ext cx="3037840" cy="4664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1440" tIns="45720" rIns="91440" bIns="45720" rtlCol="0" anchor="b"/>
          <a:lstStyle>
            <a:lvl1pPr algn="r">
              <a:defRPr sz="1200"/>
            </a:lvl1pPr>
          </a:lstStyle>
          <a:p>
            <a:fld id="{2C755DF9-41A9-4B2A-8603-E47104E21A85}" type="slidenum">
              <a:rPr lang="en-GB" smtClean="0"/>
              <a:t>‹#›</a:t>
            </a:fld>
            <a:endParaRPr lang="en-GB"/>
          </a:p>
        </p:txBody>
      </p:sp>
    </p:spTree>
    <p:extLst>
      <p:ext uri="{BB962C8B-B14F-4D97-AF65-F5344CB8AC3E}">
        <p14:creationId xmlns:p14="http://schemas.microsoft.com/office/powerpoint/2010/main" val="2875099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C755DF9-41A9-4B2A-8603-E47104E21A85}" type="slidenum">
              <a:rPr lang="en-GB" smtClean="0"/>
              <a:t>1</a:t>
            </a:fld>
            <a:endParaRPr lang="en-GB"/>
          </a:p>
        </p:txBody>
      </p:sp>
    </p:spTree>
    <p:extLst>
      <p:ext uri="{BB962C8B-B14F-4D97-AF65-F5344CB8AC3E}">
        <p14:creationId xmlns:p14="http://schemas.microsoft.com/office/powerpoint/2010/main" val="2534922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024934-070C-DA4D-AC21-0DC55BDEFAC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32869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28544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4269705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90747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
        <p:nvSpPr>
          <p:cNvPr id="7" name="Rectangle 6">
            <a:extLst>
              <a:ext uri="{FF2B5EF4-FFF2-40B4-BE49-F238E27FC236}">
                <a16:creationId xmlns:a16="http://schemas.microsoft.com/office/drawing/2014/main" id="{F62414B7-E694-DD45-8C62-70FE79ADDF1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4358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sz="half" idx="1"/>
          </p:nvPr>
        </p:nvSpPr>
        <p:spPr>
          <a:xfrm>
            <a:off x="838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1498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r>
              <a:rPr lang="en-US"/>
              <a:t>Monday, 4th May 2020</a:t>
            </a:r>
            <a:endParaRPr lang="en-GB"/>
          </a:p>
        </p:txBody>
      </p:sp>
      <p:sp>
        <p:nvSpPr>
          <p:cNvPr id="8" name="Footer Placeholder 7"/>
          <p:cNvSpPr>
            <a:spLocks noGrp="1"/>
          </p:cNvSpPr>
          <p:nvPr>
            <p:ph type="ftr" sz="quarter" idx="11"/>
          </p:nvPr>
        </p:nvSpPr>
        <p:spPr/>
        <p:txBody>
          <a:bodyPr/>
          <a:lstStyle/>
          <a:p>
            <a:r>
              <a:rPr lang="en-US"/>
              <a:t>eSTEeM 16th Project Cohort Induction</a:t>
            </a:r>
            <a:endParaRPr lang="en-GB"/>
          </a:p>
        </p:txBody>
      </p:sp>
      <p:sp>
        <p:nvSpPr>
          <p:cNvPr id="9" name="Slide Number Placeholder 8"/>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8415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US"/>
              <a:t>Monday, 4th May 2020</a:t>
            </a:r>
            <a:endParaRPr lang="en-GB"/>
          </a:p>
        </p:txBody>
      </p:sp>
      <p:sp>
        <p:nvSpPr>
          <p:cNvPr id="4" name="Footer Placeholder 3"/>
          <p:cNvSpPr>
            <a:spLocks noGrp="1"/>
          </p:cNvSpPr>
          <p:nvPr>
            <p:ph type="ftr" sz="quarter" idx="11"/>
          </p:nvPr>
        </p:nvSpPr>
        <p:spPr/>
        <p:txBody>
          <a:bodyPr/>
          <a:lstStyle/>
          <a:p>
            <a:r>
              <a:rPr lang="en-US"/>
              <a:t>eSTEeM 16th Project Cohort Induction</a:t>
            </a:r>
            <a:endParaRPr lang="en-GB"/>
          </a:p>
        </p:txBody>
      </p:sp>
      <p:sp>
        <p:nvSpPr>
          <p:cNvPr id="5" name="Slide Number Placeholder 4"/>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17539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Monday, 4th May 2020</a:t>
            </a:r>
            <a:endParaRPr lang="en-GB"/>
          </a:p>
        </p:txBody>
      </p:sp>
      <p:sp>
        <p:nvSpPr>
          <p:cNvPr id="3" name="Footer Placeholder 2"/>
          <p:cNvSpPr>
            <a:spLocks noGrp="1"/>
          </p:cNvSpPr>
          <p:nvPr>
            <p:ph type="ftr" sz="quarter" idx="11"/>
          </p:nvPr>
        </p:nvSpPr>
        <p:spPr/>
        <p:txBody>
          <a:bodyPr/>
          <a:lstStyle/>
          <a:p>
            <a:r>
              <a:rPr lang="en-US"/>
              <a:t>eSTEeM 16th Project Cohort Induction</a:t>
            </a:r>
            <a:endParaRPr lang="en-GB"/>
          </a:p>
        </p:txBody>
      </p:sp>
      <p:sp>
        <p:nvSpPr>
          <p:cNvPr id="4" name="Slide Number Placeholder 3"/>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2144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027989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3253764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823595"/>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351280"/>
            <a:ext cx="10515600" cy="48463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Monday, 4th May 2020</a:t>
            </a:r>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eSTEeM 16th Project Cohort Induction</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D4F6A-8D54-49B9-8B0E-EEA58E4D334B}" type="slidenum">
              <a:rPr lang="en-GB" smtClean="0"/>
              <a:t>‹#›</a:t>
            </a:fld>
            <a:endParaRPr lang="en-GB"/>
          </a:p>
        </p:txBody>
      </p:sp>
      <p:pic>
        <p:nvPicPr>
          <p:cNvPr id="7" name="Picture 2" descr="Image result for open university logo">
            <a:extLst>
              <a:ext uri="{FF2B5EF4-FFF2-40B4-BE49-F238E27FC236}">
                <a16:creationId xmlns:a16="http://schemas.microsoft.com/office/drawing/2014/main" id="{73F5A3A6-890C-3C44-8E85-866FAD5E91E9}"/>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0119712" y="361703"/>
            <a:ext cx="1234088" cy="841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027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108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8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8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a:p>
        </p:txBody>
      </p:sp>
      <p:sp>
        <p:nvSpPr>
          <p:cNvPr id="3" name="Rectangle 1">
            <a:extLst>
              <a:ext uri="{FF2B5EF4-FFF2-40B4-BE49-F238E27FC236}">
                <a16:creationId xmlns:a16="http://schemas.microsoft.com/office/drawing/2014/main" id="{BF465D11-9EEB-4425-A721-333EF169DD5E}"/>
              </a:ext>
            </a:extLst>
          </p:cNvPr>
          <p:cNvSpPr>
            <a:spLocks noGrp="1" noChangeArrowheads="1"/>
          </p:cNvSpPr>
          <p:nvPr>
            <p:ph type="ctrTitle"/>
          </p:nvPr>
        </p:nvSpPr>
        <p:spPr bwMode="auto">
          <a:xfrm>
            <a:off x="289302" y="-77823"/>
            <a:ext cx="11613396" cy="5752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algn="l">
              <a:lnSpc>
                <a:spcPct val="100000"/>
              </a:lnSpc>
              <a:spcAft>
                <a:spcPct val="0"/>
              </a:spcAft>
            </a:pPr>
            <a:r>
              <a:rPr lang="en-GB" sz="2400" b="1">
                <a:solidFill>
                  <a:srgbClr val="FF6600"/>
                </a:solidFill>
                <a:latin typeface="Arial"/>
                <a:ea typeface="+mj-lt"/>
                <a:cs typeface="Arial"/>
              </a:rPr>
              <a:t>Investigation of widening participation and success in postgraduate technology and computing.</a:t>
            </a:r>
            <a:br>
              <a:rPr lang="en-GB" altLang="en-US" sz="1800" b="1">
                <a:latin typeface="Arial"/>
                <a:cs typeface="Arial"/>
              </a:rPr>
            </a:br>
            <a:r>
              <a:rPr lang="en-GB" altLang="en-US" sz="2000" b="1">
                <a:solidFill>
                  <a:schemeClr val="tx1"/>
                </a:solidFill>
                <a:latin typeface="Arial"/>
                <a:ea typeface="+mj-lt"/>
                <a:cs typeface="Arial"/>
              </a:rPr>
              <a:t>Donald Edwards, Mark Slaymaker</a:t>
            </a:r>
            <a:br>
              <a:rPr lang="en-GB" altLang="en-US" sz="1800" b="1">
                <a:latin typeface="Arial"/>
                <a:cs typeface="Arial"/>
              </a:rPr>
            </a:br>
            <a:br>
              <a:rPr lang="en-GB" altLang="en-US" sz="1800" b="1">
                <a:latin typeface="Arial"/>
                <a:cs typeface="Arial"/>
              </a:rPr>
            </a:br>
            <a:r>
              <a:rPr lang="en-GB" altLang="en-US" sz="1600" b="1">
                <a:solidFill>
                  <a:schemeClr val="tx1"/>
                </a:solidFill>
                <a:latin typeface="Arial"/>
                <a:ea typeface="+mj-lt"/>
                <a:cs typeface="Arial"/>
              </a:rPr>
              <a:t>Aim</a:t>
            </a:r>
            <a:endParaRPr lang="en-GB" altLang="en-US" sz="1800" b="1">
              <a:solidFill>
                <a:schemeClr val="tx1"/>
              </a:solidFill>
              <a:latin typeface="Arial"/>
              <a:cs typeface="Arial"/>
            </a:endParaRPr>
          </a:p>
          <a:p>
            <a:pPr algn="l" eaLnBrk="0" fontAlgn="base" hangingPunct="0">
              <a:lnSpc>
                <a:spcPct val="100000"/>
              </a:lnSpc>
              <a:spcAft>
                <a:spcPct val="0"/>
              </a:spcAft>
            </a:pPr>
            <a:r>
              <a:rPr lang="en-GB" sz="1400">
                <a:solidFill>
                  <a:schemeClr val="tx1"/>
                </a:solidFill>
                <a:latin typeface="Arial"/>
                <a:cs typeface="Arial"/>
              </a:rPr>
              <a:t>Identify if there are any factors specific to postgraduate level study, in particular the PTC curriculum, which impact widening participation and potentially inhibit progression. </a:t>
            </a:r>
          </a:p>
          <a:p>
            <a:pPr algn="l" eaLnBrk="0" fontAlgn="base" hangingPunct="0">
              <a:lnSpc>
                <a:spcPct val="100000"/>
              </a:lnSpc>
              <a:spcAft>
                <a:spcPct val="0"/>
              </a:spcAft>
            </a:pPr>
            <a:br>
              <a:rPr lang="en-GB" altLang="en-US" sz="1400" b="0" i="0" u="none" strike="noStrike" cap="none" normalizeH="0" baseline="0">
                <a:ln>
                  <a:noFill/>
                </a:ln>
                <a:effectLst/>
                <a:latin typeface="Arial" panose="020B0604020202020204" pitchFamily="34" charset="0"/>
                <a:ea typeface="Times New Roman" panose="02020603050405020304" pitchFamily="18" charset="0"/>
                <a:cs typeface="Arial" panose="020B0604020202020204" pitchFamily="34" charset="0"/>
              </a:rPr>
            </a:br>
            <a:r>
              <a:rPr lang="en-GB" sz="1400" b="1">
                <a:solidFill>
                  <a:schemeClr val="tx1"/>
                </a:solidFill>
                <a:latin typeface="Arial"/>
                <a:ea typeface="Times New Roman" panose="02020603050405020304" pitchFamily="18" charset="0"/>
                <a:cs typeface="Arial"/>
              </a:rPr>
              <a:t>Objectives</a:t>
            </a:r>
            <a:endParaRPr lang="en-GB" sz="1400">
              <a:solidFill>
                <a:schemeClr val="tx1"/>
              </a:solidFill>
              <a:latin typeface="Arial"/>
              <a:ea typeface="+mj-lt"/>
              <a:cs typeface="Arial"/>
            </a:endParaRPr>
          </a:p>
          <a:p>
            <a:pPr marL="285750" indent="-285750" algn="l">
              <a:buFont typeface="Arial"/>
              <a:buChar char="•"/>
            </a:pPr>
            <a:r>
              <a:rPr lang="en-GB" sz="1400">
                <a:solidFill>
                  <a:schemeClr val="tx1"/>
                </a:solidFill>
                <a:latin typeface="Arial"/>
                <a:cs typeface="Arial"/>
              </a:rPr>
              <a:t>Identify any registration, progression, and qualification gaps that may exist in PTC students.</a:t>
            </a:r>
          </a:p>
          <a:p>
            <a:pPr marL="285750" indent="-285750" algn="l">
              <a:buFont typeface="Arial"/>
              <a:buChar char="•"/>
            </a:pPr>
            <a:r>
              <a:rPr lang="en-GB" sz="1400">
                <a:solidFill>
                  <a:schemeClr val="tx1"/>
                </a:solidFill>
                <a:latin typeface="Arial"/>
                <a:cs typeface="Arial"/>
              </a:rPr>
              <a:t>Identify background and prior study to establish if there are any correlations with attainment.</a:t>
            </a:r>
          </a:p>
          <a:p>
            <a:pPr marL="285750" indent="-285750" algn="l">
              <a:buFont typeface="Arial"/>
              <a:buChar char="•"/>
            </a:pPr>
            <a:r>
              <a:rPr lang="en-GB" sz="1400">
                <a:solidFill>
                  <a:schemeClr val="tx1"/>
                </a:solidFill>
                <a:latin typeface="Arial"/>
                <a:cs typeface="Arial"/>
              </a:rPr>
              <a:t>Identify if initial module and study pathways are correlated with attainment and progression.</a:t>
            </a:r>
          </a:p>
          <a:p>
            <a:pPr marL="285750" indent="-285750" algn="l">
              <a:buFont typeface="Arial"/>
              <a:buChar char="•"/>
            </a:pPr>
            <a:r>
              <a:rPr lang="en-GB" sz="1400">
                <a:solidFill>
                  <a:schemeClr val="tx1"/>
                </a:solidFill>
                <a:latin typeface="Arial"/>
                <a:cs typeface="Arial"/>
              </a:rPr>
              <a:t>Compare finding against university and faculty KPIs at qualification and module level.</a:t>
            </a:r>
          </a:p>
          <a:p>
            <a:pPr algn="l">
              <a:lnSpc>
                <a:spcPct val="100000"/>
              </a:lnSpc>
              <a:spcAft>
                <a:spcPct val="0"/>
              </a:spcAft>
            </a:pPr>
            <a:br>
              <a:rPr lang="en-GB" altLang="en-US" sz="1400" b="0" i="0" u="none" strike="noStrike" cap="none" normalizeH="0" baseline="0">
                <a:ln>
                  <a:noFill/>
                </a:ln>
                <a:effectLst/>
                <a:latin typeface="Arial" panose="020B0604020202020204" pitchFamily="34" charset="0"/>
                <a:ea typeface="Times New Roman" panose="02020603050405020304" pitchFamily="18" charset="0"/>
                <a:cs typeface="Arial" panose="020B0604020202020204" pitchFamily="34" charset="0"/>
              </a:rPr>
            </a:br>
            <a:r>
              <a:rPr lang="en-GB" sz="1400" b="1">
                <a:solidFill>
                  <a:schemeClr val="tx1"/>
                </a:solidFill>
                <a:latin typeface="Arial"/>
                <a:ea typeface="Times New Roman" panose="02020603050405020304" pitchFamily="18" charset="0"/>
                <a:cs typeface="Arial"/>
              </a:rPr>
              <a:t>Methods</a:t>
            </a:r>
            <a:endParaRPr lang="en-GB" sz="1400">
              <a:solidFill>
                <a:schemeClr val="tx1"/>
              </a:solidFill>
              <a:latin typeface="Arial"/>
              <a:ea typeface="+mj-lt"/>
              <a:cs typeface="Arial"/>
            </a:endParaRPr>
          </a:p>
          <a:p>
            <a:pPr algn="l"/>
            <a:r>
              <a:rPr lang="en-GB" sz="1400">
                <a:solidFill>
                  <a:schemeClr val="tx1"/>
                </a:solidFill>
                <a:latin typeface="Arial"/>
                <a:cs typeface="Arial"/>
              </a:rPr>
              <a:t>Collection of historic data</a:t>
            </a:r>
          </a:p>
          <a:p>
            <a:pPr marL="285750" lvl="1" indent="-285750" algn="l">
              <a:buFont typeface="Calibri"/>
              <a:buChar char="•"/>
            </a:pPr>
            <a:r>
              <a:rPr lang="en-GB" sz="1400" kern="1200">
                <a:solidFill>
                  <a:schemeClr val="tx1"/>
                </a:solidFill>
                <a:latin typeface="Arial"/>
                <a:cs typeface="Arial"/>
              </a:rPr>
              <a:t>PTC module and qualification KPIs</a:t>
            </a:r>
          </a:p>
          <a:p>
            <a:pPr marL="285750" lvl="1" indent="-285750" algn="l">
              <a:buFont typeface="Calibri"/>
              <a:buChar char="•"/>
            </a:pPr>
            <a:r>
              <a:rPr lang="en-GB" sz="1400" kern="1200">
                <a:solidFill>
                  <a:schemeClr val="tx1"/>
                </a:solidFill>
                <a:latin typeface="Arial"/>
                <a:cs typeface="Arial"/>
              </a:rPr>
              <a:t>Student data, including background, attainment, and progression</a:t>
            </a:r>
          </a:p>
          <a:p>
            <a:pPr marL="285750" lvl="1" indent="-285750" algn="l">
              <a:buFont typeface="Calibri"/>
              <a:buChar char="•"/>
            </a:pPr>
            <a:r>
              <a:rPr lang="en-GB" sz="1400" kern="1200">
                <a:solidFill>
                  <a:schemeClr val="tx1"/>
                </a:solidFill>
                <a:latin typeface="Arial"/>
                <a:cs typeface="Arial"/>
              </a:rPr>
              <a:t>Document student pathways</a:t>
            </a:r>
          </a:p>
          <a:p>
            <a:pPr algn="l">
              <a:lnSpc>
                <a:spcPct val="100000"/>
              </a:lnSpc>
              <a:spcAft>
                <a:spcPct val="0"/>
              </a:spcAft>
            </a:pPr>
            <a:br>
              <a:rPr lang="en-GB" altLang="en-US" sz="1400" b="0" i="0" u="none" strike="noStrike" cap="none" normalizeH="0" baseline="0">
                <a:ln>
                  <a:noFill/>
                </a:ln>
                <a:effectLst/>
                <a:latin typeface="Arial" panose="020B0604020202020204" pitchFamily="34" charset="0"/>
                <a:ea typeface="Times New Roman" panose="02020603050405020304" pitchFamily="18" charset="0"/>
                <a:cs typeface="Arial" panose="020B0604020202020204" pitchFamily="34" charset="0"/>
              </a:rPr>
            </a:br>
            <a:r>
              <a:rPr lang="en-GB" sz="1400" b="1">
                <a:solidFill>
                  <a:schemeClr val="tx1"/>
                </a:solidFill>
                <a:latin typeface="Arial"/>
                <a:ea typeface="Times New Roman" panose="02020603050405020304" pitchFamily="18" charset="0"/>
                <a:cs typeface="Arial"/>
              </a:rPr>
              <a:t>Outputs</a:t>
            </a:r>
            <a:endParaRPr lang="en-GB" sz="1400">
              <a:solidFill>
                <a:schemeClr val="tx1"/>
              </a:solidFill>
              <a:latin typeface="Arial"/>
              <a:ea typeface="+mj-lt"/>
              <a:cs typeface="Arial"/>
            </a:endParaRPr>
          </a:p>
          <a:p>
            <a:pPr marL="285750" indent="-285750" algn="l">
              <a:buFont typeface="Symbol"/>
              <a:buChar char="•"/>
            </a:pPr>
            <a:r>
              <a:rPr lang="en-GB" sz="1400">
                <a:solidFill>
                  <a:schemeClr val="tx1"/>
                </a:solidFill>
                <a:latin typeface="Arial"/>
                <a:cs typeface="Arial"/>
              </a:rPr>
              <a:t>Better understanding of widening participation across PTC. </a:t>
            </a:r>
          </a:p>
          <a:p>
            <a:pPr marL="285750" indent="-285750" algn="l">
              <a:buFont typeface="Symbol"/>
              <a:buChar char="•"/>
            </a:pPr>
            <a:r>
              <a:rPr lang="en-GB" sz="1400">
                <a:solidFill>
                  <a:schemeClr val="tx1"/>
                </a:solidFill>
                <a:latin typeface="Arial"/>
                <a:cs typeface="Arial"/>
              </a:rPr>
              <a:t>Identification of potential factors promoting or inhibiting widening participation.</a:t>
            </a:r>
          </a:p>
          <a:p>
            <a:pPr marL="285750" indent="-285750" algn="l">
              <a:buFont typeface="Symbol"/>
              <a:buChar char="•"/>
            </a:pPr>
            <a:r>
              <a:rPr lang="en-GB" sz="1400">
                <a:solidFill>
                  <a:schemeClr val="tx1"/>
                </a:solidFill>
                <a:latin typeface="Arial"/>
                <a:cs typeface="Arial"/>
              </a:rPr>
              <a:t>Identification of research question for future research.</a:t>
            </a:r>
          </a:p>
        </p:txBody>
      </p:sp>
      <p:pic>
        <p:nvPicPr>
          <p:cNvPr id="4" name="Picture 3">
            <a:extLst>
              <a:ext uri="{FF2B5EF4-FFF2-40B4-BE49-F238E27FC236}">
                <a16:creationId xmlns:a16="http://schemas.microsoft.com/office/drawing/2014/main" id="{6F0355B4-B561-421A-8E06-D2A49AF4379C}"/>
              </a:ext>
            </a:extLst>
          </p:cNvPr>
          <p:cNvPicPr>
            <a:picLocks noChangeAspect="1"/>
          </p:cNvPicPr>
          <p:nvPr/>
        </p:nvPicPr>
        <p:blipFill>
          <a:blip r:embed="rId4"/>
          <a:stretch>
            <a:fillRect/>
          </a:stretch>
        </p:blipFill>
        <p:spPr>
          <a:xfrm>
            <a:off x="10297502" y="312158"/>
            <a:ext cx="1605196" cy="1100470"/>
          </a:xfrm>
          <a:prstGeom prst="rect">
            <a:avLst/>
          </a:prstGeom>
        </p:spPr>
      </p:pic>
      <p:pic>
        <p:nvPicPr>
          <p:cNvPr id="8" name="Picture 7">
            <a:extLst>
              <a:ext uri="{FF2B5EF4-FFF2-40B4-BE49-F238E27FC236}">
                <a16:creationId xmlns:a16="http://schemas.microsoft.com/office/drawing/2014/main" id="{B246E7F0-9E49-4431-8EB9-672D860D99B5}"/>
              </a:ext>
            </a:extLst>
          </p:cNvPr>
          <p:cNvPicPr>
            <a:picLocks noChangeAspect="1"/>
          </p:cNvPicPr>
          <p:nvPr/>
        </p:nvPicPr>
        <p:blipFill>
          <a:blip r:embed="rId5"/>
          <a:stretch>
            <a:fillRect/>
          </a:stretch>
        </p:blipFill>
        <p:spPr>
          <a:xfrm>
            <a:off x="403219" y="5673617"/>
            <a:ext cx="2856161" cy="873900"/>
          </a:xfrm>
          <a:prstGeom prst="rect">
            <a:avLst/>
          </a:prstGeom>
        </p:spPr>
      </p:pic>
    </p:spTree>
    <p:custDataLst>
      <p:tags r:id="rId1"/>
    </p:custDataLst>
    <p:extLst>
      <p:ext uri="{BB962C8B-B14F-4D97-AF65-F5344CB8AC3E}">
        <p14:creationId xmlns:p14="http://schemas.microsoft.com/office/powerpoint/2010/main" val="4385722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MICROSOFT_TRANSLATOR_CLM_PRESENTATIONINFO" val="{&quot;DocumentId&quot;:&quot;29ad3a3ebe5e404357d4ecaf534720f0&quot;,&quot;LanguageCode&quot;:&quot;en-US&quot;,&quot;SlideGuids&quot;:[&quot;c9357629-6185-4467-a39f-3b7c432b5c10&quot;,&quot;a4878e81-4d15-4d43-9531-39680c84ecfd&quot;,&quot;f5b398ea-cf7c-4b3e-8177-824a4a8ab1cf&quot;,&quot;c49b6e99-fa39-4211-a779-fc7790e6eed6&quot;,&quot;dd196faf-b12c-483b-aa38-b2c4502e2f6b&quot;,&quot;18aba1ed-efdf-4f22-8d7a-ad6c440525cb&quot;,&quot;7158b587-1b31-406f-8257-87dc7fa3f787&quot;,&quot;05797c85-1add-41f0-b160-1fadf135e4cf&quot;,&quot;adaa4fae-b221-436f-8dba-057a16a6d2e7&quot;,&quot;e72066f0-097a-49a3-a904-6929ad9723e8&quot;,&quot;34c97da7-b5dc-453c-a409-7a366c37ccaf&quot;,&quot;6cc20db3-ea89-47d1-a321-ca87e78ad727&quot;,&quot;6538ee61-a74c-46f4-87b8-1761415f06fa&quot;],&quot;TimeStamp&quot;:&quot;2018-10-04T22:54:38.6356615+01:00&quot;}"/>
</p:tagLst>
</file>

<file path=ppt/tags/tag2.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B9693D84C7BAA4994A0ED2ED589E765" ma:contentTypeVersion="2" ma:contentTypeDescription="Create a new document." ma:contentTypeScope="" ma:versionID="06ce12448952f0336d2d9914212d1ce9">
  <xsd:schema xmlns:xsd="http://www.w3.org/2001/XMLSchema" xmlns:xs="http://www.w3.org/2001/XMLSchema" xmlns:p="http://schemas.microsoft.com/office/2006/metadata/properties" xmlns:ns2="e1f66b98-bb7d-4b51-9f80-1abb52afc7c9" targetNamespace="http://schemas.microsoft.com/office/2006/metadata/properties" ma:root="true" ma:fieldsID="b876060ef79c1c2fa80e7200b205a3bb" ns2:_="">
    <xsd:import namespace="e1f66b98-bb7d-4b51-9f80-1abb52afc7c9"/>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f66b98-bb7d-4b51-9f80-1abb52afc7c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25E52AD-50A3-4C2D-A78A-61266DE39DF5}">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09B5FA0E-0D29-4859-9FA6-9FA67C72ED40}">
  <ds:schemaRefs>
    <ds:schemaRef ds:uri="e1f66b98-bb7d-4b51-9f80-1abb52afc7c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6EF1B47-9203-4975-99A6-66632C278C8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161</Words>
  <Application>Microsoft Office PowerPoint</Application>
  <PresentationFormat>Widescreen</PresentationFormat>
  <Paragraphs>17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Symbol</vt:lpstr>
      <vt:lpstr>Office Theme</vt:lpstr>
      <vt:lpstr>Investigation of widening participation and success in postgraduate technology and computing. Donald Edwards, Mark Slaymaker  Aim Identify if there are any factors specific to postgraduate level study, in particular the PTC curriculum, which impact widening participation and potentially inhibit progression.   Objectives Identify any registration, progression, and qualification gaps that may exist in PTC students. Identify background and prior study to establish if there are any correlations with attainment. Identify if initial module and study pathways are correlated with attainment and progression. Compare finding against university and faculty KPIs at qualification and module level.  Methods Collection of historic data PTC module and qualification KPIs Student data, including background, attainment, and progression Document student pathways  Outputs Better understanding of widening participation across PTC.  Identification of potential factors promoting or inhibiting widening participation. Identification of research question for future research.</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Embedding and sustaining inclusive STEM practices</dc:title>
  <dc:creator>Trevor Collins</dc:creator>
  <cp:lastModifiedBy>Diane.Ford</cp:lastModifiedBy>
  <cp:revision>2</cp:revision>
  <cp:lastPrinted>2018-10-16T09:27:54Z</cp:lastPrinted>
  <dcterms:created xsi:type="dcterms:W3CDTF">2017-05-06T04:58:44Z</dcterms:created>
  <dcterms:modified xsi:type="dcterms:W3CDTF">2022-11-21T11:58:03Z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0x010100DB9693D84C7BAA4994A0ED2ED589E765</vt:lpwstr>
  </property>
</Properties>
</file>