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7" r:id="rId3"/>
  </p:sldMasterIdLst>
  <p:handoutMasterIdLst>
    <p:handoutMasterId r:id="rId17"/>
  </p:handoutMasterIdLst>
  <p:sldIdLst>
    <p:sldId id="272" r:id="rId4"/>
    <p:sldId id="276" r:id="rId5"/>
    <p:sldId id="264" r:id="rId6"/>
    <p:sldId id="287" r:id="rId7"/>
    <p:sldId id="265" r:id="rId8"/>
    <p:sldId id="278" r:id="rId9"/>
    <p:sldId id="277" r:id="rId10"/>
    <p:sldId id="280" r:id="rId11"/>
    <p:sldId id="286" r:id="rId12"/>
    <p:sldId id="284" r:id="rId13"/>
    <p:sldId id="285" r:id="rId14"/>
    <p:sldId id="281" r:id="rId15"/>
    <p:sldId id="270" r:id="rId1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8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microsoft.com/office/2015/10/relationships/revisionInfo" Target="revisionInfo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1890AB-8975-41D1-8603-DE9788CBA9A5}" type="datetimeFigureOut">
              <a:rPr lang="en-GB" smtClean="0"/>
              <a:t>23/04/2018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023B9-EAC8-4E54-8122-BA66A1350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407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xmlns="" id="{168418F8-B52F-4661-8ABA-69BB3ADD667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861" y="2160001"/>
            <a:ext cx="7920773" cy="997196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52444CB2-243C-41A0-8F6C-F772E768A3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15861" y="3166992"/>
            <a:ext cx="7920774" cy="2492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SUB TITLE IN HERE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xmlns="" id="{924475ED-B6F3-4114-A316-943C1E2B2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74319" y="6431961"/>
            <a:ext cx="2057400" cy="13849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EDC1F67E-6248-496F-8483-98A65C33F8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107" y="5538158"/>
            <a:ext cx="1508916" cy="103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318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med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xmlns="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xmlns="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xmlns="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644140" y="1150618"/>
            <a:ext cx="60079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xmlns="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207245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Graphs and graphics can be positioned over the grey box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07EECFAC-7182-49C4-A276-219F1E7C7BC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144966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xmlns="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xmlns="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xmlns="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1150618"/>
            <a:ext cx="42172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xmlns="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385553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5E866B34-8A6C-492A-96F1-5F307C6EA65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88327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ch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xmlns="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xmlns="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xmlns="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1150618"/>
            <a:ext cx="42172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xmlns="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3855539" cy="2486367"/>
          </a:xfrm>
          <a:prstGeom prst="rect">
            <a:avLst/>
          </a:prstGeom>
        </p:spPr>
        <p:txBody>
          <a:bodyPr lIns="36000" tIns="36000" rIns="36000" bIns="36000" numCol="2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Charts, graphs and graphics can be positioned over the grey box.</a:t>
            </a:r>
            <a:br>
              <a:rPr lang="en-US" dirty="0"/>
            </a:b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xmlns="" id="{1870E1B6-0ECF-4B89-8FAB-09D00538EB5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8800" y="3873242"/>
            <a:ext cx="3855539" cy="2486367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25259958-3FB9-4566-8AB7-D98E4FCD49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6116113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3 colum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xmlns="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xmlns="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xmlns="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xmlns="" id="{4E768777-3248-42B2-85F9-58D5B20C6E6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86030" y="1150618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xmlns="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83259" y="1150615"/>
            <a:ext cx="2869035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99316F6E-405A-4A01-9184-79CC1058A9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749459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row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xmlns="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xmlns="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xmlns="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8263493" cy="2278381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Charts, graphs and graphics can be positioned over the grey box.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/>
              <a:t>Body text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xmlns="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8801" y="3566179"/>
            <a:ext cx="8263493" cy="2798784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D65438FC-7DE5-43FA-96AA-BA01B74D04B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639672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9FC8E3CA-4735-4448-B024-8A121DADF8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xmlns="" id="{A7A647E4-605B-4961-B4D2-DBA8850930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136559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orang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CF192859-C46A-4829-96AF-7D408294B88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xmlns="" id="{D94ECEE5-5A94-4126-92B2-4FA9605C9D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38501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pin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0D79BA80-1E7F-4F47-AF07-7A70474A6C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xmlns="" id="{881FAF16-A8F7-4BA6-B2B7-5BF7AFA61EA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7794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turquois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6E406321-A4C9-4532-B695-2ECC82CCAE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xmlns="" id="{11A37CB7-C061-4C30-8C0D-36C06AE6116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938964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xmlns="" id="{E2698E74-DBB1-4C41-81D5-108634391B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32378" y="1176736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01</a:t>
            </a:r>
          </a:p>
        </p:txBody>
      </p:sp>
      <p:sp>
        <p:nvSpPr>
          <p:cNvPr id="7" name="Text Placeholder 31">
            <a:extLst>
              <a:ext uri="{FF2B5EF4-FFF2-40B4-BE49-F238E27FC236}">
                <a16:creationId xmlns:a16="http://schemas.microsoft.com/office/drawing/2014/main" xmlns="" id="{27D262DD-86D2-472F-9233-2CA4C4F3C48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772378" y="1176734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8" name="Text Placeholder 31">
            <a:extLst>
              <a:ext uri="{FF2B5EF4-FFF2-40B4-BE49-F238E27FC236}">
                <a16:creationId xmlns:a16="http://schemas.microsoft.com/office/drawing/2014/main" xmlns="" id="{C0A8910E-3E33-41A3-816B-CD71BE1D50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72378" y="1445872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xmlns="" id="{DC7DBC2F-B4BA-4FA1-AC8F-C1FB5D329C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2378" y="1877243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02</a:t>
            </a:r>
          </a:p>
        </p:txBody>
      </p:sp>
      <p:sp>
        <p:nvSpPr>
          <p:cNvPr id="10" name="Text Placeholder 31">
            <a:extLst>
              <a:ext uri="{FF2B5EF4-FFF2-40B4-BE49-F238E27FC236}">
                <a16:creationId xmlns:a16="http://schemas.microsoft.com/office/drawing/2014/main" xmlns="" id="{E96BEFDD-99B7-4B7A-A883-501F05DEBE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72378" y="1877241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1" name="Text Placeholder 31">
            <a:extLst>
              <a:ext uri="{FF2B5EF4-FFF2-40B4-BE49-F238E27FC236}">
                <a16:creationId xmlns:a16="http://schemas.microsoft.com/office/drawing/2014/main" xmlns="" id="{8F24DFEC-E082-454B-B5C3-50F1E1DD322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72378" y="2146379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xmlns="" id="{C3A914CD-C11D-48A8-88E1-538FBD10966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2378" y="2577750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03</a:t>
            </a:r>
          </a:p>
        </p:txBody>
      </p:sp>
      <p:sp>
        <p:nvSpPr>
          <p:cNvPr id="15" name="Text Placeholder 31">
            <a:extLst>
              <a:ext uri="{FF2B5EF4-FFF2-40B4-BE49-F238E27FC236}">
                <a16:creationId xmlns:a16="http://schemas.microsoft.com/office/drawing/2014/main" xmlns="" id="{5E5D34B7-01F5-4524-B815-3E8FD22045B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72378" y="2577748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6" name="Text Placeholder 31">
            <a:extLst>
              <a:ext uri="{FF2B5EF4-FFF2-40B4-BE49-F238E27FC236}">
                <a16:creationId xmlns:a16="http://schemas.microsoft.com/office/drawing/2014/main" xmlns="" id="{745E9020-E3D4-4B2E-AF64-3BC2BA8099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772378" y="2846886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xmlns="" id="{6E31EB1E-53F8-4104-A8D0-0BEFB18961C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32378" y="3278255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04</a:t>
            </a:r>
          </a:p>
        </p:txBody>
      </p:sp>
      <p:sp>
        <p:nvSpPr>
          <p:cNvPr id="18" name="Text Placeholder 31">
            <a:extLst>
              <a:ext uri="{FF2B5EF4-FFF2-40B4-BE49-F238E27FC236}">
                <a16:creationId xmlns:a16="http://schemas.microsoft.com/office/drawing/2014/main" xmlns="" id="{3DEAAE69-8D81-471C-A294-06DD17336F6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72378" y="3278255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9" name="Text Placeholder 31">
            <a:extLst>
              <a:ext uri="{FF2B5EF4-FFF2-40B4-BE49-F238E27FC236}">
                <a16:creationId xmlns:a16="http://schemas.microsoft.com/office/drawing/2014/main" xmlns="" id="{01E75DFE-469F-4162-BFD7-0AD3CC0605D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772378" y="3547393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xmlns="" id="{16FACADA-AE0B-4A02-B7FE-F03E903A200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232378" y="3978763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05</a:t>
            </a:r>
          </a:p>
        </p:txBody>
      </p:sp>
      <p:sp>
        <p:nvSpPr>
          <p:cNvPr id="21" name="Text Placeholder 31">
            <a:extLst>
              <a:ext uri="{FF2B5EF4-FFF2-40B4-BE49-F238E27FC236}">
                <a16:creationId xmlns:a16="http://schemas.microsoft.com/office/drawing/2014/main" xmlns="" id="{1BE90D09-E40F-4E07-8A6C-C34ECB3A0C7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772378" y="3978762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22" name="Text Placeholder 31">
            <a:extLst>
              <a:ext uri="{FF2B5EF4-FFF2-40B4-BE49-F238E27FC236}">
                <a16:creationId xmlns:a16="http://schemas.microsoft.com/office/drawing/2014/main" xmlns="" id="{E8BCD20F-DF5A-4D1F-AB59-8992CCEB4E7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772378" y="4247900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xmlns="" id="{2CA99EFB-8D03-4007-813F-E6174F0308E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232378" y="4679271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06</a:t>
            </a:r>
          </a:p>
        </p:txBody>
      </p:sp>
      <p:sp>
        <p:nvSpPr>
          <p:cNvPr id="24" name="Text Placeholder 31">
            <a:extLst>
              <a:ext uri="{FF2B5EF4-FFF2-40B4-BE49-F238E27FC236}">
                <a16:creationId xmlns:a16="http://schemas.microsoft.com/office/drawing/2014/main" xmlns="" id="{75297938-8904-4A58-BECE-919189BAA54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772378" y="4679269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25" name="Text Placeholder 31">
            <a:extLst>
              <a:ext uri="{FF2B5EF4-FFF2-40B4-BE49-F238E27FC236}">
                <a16:creationId xmlns:a16="http://schemas.microsoft.com/office/drawing/2014/main" xmlns="" id="{EF1B2FF4-CFE5-4357-917A-02669822510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772378" y="4948407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9ABF0E3-1A7E-434D-B96E-F3343B8E07D9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0" y="0"/>
            <a:ext cx="382592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xmlns="" id="{25039EFD-26D4-4EFF-80C8-2DEC577006F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32378" y="770472"/>
            <a:ext cx="1044375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  <p:sp>
        <p:nvSpPr>
          <p:cNvPr id="32" name="Slide Number Placeholder 8">
            <a:extLst>
              <a:ext uri="{FF2B5EF4-FFF2-40B4-BE49-F238E27FC236}">
                <a16:creationId xmlns:a16="http://schemas.microsoft.com/office/drawing/2014/main" xmlns="" id="{6FBBA16B-4607-4475-9AA9-35D51BE89C52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320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9">
            <a:extLst>
              <a:ext uri="{FF2B5EF4-FFF2-40B4-BE49-F238E27FC236}">
                <a16:creationId xmlns:a16="http://schemas.microsoft.com/office/drawing/2014/main" xmlns="" id="{FF9A53DE-293F-4D46-94A3-8EB81742DFC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2000" y="1079999"/>
            <a:ext cx="8220294" cy="5284967"/>
          </a:xfrm>
          <a:prstGeom prst="rect">
            <a:avLst/>
          </a:prstGeom>
        </p:spPr>
        <p:txBody>
          <a:bodyPr lIns="36000" tIns="36000" rIns="36000" bIns="36000" numCol="2" spcCol="360000"/>
          <a:lstStyle>
            <a:lvl1pPr marL="0" indent="0" algn="l" defTabSz="287993">
              <a:lnSpc>
                <a:spcPts val="1600"/>
              </a:lnSpc>
              <a:buNone/>
              <a:defRPr sz="1200" b="1" baseline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00	Insert contents listing (2 columns)</a:t>
            </a:r>
          </a:p>
        </p:txBody>
      </p:sp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xmlns="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xmlns="" id="{091B7A03-C365-4ED6-962E-93EA096F7A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044375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77805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xmlns="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xmlns="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56ABEA7B-7448-4E43-A7A4-3421CD2E272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DA22121-4331-41E2-B269-75755B8049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88801" y="1150618"/>
            <a:ext cx="8263493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30274513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an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xmlns="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xmlns="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xmlns="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88601" y="1150618"/>
            <a:ext cx="8263493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4A7B25A5-6B91-4CE2-93B8-754812DA02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4944895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0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085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DC850A13-8E99-49E2-9165-C76685B082C7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1342" y="226559"/>
            <a:ext cx="838348" cy="57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997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E3ED99F8-E22C-4D15-85F7-8D466F90469F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3932" y="200297"/>
            <a:ext cx="812841" cy="558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861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1" r:id="rId3"/>
    <p:sldLayoutId id="2147483672" r:id="rId4"/>
    <p:sldLayoutId id="2147483670" r:id="rId5"/>
    <p:sldLayoutId id="2147483673" r:id="rId6"/>
    <p:sldLayoutId id="2147483674" r:id="rId7"/>
    <p:sldLayoutId id="2147483675" r:id="rId8"/>
    <p:sldLayoutId id="214748367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DD35A2-212B-4253-8D50-FD1945F2BF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861" y="2930402"/>
            <a:ext cx="7920773" cy="1495794"/>
          </a:xfrm>
        </p:spPr>
        <p:txBody>
          <a:bodyPr/>
          <a:lstStyle/>
          <a:p>
            <a:r>
              <a:rPr lang="en-GB" dirty="0"/>
              <a:t>Online Team Investigations in Science (OTIS</a:t>
            </a:r>
            <a:r>
              <a:rPr lang="en-GB" dirty="0" smtClean="0"/>
              <a:t>) – Work in progress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BD11A33-AC46-4B11-BB79-109359491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5861" y="3937393"/>
            <a:ext cx="7920774" cy="498598"/>
          </a:xfrm>
        </p:spPr>
        <p:txBody>
          <a:bodyPr/>
          <a:lstStyle/>
          <a:p>
            <a:r>
              <a:rPr lang="en-GB" dirty="0"/>
              <a:t>Mark Jones, Susanne </a:t>
            </a:r>
            <a:r>
              <a:rPr lang="en-GB" dirty="0" err="1"/>
              <a:t>Schwenzer</a:t>
            </a:r>
            <a:r>
              <a:rPr lang="en-GB" dirty="0"/>
              <a:t>, Ulrich Kolb, Judith </a:t>
            </a:r>
            <a:r>
              <a:rPr lang="en-GB" dirty="0" err="1" smtClean="0"/>
              <a:t>Croston</a:t>
            </a:r>
            <a:r>
              <a:rPr lang="en-GB" dirty="0" smtClean="0"/>
              <a:t>, </a:t>
            </a:r>
            <a:r>
              <a:rPr lang="en-GB" dirty="0" err="1" smtClean="0"/>
              <a:t>Sheona</a:t>
            </a:r>
            <a:r>
              <a:rPr lang="en-GB" dirty="0" smtClean="0"/>
              <a:t> </a:t>
            </a:r>
            <a:r>
              <a:rPr lang="en-GB" dirty="0"/>
              <a:t>Urquhart </a:t>
            </a:r>
            <a:r>
              <a:rPr lang="en-GB" dirty="0" smtClean="0"/>
              <a:t>and Sarah </a:t>
            </a:r>
            <a:r>
              <a:rPr lang="en-GB" dirty="0" err="1" smtClean="0"/>
              <a:t>Chyriwsky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615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sz="1800" dirty="0" smtClean="0"/>
              <a:t>Synoptic data</a:t>
            </a:r>
            <a:endParaRPr lang="en-GB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sz="1600" dirty="0" smtClean="0"/>
              <a:t>Accessible sources of data:</a:t>
            </a:r>
          </a:p>
          <a:p>
            <a:pPr marL="171450" indent="-171450">
              <a:buFontTx/>
              <a:buChar char="-"/>
            </a:pPr>
            <a:r>
              <a:rPr lang="en-GB" sz="1600" dirty="0" smtClean="0"/>
              <a:t>Forum discussions (all modules)</a:t>
            </a:r>
          </a:p>
          <a:p>
            <a:pPr marL="171450" indent="-171450">
              <a:buFontTx/>
              <a:buChar char="-"/>
            </a:pPr>
            <a:r>
              <a:rPr lang="en-GB" sz="1600" dirty="0" smtClean="0"/>
              <a:t>Report wikis (S382 only)</a:t>
            </a:r>
          </a:p>
          <a:p>
            <a:r>
              <a:rPr lang="en-GB" sz="1600" dirty="0" smtClean="0"/>
              <a:t>The forum data will be analysed qualitatively by theme.</a:t>
            </a:r>
          </a:p>
          <a:p>
            <a:r>
              <a:rPr lang="en-GB" sz="1600" dirty="0" smtClean="0"/>
              <a:t>Preliminary inspection of data suggests that this is useful for drawing out information related to </a:t>
            </a:r>
          </a:p>
          <a:p>
            <a:pPr marL="171450" indent="-171450">
              <a:buFontTx/>
              <a:buChar char="-"/>
            </a:pPr>
            <a:r>
              <a:rPr lang="en-GB" sz="1600" dirty="0" smtClean="0"/>
              <a:t>student engagement</a:t>
            </a:r>
          </a:p>
          <a:p>
            <a:pPr marL="171450" indent="-171450">
              <a:buFontTx/>
              <a:buChar char="-"/>
            </a:pPr>
            <a:r>
              <a:rPr lang="en-GB" sz="1600" dirty="0" smtClean="0"/>
              <a:t>group dynamics (forming, sustaining) </a:t>
            </a:r>
          </a:p>
          <a:p>
            <a:pPr marL="171450" indent="-171450">
              <a:buFontTx/>
              <a:buChar char="-"/>
            </a:pPr>
            <a:r>
              <a:rPr lang="en-GB" sz="1600" dirty="0" smtClean="0"/>
              <a:t>peer learning</a:t>
            </a:r>
          </a:p>
          <a:p>
            <a:pPr marL="171450" indent="-171450">
              <a:buFontTx/>
              <a:buChar char="-"/>
            </a:pPr>
            <a:endParaRPr lang="en-GB" sz="1600" dirty="0"/>
          </a:p>
          <a:p>
            <a:r>
              <a:rPr lang="en-GB" sz="1600" dirty="0" smtClean="0"/>
              <a:t>Example (preliminary inspection) – shows a lot of activity related to peer acknowledgement and team self-organisation</a:t>
            </a:r>
          </a:p>
          <a:p>
            <a:pPr marL="171450" indent="-171450">
              <a:buFontTx/>
              <a:buChar char="-"/>
            </a:pPr>
            <a:endParaRPr lang="en-GB" sz="1600" dirty="0" smtClean="0"/>
          </a:p>
          <a:p>
            <a:r>
              <a:rPr lang="en-GB" sz="1600" dirty="0" smtClean="0"/>
              <a:t> </a:t>
            </a:r>
            <a:endParaRPr lang="en-GB" sz="1600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1800" dirty="0" smtClean="0"/>
              <a:t>OTIS</a:t>
            </a:r>
            <a:endParaRPr lang="en-GB" sz="1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5595" y="840490"/>
            <a:ext cx="4486901" cy="5934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407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sz="1800" dirty="0" smtClean="0"/>
              <a:t>Structured conversations</a:t>
            </a:r>
            <a:endParaRPr lang="en-GB" sz="1800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1800" dirty="0" smtClean="0"/>
              <a:t>OTIS</a:t>
            </a:r>
            <a:endParaRPr lang="en-GB" sz="1800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 smtClean="0"/>
              <a:t>With a small sample (six) from each project: (sample selection to be representative where possible) </a:t>
            </a:r>
          </a:p>
          <a:p>
            <a:r>
              <a:rPr lang="en-GB" sz="1600" dirty="0" smtClean="0"/>
              <a:t>In-depth discussion to explore all themes, but in particular to draw out information that is not usually disclosed online.</a:t>
            </a:r>
          </a:p>
          <a:p>
            <a:r>
              <a:rPr lang="en-GB" sz="1600" b="1" dirty="0" smtClean="0"/>
              <a:t>Example questions/prompts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Were there aspects of the way in which the activity was structured that were problematic or could be improved? [</a:t>
            </a:r>
            <a:r>
              <a:rPr lang="en-GB" sz="1600" i="1" dirty="0" smtClean="0"/>
              <a:t>Pedagogic design</a:t>
            </a:r>
            <a:r>
              <a:rPr lang="en-GB" sz="1600" dirty="0" smtClean="0"/>
              <a:t>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Can you tell me how you felt about the assessment task (or tasks) that related to this activity? </a:t>
            </a:r>
            <a:br>
              <a:rPr lang="en-GB" sz="1600" dirty="0" smtClean="0"/>
            </a:br>
            <a:r>
              <a:rPr lang="en-GB" sz="1600" dirty="0" smtClean="0"/>
              <a:t>[</a:t>
            </a:r>
            <a:r>
              <a:rPr lang="en-GB" sz="1600" i="1" dirty="0" smtClean="0"/>
              <a:t>Assessment strategies</a:t>
            </a:r>
            <a:r>
              <a:rPr lang="en-GB" sz="1600" dirty="0" smtClean="0"/>
              <a:t>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Overall, how would you describe the experience of working on a group project? [</a:t>
            </a:r>
            <a:r>
              <a:rPr lang="en-GB" sz="1600" i="1" dirty="0" smtClean="0"/>
              <a:t>Student engagement, general</a:t>
            </a:r>
            <a:r>
              <a:rPr lang="en-GB" sz="1600" dirty="0" smtClean="0"/>
              <a:t>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Do you think it is important for students to engage in this type of group activity? [</a:t>
            </a:r>
            <a:r>
              <a:rPr lang="en-GB" sz="1600" i="1" dirty="0" smtClean="0"/>
              <a:t>Student engagement</a:t>
            </a:r>
            <a:r>
              <a:rPr lang="en-GB" sz="1600" dirty="0" smtClean="0"/>
              <a:t>]. </a:t>
            </a:r>
            <a:endParaRPr lang="en-GB" sz="1600" dirty="0"/>
          </a:p>
          <a:p>
            <a:endParaRPr lang="en-GB" sz="1600" b="1" dirty="0" smtClean="0"/>
          </a:p>
          <a:p>
            <a:r>
              <a:rPr lang="en-GB" sz="1600" b="1" dirty="0" smtClean="0"/>
              <a:t>Analysis</a:t>
            </a:r>
          </a:p>
          <a:p>
            <a:r>
              <a:rPr lang="en-GB" sz="1600" dirty="0" smtClean="0"/>
              <a:t>Qualitative thematic analysis of transcripts</a:t>
            </a:r>
          </a:p>
        </p:txBody>
      </p:sp>
    </p:spTree>
    <p:extLst>
      <p:ext uri="{BB962C8B-B14F-4D97-AF65-F5344CB8AC3E}">
        <p14:creationId xmlns:p14="http://schemas.microsoft.com/office/powerpoint/2010/main" val="110741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sz="1800" dirty="0" smtClean="0"/>
              <a:t>Concluding comments</a:t>
            </a:r>
            <a:endParaRPr lang="en-GB" sz="1800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1800" dirty="0" smtClean="0"/>
              <a:t>OTIS</a:t>
            </a:r>
            <a:endParaRPr lang="en-GB" sz="1800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A </a:t>
            </a:r>
            <a:r>
              <a:rPr lang="en-GB" sz="1800" dirty="0"/>
              <a:t>deeper understanding of team working investigations is important for the development of similar teaching tasks across STEM, but also more generally across the University. </a:t>
            </a:r>
            <a:endParaRPr lang="en-GB" sz="1800" dirty="0" smtClean="0"/>
          </a:p>
          <a:p>
            <a:pPr lvl="0"/>
            <a:r>
              <a:rPr lang="en-GB" sz="1800" dirty="0" smtClean="0"/>
              <a:t>The </a:t>
            </a:r>
            <a:r>
              <a:rPr lang="en-GB" sz="1800" dirty="0"/>
              <a:t>findings of the studies </a:t>
            </a:r>
            <a:r>
              <a:rPr lang="en-GB" sz="1800" dirty="0" smtClean="0"/>
              <a:t>should contribute </a:t>
            </a:r>
            <a:r>
              <a:rPr lang="en-GB" sz="1800" dirty="0"/>
              <a:t>to the professional practice of staff that are planning, designing or running similar activities. </a:t>
            </a:r>
          </a:p>
          <a:p>
            <a:pPr lvl="0"/>
            <a:r>
              <a:rPr lang="en-GB" sz="1800" dirty="0"/>
              <a:t>This study will be of interest to the wider HE community in terms of its analysis of student engagement, and application to employability in an increasingly online world. </a:t>
            </a:r>
          </a:p>
          <a:p>
            <a:pPr lvl="0"/>
            <a:r>
              <a:rPr lang="en-GB" sz="1800" dirty="0"/>
              <a:t>We also anticipate that the project c</a:t>
            </a:r>
            <a:r>
              <a:rPr lang="en-GB" sz="1800" dirty="0" smtClean="0"/>
              <a:t>ould </a:t>
            </a:r>
            <a:r>
              <a:rPr lang="en-GB" sz="1800" dirty="0"/>
              <a:t>have higher-level implications for the University’s approach to collaborative online learning.</a:t>
            </a:r>
          </a:p>
          <a:p>
            <a:endParaRPr lang="en-GB" sz="1800" dirty="0" smtClean="0"/>
          </a:p>
          <a:p>
            <a:r>
              <a:rPr lang="en-GB" sz="1800" i="1" dirty="0" smtClean="0"/>
              <a:t>	“Thanks Chris and </a:t>
            </a:r>
            <a:r>
              <a:rPr lang="en-GB" sz="1800" i="1" dirty="0"/>
              <a:t>to everyone else who's been so active this last week </a:t>
            </a:r>
            <a:r>
              <a:rPr lang="en-GB" sz="1800" i="1" dirty="0" smtClean="0"/>
              <a:t>	getting </a:t>
            </a:r>
            <a:r>
              <a:rPr lang="en-GB" sz="1800" i="1" dirty="0"/>
              <a:t>the wiki finished on time. The final report is just amazing! </a:t>
            </a:r>
            <a:r>
              <a:rPr lang="en-GB" sz="1800" i="1" dirty="0" smtClean="0"/>
              <a:t>	Incredible </a:t>
            </a:r>
            <a:r>
              <a:rPr lang="en-GB" sz="1800" i="1" dirty="0"/>
              <a:t>to read what we've </a:t>
            </a:r>
            <a:r>
              <a:rPr lang="en-GB" sz="1800" i="1" dirty="0" err="1"/>
              <a:t>acheived</a:t>
            </a:r>
            <a:r>
              <a:rPr lang="en-GB" sz="1800" i="1" dirty="0"/>
              <a:t> as a group over the last 10 </a:t>
            </a:r>
            <a:r>
              <a:rPr lang="en-GB" sz="1800" i="1" dirty="0" smtClean="0"/>
              <a:t>	weeks.”</a:t>
            </a:r>
            <a:endParaRPr lang="en-GB" sz="1800" i="1" dirty="0"/>
          </a:p>
          <a:p>
            <a:endParaRPr lang="en-GB" sz="18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420774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5D8A04-935C-4320-8757-9C02B0901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861" y="3179701"/>
            <a:ext cx="7920773" cy="498598"/>
          </a:xfrm>
        </p:spPr>
        <p:txBody>
          <a:bodyPr/>
          <a:lstStyle/>
          <a:p>
            <a:pPr algn="ctr"/>
            <a:r>
              <a:rPr lang="en-GB" dirty="0" smtClean="0"/>
              <a:t>m.h.jones@open.ac.uk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62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5C61FE49-8142-490B-8FC0-05E66483BD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sz="1800" dirty="0"/>
              <a:t>T</a:t>
            </a:r>
            <a:r>
              <a:rPr lang="en-GB" sz="1800" dirty="0" smtClean="0"/>
              <a:t>eam investigations in OU modules</a:t>
            </a:r>
            <a:endParaRPr lang="en-GB" sz="18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52CEEB75-30B6-4F4F-8A86-0F4D598209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1800" dirty="0" smtClean="0"/>
              <a:t>OTIS</a:t>
            </a:r>
            <a:endParaRPr lang="en-GB" sz="18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CD106C5-72D0-4A6A-B795-619B58D43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b="1" dirty="0"/>
              <a:t>Astronomy / Planetary Science</a:t>
            </a:r>
            <a:endParaRPr lang="en-GB" sz="1600" dirty="0"/>
          </a:p>
          <a:p>
            <a:r>
              <a:rPr lang="en-GB" sz="1600" dirty="0" smtClean="0"/>
              <a:t>S382 </a:t>
            </a:r>
            <a:r>
              <a:rPr lang="en-GB" sz="1600" dirty="0"/>
              <a:t>– PIRATE robotic telescope</a:t>
            </a:r>
          </a:p>
          <a:p>
            <a:r>
              <a:rPr lang="en-GB" sz="1600" dirty="0"/>
              <a:t>S382 – SDSS telescope data</a:t>
            </a:r>
          </a:p>
          <a:p>
            <a:r>
              <a:rPr lang="en-GB" sz="1600" dirty="0"/>
              <a:t>S818 – Mars rover simulation </a:t>
            </a:r>
          </a:p>
          <a:p>
            <a:r>
              <a:rPr lang="en-GB" sz="1600" b="1" dirty="0" smtClean="0"/>
              <a:t>Features</a:t>
            </a:r>
            <a:endParaRPr lang="en-GB" sz="1600" dirty="0"/>
          </a:p>
          <a:p>
            <a:pPr lvl="0"/>
            <a:r>
              <a:rPr lang="en-GB" sz="1600" dirty="0"/>
              <a:t>Advanced undergraduate / taught postgraduate</a:t>
            </a:r>
          </a:p>
          <a:p>
            <a:pPr lvl="0"/>
            <a:r>
              <a:rPr lang="en-GB" sz="1600" dirty="0"/>
              <a:t>Team working projects </a:t>
            </a:r>
          </a:p>
          <a:p>
            <a:pPr lvl="0"/>
            <a:r>
              <a:rPr lang="en-GB" sz="1600" dirty="0"/>
              <a:t>Use </a:t>
            </a:r>
            <a:r>
              <a:rPr lang="en-GB" sz="1600" dirty="0" smtClean="0"/>
              <a:t>synchronous as </a:t>
            </a:r>
            <a:r>
              <a:rPr lang="en-GB" sz="1600" dirty="0"/>
              <a:t>well as asynchronous</a:t>
            </a:r>
            <a:r>
              <a:rPr lang="en-GB" sz="1600" dirty="0" smtClean="0"/>
              <a:t> </a:t>
            </a:r>
            <a:r>
              <a:rPr lang="en-GB" sz="1600" dirty="0"/>
              <a:t>communication </a:t>
            </a:r>
            <a:r>
              <a:rPr lang="en-GB" sz="1600" dirty="0" smtClean="0"/>
              <a:t>tools</a:t>
            </a:r>
            <a:endParaRPr lang="en-GB" sz="1600" dirty="0"/>
          </a:p>
          <a:p>
            <a:pPr lvl="0"/>
            <a:r>
              <a:rPr lang="en-GB" sz="1600" dirty="0" smtClean="0"/>
              <a:t>Varied </a:t>
            </a:r>
            <a:r>
              <a:rPr lang="en-GB" sz="1600" dirty="0"/>
              <a:t>models of </a:t>
            </a:r>
            <a:r>
              <a:rPr lang="en-GB" sz="1600" dirty="0" smtClean="0"/>
              <a:t>assessment</a:t>
            </a:r>
            <a:endParaRPr lang="en-GB" sz="1600" dirty="0"/>
          </a:p>
          <a:p>
            <a:r>
              <a:rPr lang="en-GB" sz="1600" b="1" dirty="0"/>
              <a:t>Why this study?</a:t>
            </a:r>
            <a:endParaRPr lang="en-GB" sz="1600" dirty="0"/>
          </a:p>
          <a:p>
            <a:r>
              <a:rPr lang="en-GB" sz="1600" dirty="0"/>
              <a:t>Anecdotally, these team working investigations seem to be enjoyable and effective. </a:t>
            </a:r>
          </a:p>
          <a:p>
            <a:r>
              <a:rPr lang="en-GB" sz="1600" dirty="0"/>
              <a:t>We want a more scholarly analysis so we can understand these teaching activities in depth. </a:t>
            </a:r>
          </a:p>
        </p:txBody>
      </p:sp>
    </p:spTree>
    <p:extLst>
      <p:ext uri="{BB962C8B-B14F-4D97-AF65-F5344CB8AC3E}">
        <p14:creationId xmlns:p14="http://schemas.microsoft.com/office/powerpoint/2010/main" val="947957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5C61FE49-8142-490B-8FC0-05E66483BD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sz="1800" dirty="0" smtClean="0"/>
              <a:t>Cooperative learning in STEM subjects</a:t>
            </a:r>
            <a:endParaRPr lang="en-GB" sz="18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52CEEB75-30B6-4F4F-8A86-0F4D598209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1800" dirty="0" smtClean="0"/>
              <a:t>OTIS</a:t>
            </a:r>
            <a:endParaRPr lang="en-GB" sz="18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CD106C5-72D0-4A6A-B795-619B58D43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b="1" dirty="0" smtClean="0"/>
              <a:t>Why adopt cooperative learning? (small groups working towards a common goal) </a:t>
            </a:r>
          </a:p>
          <a:p>
            <a:r>
              <a:rPr lang="en-GB" sz="1600" dirty="0" smtClean="0"/>
              <a:t>In face-to-face context, has long been recognised (e.g. Springer, </a:t>
            </a:r>
            <a:r>
              <a:rPr lang="en-GB" sz="1600" dirty="0" err="1" smtClean="0"/>
              <a:t>Stanne</a:t>
            </a:r>
            <a:r>
              <a:rPr lang="en-GB" sz="1600" dirty="0" smtClean="0"/>
              <a:t> and Donovan, 1999) as leading to improved student outcomes (in terms of assessment) in STEM subject areas.</a:t>
            </a:r>
          </a:p>
          <a:p>
            <a:r>
              <a:rPr lang="en-GB" sz="1600" dirty="0" smtClean="0"/>
              <a:t>Cooperative learning mirrors the collaborative working approaches used in STEM research and employment – develops skills of team-working</a:t>
            </a:r>
            <a:endParaRPr lang="en-GB" sz="1600" dirty="0"/>
          </a:p>
          <a:p>
            <a:r>
              <a:rPr lang="en-GB" sz="1600" b="1" dirty="0" smtClean="0"/>
              <a:t>Challenges to cooperative learning in the distance learning environment</a:t>
            </a:r>
          </a:p>
          <a:p>
            <a:pPr marL="171450" indent="-171450">
              <a:buFontTx/>
              <a:buChar char="-"/>
            </a:pPr>
            <a:r>
              <a:rPr lang="en-GB" sz="1600" dirty="0" smtClean="0"/>
              <a:t>Interactions through CMC </a:t>
            </a:r>
          </a:p>
          <a:p>
            <a:pPr marL="171450" indent="-171450">
              <a:buFontTx/>
              <a:buChar char="-"/>
            </a:pPr>
            <a:r>
              <a:rPr lang="en-GB" sz="1600" dirty="0"/>
              <a:t>A</a:t>
            </a:r>
            <a:r>
              <a:rPr lang="en-GB" sz="1600" dirty="0" smtClean="0"/>
              <a:t>ccessibility issues related to types of CMC adopted</a:t>
            </a:r>
          </a:p>
          <a:p>
            <a:pPr marL="171450" indent="-171450">
              <a:buFontTx/>
              <a:buChar char="-"/>
            </a:pPr>
            <a:r>
              <a:rPr lang="en-GB" sz="1600" dirty="0" smtClean="0"/>
              <a:t>Student availability </a:t>
            </a:r>
          </a:p>
          <a:p>
            <a:pPr marL="171450" indent="-171450">
              <a:buFontTx/>
              <a:buChar char="-"/>
            </a:pPr>
            <a:r>
              <a:rPr lang="en-GB" sz="1600" dirty="0" smtClean="0"/>
              <a:t>Student attitudes to cooperative learning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11349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5C61FE49-8142-490B-8FC0-05E66483BD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sz="1800" dirty="0" smtClean="0"/>
              <a:t>Themes in understanding online cooperative learning</a:t>
            </a:r>
            <a:endParaRPr lang="en-GB" sz="18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52CEEB75-30B6-4F4F-8A86-0F4D598209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1800" dirty="0" smtClean="0"/>
              <a:t>OTIS</a:t>
            </a:r>
            <a:endParaRPr lang="en-GB" sz="18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CD106C5-72D0-4A6A-B795-619B58D43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b="1" dirty="0" smtClean="0"/>
              <a:t>Online cooperative learning</a:t>
            </a:r>
          </a:p>
          <a:p>
            <a:r>
              <a:rPr lang="en-GB" sz="1600" dirty="0" smtClean="0"/>
              <a:t>Examples of cooperative working in the online environment: computing (</a:t>
            </a:r>
            <a:r>
              <a:rPr lang="en-GB" sz="1600" dirty="0" err="1" smtClean="0"/>
              <a:t>Minocha</a:t>
            </a:r>
            <a:r>
              <a:rPr lang="en-GB" sz="1600" dirty="0" smtClean="0"/>
              <a:t> and Thomas, 2007), psychology (Robinson, 2013).  </a:t>
            </a:r>
            <a:endParaRPr lang="en-GB" sz="1600" dirty="0"/>
          </a:p>
          <a:p>
            <a:endParaRPr lang="en-GB" sz="1600" dirty="0" smtClean="0"/>
          </a:p>
          <a:p>
            <a:r>
              <a:rPr lang="en-GB" sz="1600" dirty="0" smtClean="0"/>
              <a:t>The mode of communication is clearly a very important factor, but it is far from being the whole story.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Pedagogic design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Student engagement and ownership of task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Peer-learning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Role </a:t>
            </a:r>
            <a:r>
              <a:rPr lang="en-GB" sz="1600" dirty="0"/>
              <a:t>of assessment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Group dynamics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Gender differences in participation </a:t>
            </a:r>
          </a:p>
        </p:txBody>
      </p:sp>
    </p:spTree>
    <p:extLst>
      <p:ext uri="{BB962C8B-B14F-4D97-AF65-F5344CB8AC3E}">
        <p14:creationId xmlns:p14="http://schemas.microsoft.com/office/powerpoint/2010/main" val="2300213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7DF35972-B283-448B-9235-FB9C7FD683C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sz="1800" dirty="0"/>
              <a:t>S382 – PIRATE robotic telescope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AE00E73-AC73-4487-8B3B-48DD5A467F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88801" y="1150619"/>
            <a:ext cx="4743372" cy="5214347"/>
          </a:xfrm>
        </p:spPr>
        <p:txBody>
          <a:bodyPr/>
          <a:lstStyle/>
          <a:p>
            <a:r>
              <a:rPr lang="en-US" sz="1600" dirty="0" smtClean="0"/>
              <a:t>Level-3 module ‘Astrophysics’ </a:t>
            </a:r>
          </a:p>
          <a:p>
            <a:r>
              <a:rPr lang="en-US" sz="1600" dirty="0" smtClean="0"/>
              <a:t>Astronomical observation and data reduction addresses practical skills development. </a:t>
            </a:r>
          </a:p>
          <a:p>
            <a:r>
              <a:rPr lang="en-US" sz="1600" b="1" dirty="0" smtClean="0"/>
              <a:t>Rationale for team approach</a:t>
            </a:r>
            <a:r>
              <a:rPr lang="en-US" sz="1600" dirty="0" smtClean="0"/>
              <a:t>:</a:t>
            </a:r>
          </a:p>
          <a:p>
            <a:pPr marL="171450" indent="-171450">
              <a:buFontTx/>
              <a:buChar char="-"/>
            </a:pPr>
            <a:r>
              <a:rPr lang="en-US" sz="1600" dirty="0" smtClean="0"/>
              <a:t>efficient use of facilities</a:t>
            </a:r>
          </a:p>
          <a:p>
            <a:pPr marL="171450" indent="-171450">
              <a:buFontTx/>
              <a:buChar char="-"/>
            </a:pPr>
            <a:r>
              <a:rPr lang="en-US" sz="1600" dirty="0" smtClean="0"/>
              <a:t>project tasks can be sub-divided between a group</a:t>
            </a:r>
          </a:p>
          <a:p>
            <a:pPr marL="171450" indent="-171450">
              <a:buFontTx/>
              <a:buChar char="-"/>
            </a:pPr>
            <a:r>
              <a:rPr lang="en-US" sz="1600" dirty="0" smtClean="0"/>
              <a:t>peer-learning </a:t>
            </a:r>
            <a:endParaRPr lang="en-US" sz="1600" dirty="0"/>
          </a:p>
          <a:p>
            <a:r>
              <a:rPr lang="en-US" sz="1600" b="1" dirty="0" smtClean="0"/>
              <a:t>Task</a:t>
            </a:r>
            <a:r>
              <a:rPr lang="en-US" sz="1600" dirty="0" smtClean="0"/>
              <a:t>: </a:t>
            </a:r>
            <a:r>
              <a:rPr lang="en-US" sz="1600" dirty="0" smtClean="0"/>
              <a:t>To </a:t>
            </a:r>
            <a:r>
              <a:rPr lang="en-US" sz="1600" dirty="0" smtClean="0"/>
              <a:t>make new observations of a candidate variable star over a sufficient length of time that the nature of the variability can be determined.</a:t>
            </a:r>
          </a:p>
          <a:p>
            <a:r>
              <a:rPr lang="en-US" sz="1600" b="1" dirty="0" smtClean="0"/>
              <a:t>Duration</a:t>
            </a:r>
            <a:r>
              <a:rPr lang="en-US" sz="1600" dirty="0" smtClean="0"/>
              <a:t>: 9 study weeks</a:t>
            </a:r>
            <a:endParaRPr lang="en-US" sz="1600" dirty="0"/>
          </a:p>
          <a:p>
            <a:r>
              <a:rPr lang="en-US" sz="1600" b="1" dirty="0" smtClean="0"/>
              <a:t>Group size</a:t>
            </a:r>
            <a:r>
              <a:rPr lang="en-US" sz="1600" dirty="0" smtClean="0"/>
              <a:t>: 6 to 10 students</a:t>
            </a:r>
            <a:endParaRPr lang="en-US" sz="1600" dirty="0"/>
          </a:p>
          <a:p>
            <a:r>
              <a:rPr lang="en-US" sz="1600" b="1" dirty="0" smtClean="0"/>
              <a:t>Assessment</a:t>
            </a:r>
            <a:r>
              <a:rPr lang="en-US" sz="1600" dirty="0" smtClean="0"/>
              <a:t>:</a:t>
            </a:r>
            <a:br>
              <a:rPr lang="en-US" sz="1600" dirty="0" smtClean="0"/>
            </a:br>
            <a:r>
              <a:rPr lang="en-US" sz="1600" dirty="0" smtClean="0"/>
              <a:t>50% on a group report (written as a wiki)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50% on individual progress report (compiled weekly)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endParaRPr lang="en-GB" sz="16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89D4E4C8-B11D-4C80-824E-67C24A42D8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1800" dirty="0" smtClean="0"/>
              <a:t>OTIS</a:t>
            </a:r>
            <a:endParaRPr lang="en-GB" sz="1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7462" y="1150618"/>
            <a:ext cx="3579176" cy="2424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826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7DF35972-B283-448B-9235-FB9C7FD683C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sz="1800" dirty="0"/>
              <a:t>S382 – </a:t>
            </a:r>
            <a:r>
              <a:rPr lang="en-GB" sz="1800" dirty="0" smtClean="0"/>
              <a:t>SDSS research database</a:t>
            </a:r>
            <a:endParaRPr lang="en-GB" sz="18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AE00E73-AC73-4487-8B3B-48DD5A467F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88801" y="1150619"/>
            <a:ext cx="4768085" cy="5214347"/>
          </a:xfrm>
        </p:spPr>
        <p:txBody>
          <a:bodyPr/>
          <a:lstStyle/>
          <a:p>
            <a:r>
              <a:rPr lang="en-US" sz="1600" dirty="0"/>
              <a:t>Level-3 module ‘Astrophysics’ </a:t>
            </a:r>
          </a:p>
          <a:p>
            <a:r>
              <a:rPr lang="en-US" sz="1600" dirty="0"/>
              <a:t>Astronomical </a:t>
            </a:r>
            <a:r>
              <a:rPr lang="en-US" sz="1600" dirty="0" smtClean="0"/>
              <a:t>data analysis </a:t>
            </a:r>
            <a:r>
              <a:rPr lang="en-US" sz="1600" dirty="0"/>
              <a:t>addresses practical skills development. </a:t>
            </a:r>
            <a:r>
              <a:rPr lang="en-US" sz="1600" dirty="0" smtClean="0"/>
              <a:t>(Trend in astronomy is for increased use of automated surveys.)</a:t>
            </a:r>
          </a:p>
          <a:p>
            <a:r>
              <a:rPr lang="en-US" sz="1600" b="1" dirty="0" smtClean="0"/>
              <a:t>Rationale </a:t>
            </a:r>
            <a:r>
              <a:rPr lang="en-US" sz="1600" b="1" dirty="0"/>
              <a:t>for team approach</a:t>
            </a:r>
            <a:r>
              <a:rPr lang="en-US" sz="1600" dirty="0" smtClean="0"/>
              <a:t>:</a:t>
            </a:r>
          </a:p>
          <a:p>
            <a:pPr marL="171450" indent="-171450">
              <a:buFontTx/>
              <a:buChar char="-"/>
            </a:pPr>
            <a:r>
              <a:rPr lang="en-US" sz="1600" dirty="0" smtClean="0"/>
              <a:t>project </a:t>
            </a:r>
            <a:r>
              <a:rPr lang="en-US" sz="1600" dirty="0"/>
              <a:t>tasks can be sub-divided between a group</a:t>
            </a:r>
          </a:p>
          <a:p>
            <a:pPr marL="171450" indent="-171450">
              <a:buFontTx/>
              <a:buChar char="-"/>
            </a:pPr>
            <a:r>
              <a:rPr lang="en-US" sz="1600" dirty="0" smtClean="0"/>
              <a:t>peer-learning</a:t>
            </a:r>
            <a:endParaRPr lang="en-US" sz="1600" dirty="0"/>
          </a:p>
          <a:p>
            <a:r>
              <a:rPr lang="en-US" sz="1600" b="1" dirty="0" smtClean="0"/>
              <a:t>Task</a:t>
            </a:r>
            <a:r>
              <a:rPr lang="en-US" sz="1600" dirty="0" smtClean="0"/>
              <a:t>: The Sloan Digital Sky Survey contains optical spectra of many quasars. Students are asked to create a composite spectrum (extending into the ultraviolet) of quasars and assess whether this composite can be considered representative of quasars in general. </a:t>
            </a:r>
          </a:p>
          <a:p>
            <a:r>
              <a:rPr lang="en-US" sz="1600" b="1" dirty="0" smtClean="0"/>
              <a:t>Duration</a:t>
            </a:r>
            <a:r>
              <a:rPr lang="en-US" sz="1600" dirty="0"/>
              <a:t>: 9 study </a:t>
            </a:r>
            <a:r>
              <a:rPr lang="en-US" sz="1600" dirty="0" smtClean="0"/>
              <a:t>weeks (5 weeks in team working)</a:t>
            </a:r>
            <a:endParaRPr lang="en-US" sz="1600" dirty="0"/>
          </a:p>
          <a:p>
            <a:r>
              <a:rPr lang="en-US" sz="1600" b="1" dirty="0"/>
              <a:t>Group size</a:t>
            </a:r>
            <a:r>
              <a:rPr lang="en-US" sz="1600" dirty="0"/>
              <a:t>: 6 to 10 students</a:t>
            </a:r>
          </a:p>
          <a:p>
            <a:r>
              <a:rPr lang="en-US" sz="1600" b="1" dirty="0" smtClean="0"/>
              <a:t>Assessment</a:t>
            </a:r>
            <a:r>
              <a:rPr lang="en-US" sz="1600" dirty="0" smtClean="0"/>
              <a:t>: </a:t>
            </a:r>
            <a:br>
              <a:rPr lang="en-US" sz="1600" dirty="0" smtClean="0"/>
            </a:br>
            <a:r>
              <a:rPr lang="en-US" sz="1600" dirty="0" smtClean="0"/>
              <a:t>50</a:t>
            </a:r>
            <a:r>
              <a:rPr lang="en-US" sz="1600" dirty="0"/>
              <a:t>% on a group report (written as a wiki)</a:t>
            </a:r>
            <a:br>
              <a:rPr lang="en-US" sz="1600" dirty="0"/>
            </a:br>
            <a:r>
              <a:rPr lang="en-US" sz="1600" dirty="0"/>
              <a:t>50% on individual progress report (compiled weekly)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endParaRPr lang="en-GB" sz="16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89D4E4C8-B11D-4C80-824E-67C24A42D8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1800" dirty="0" smtClean="0"/>
              <a:t>OTIS</a:t>
            </a:r>
            <a:endParaRPr lang="en-GB" sz="1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9085" y="1697180"/>
            <a:ext cx="3642450" cy="3509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87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7DF35972-B283-448B-9235-FB9C7FD683C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sz="1800" dirty="0" smtClean="0"/>
              <a:t>S818 Mars rover simulation</a:t>
            </a:r>
            <a:endParaRPr lang="en-GB" sz="18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89D4E4C8-B11D-4C80-824E-67C24A42D8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1800" dirty="0" smtClean="0"/>
              <a:t>OTIS</a:t>
            </a:r>
            <a:endParaRPr lang="en-GB" sz="18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AE00E73-AC73-4487-8B3B-48DD5A467F6F}"/>
              </a:ext>
            </a:extLst>
          </p:cNvPr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600" dirty="0" smtClean="0"/>
              <a:t>Taught postgraduate module in space science</a:t>
            </a:r>
          </a:p>
          <a:p>
            <a:r>
              <a:rPr lang="en-US" sz="1600" dirty="0" smtClean="0"/>
              <a:t>The Mars rover mission simulation develops skills in online team-working that are needed for space operations. </a:t>
            </a:r>
          </a:p>
          <a:p>
            <a:r>
              <a:rPr lang="en-US" sz="1600" b="1" dirty="0" smtClean="0"/>
              <a:t>Rationale for team approach</a:t>
            </a:r>
            <a:r>
              <a:rPr lang="en-US" sz="1600" dirty="0" smtClean="0"/>
              <a:t>:</a:t>
            </a:r>
          </a:p>
          <a:p>
            <a:pPr marL="171450" indent="-171450">
              <a:buFontTx/>
              <a:buChar char="-"/>
            </a:pPr>
            <a:r>
              <a:rPr lang="en-US" sz="1600" dirty="0"/>
              <a:t>S</a:t>
            </a:r>
            <a:r>
              <a:rPr lang="en-US" sz="1600" dirty="0" smtClean="0"/>
              <a:t>pace mission operations require a team approach to ensure that the science goals are achieved based on analysis of science/engineering data and subject to engineering constraints. </a:t>
            </a:r>
          </a:p>
          <a:p>
            <a:pPr marL="171450" indent="-171450">
              <a:buFontTx/>
              <a:buChar char="-"/>
            </a:pPr>
            <a:r>
              <a:rPr lang="en-US" sz="1600" dirty="0" smtClean="0"/>
              <a:t>Peer learning</a:t>
            </a:r>
          </a:p>
          <a:p>
            <a:pPr marL="171450" indent="-171450">
              <a:buFontTx/>
              <a:buChar char="-"/>
            </a:pPr>
            <a:r>
              <a:rPr lang="en-US" sz="1600" dirty="0" smtClean="0"/>
              <a:t>Self-reflection on performance in team </a:t>
            </a:r>
          </a:p>
          <a:p>
            <a:r>
              <a:rPr lang="en-US" sz="1600" b="1" dirty="0" smtClean="0"/>
              <a:t>Task</a:t>
            </a:r>
            <a:r>
              <a:rPr lang="en-US" sz="1600" dirty="0" smtClean="0"/>
              <a:t>: Explore a simulated Martian environment to search for geological signatures of the presence of water in the past. Rover has cameras and (simulated) analytical instruments. </a:t>
            </a:r>
          </a:p>
          <a:p>
            <a:r>
              <a:rPr lang="en-US" sz="1600" b="1" dirty="0"/>
              <a:t>Duration</a:t>
            </a:r>
            <a:r>
              <a:rPr lang="en-US" sz="1600" dirty="0"/>
              <a:t>: </a:t>
            </a:r>
            <a:r>
              <a:rPr lang="en-US" sz="1600" dirty="0" smtClean="0"/>
              <a:t>1 </a:t>
            </a:r>
            <a:r>
              <a:rPr lang="en-US" sz="1600" dirty="0"/>
              <a:t>study </a:t>
            </a:r>
            <a:r>
              <a:rPr lang="en-US" sz="1600" dirty="0" smtClean="0"/>
              <a:t>week</a:t>
            </a:r>
            <a:endParaRPr lang="en-US" sz="1600" dirty="0"/>
          </a:p>
          <a:p>
            <a:r>
              <a:rPr lang="en-US" sz="1600" b="1" dirty="0"/>
              <a:t>Group size</a:t>
            </a:r>
            <a:r>
              <a:rPr lang="en-US" sz="1600" dirty="0"/>
              <a:t>: </a:t>
            </a:r>
            <a:r>
              <a:rPr lang="en-US" sz="1600" dirty="0" smtClean="0"/>
              <a:t>10-15 </a:t>
            </a:r>
            <a:r>
              <a:rPr lang="en-US" sz="1600" dirty="0"/>
              <a:t>students</a:t>
            </a:r>
          </a:p>
          <a:p>
            <a:r>
              <a:rPr lang="en-US" sz="1600" b="1" dirty="0" smtClean="0"/>
              <a:t>Assessment</a:t>
            </a:r>
            <a:r>
              <a:rPr lang="en-US" sz="1600" dirty="0" smtClean="0"/>
              <a:t>:</a:t>
            </a:r>
            <a:br>
              <a:rPr lang="en-US" sz="1600" dirty="0" smtClean="0"/>
            </a:br>
            <a:r>
              <a:rPr lang="en-US" sz="1600" dirty="0" smtClean="0"/>
              <a:t>Self-reflection exercise (20% of the EMA)</a:t>
            </a:r>
            <a:endParaRPr lang="en-US" sz="1600" dirty="0"/>
          </a:p>
          <a:p>
            <a:pPr marL="171450" indent="-171450">
              <a:buFontTx/>
              <a:buChar char="-"/>
            </a:pPr>
            <a:endParaRPr lang="en-US" sz="1600" dirty="0" smtClean="0"/>
          </a:p>
          <a:p>
            <a:pPr marL="171450" indent="-171450">
              <a:buFontTx/>
              <a:buChar char="-"/>
            </a:pPr>
            <a:endParaRPr lang="en-US" sz="1600" dirty="0" smtClean="0"/>
          </a:p>
          <a:p>
            <a:pPr marL="171450" indent="-171450">
              <a:buFontTx/>
              <a:buChar char="-"/>
            </a:pPr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endParaRPr lang="en-GB" sz="1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128" y="5019547"/>
            <a:ext cx="4479772" cy="128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46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sz="1800" dirty="0" smtClean="0"/>
              <a:t>Methods and data</a:t>
            </a:r>
            <a:endParaRPr lang="en-GB" sz="1800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1800" dirty="0" smtClean="0"/>
              <a:t>OTIS</a:t>
            </a:r>
            <a:endParaRPr lang="en-GB" sz="1800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 smtClean="0"/>
              <a:t>Two </a:t>
            </a:r>
            <a:r>
              <a:rPr lang="en-GB" sz="1600" dirty="0"/>
              <a:t>approaches: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600" dirty="0"/>
              <a:t>S</a:t>
            </a:r>
            <a:r>
              <a:rPr lang="en-GB" sz="1600" dirty="0" smtClean="0"/>
              <a:t>ynoptic </a:t>
            </a:r>
            <a:r>
              <a:rPr lang="en-GB" sz="1600" dirty="0"/>
              <a:t>analysis of online communications (forums, </a:t>
            </a:r>
            <a:r>
              <a:rPr lang="en-GB" sz="1600" dirty="0" smtClean="0"/>
              <a:t>wiki) </a:t>
            </a:r>
            <a:endParaRPr lang="en-GB" sz="16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600" dirty="0"/>
              <a:t>in-depth interviews with a sample of students</a:t>
            </a:r>
          </a:p>
          <a:p>
            <a:r>
              <a:rPr lang="en-GB" sz="1600" dirty="0" smtClean="0"/>
              <a:t>The </a:t>
            </a:r>
            <a:r>
              <a:rPr lang="en-GB" sz="1600" dirty="0"/>
              <a:t>synoptic approach </a:t>
            </a:r>
            <a:r>
              <a:rPr lang="en-GB" sz="1600" dirty="0" smtClean="0"/>
              <a:t>should allow </a:t>
            </a:r>
            <a:r>
              <a:rPr lang="en-GB" sz="1600" dirty="0"/>
              <a:t>us to analyse trends of behaviour and identify factors and themes that require deeper study. </a:t>
            </a:r>
            <a:endParaRPr lang="en-GB" sz="1600" dirty="0" smtClean="0"/>
          </a:p>
          <a:p>
            <a:r>
              <a:rPr lang="en-GB" sz="1600" dirty="0" smtClean="0"/>
              <a:t>The </a:t>
            </a:r>
            <a:r>
              <a:rPr lang="en-GB" sz="1600" dirty="0"/>
              <a:t>interviews will probe student perceptions and will allow in-depth questioning: this will be especially useful for eliciting views that students are unlikely to share in the team setting.</a:t>
            </a:r>
          </a:p>
          <a:p>
            <a:r>
              <a:rPr lang="en-GB" sz="1600" b="1" dirty="0" smtClean="0"/>
              <a:t>Cohorts in study – student numbers</a:t>
            </a:r>
          </a:p>
          <a:p>
            <a:r>
              <a:rPr lang="en-GB" sz="1600" dirty="0" smtClean="0"/>
              <a:t>S382-16J:  72 (PIRATE), 92 (SDSS)  </a:t>
            </a:r>
          </a:p>
          <a:p>
            <a:r>
              <a:rPr lang="en-GB" sz="1600" dirty="0" smtClean="0"/>
              <a:t>S382-17J: 47 (PIRATE), 93 (SDSS)</a:t>
            </a:r>
          </a:p>
          <a:p>
            <a:r>
              <a:rPr lang="en-GB" sz="1600" dirty="0" smtClean="0"/>
              <a:t>S818-17B: 51 </a:t>
            </a:r>
            <a:endParaRPr lang="en-GB" sz="1600" dirty="0"/>
          </a:p>
          <a:p>
            <a:r>
              <a:rPr lang="en-GB" sz="1600" dirty="0" smtClean="0"/>
              <a:t>S818-18B: about 50</a:t>
            </a:r>
            <a:endParaRPr lang="en-GB" sz="1600" dirty="0"/>
          </a:p>
          <a:p>
            <a:r>
              <a:rPr lang="en-GB" sz="1600" dirty="0" smtClean="0"/>
              <a:t>We </a:t>
            </a:r>
            <a:r>
              <a:rPr lang="en-GB" sz="1600" dirty="0"/>
              <a:t>will characterise the cohorts by gender </a:t>
            </a:r>
            <a:r>
              <a:rPr lang="en-GB" sz="1600" dirty="0" smtClean="0"/>
              <a:t>balance.</a:t>
            </a:r>
            <a:endParaRPr lang="en-GB" sz="1600" dirty="0"/>
          </a:p>
          <a:p>
            <a:r>
              <a:rPr lang="en-GB" sz="1600" dirty="0"/>
              <a:t>We will also use posting data to characterise the degree of activity taking place in project forums. </a:t>
            </a:r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54184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sz="1800" dirty="0" smtClean="0"/>
              <a:t>Posting activity - example</a:t>
            </a:r>
            <a:endParaRPr lang="en-GB" sz="1800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1800" dirty="0" smtClean="0"/>
              <a:t>OTIS</a:t>
            </a:r>
            <a:endParaRPr lang="en-GB" sz="1800" dirty="0"/>
          </a:p>
        </p:txBody>
      </p:sp>
      <p:pic>
        <p:nvPicPr>
          <p:cNvPr id="11" name="Picture Placeholder 10"/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21" b="625"/>
          <a:stretch/>
        </p:blipFill>
        <p:spPr/>
      </p:pic>
    </p:spTree>
    <p:extLst>
      <p:ext uri="{BB962C8B-B14F-4D97-AF65-F5344CB8AC3E}">
        <p14:creationId xmlns:p14="http://schemas.microsoft.com/office/powerpoint/2010/main" val="108105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U Title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76723E47-52BB-4FAA-A05C-2DF49523D5BE}"/>
    </a:ext>
  </a:extLst>
</a:theme>
</file>

<file path=ppt/theme/theme2.xml><?xml version="1.0" encoding="utf-8"?>
<a:theme xmlns:a="http://schemas.openxmlformats.org/drawingml/2006/main" name="OU Section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FAE18331-D8CD-423A-9602-E45A08067BF7}"/>
    </a:ext>
  </a:extLst>
</a:theme>
</file>

<file path=ppt/theme/theme3.xml><?xml version="1.0" encoding="utf-8"?>
<a:theme xmlns:a="http://schemas.openxmlformats.org/drawingml/2006/main" name="OU Layouts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E71F6A81-7D12-4207-BA77-D48B227BF69D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OU_STANDARD</Template>
  <TotalTime>434</TotalTime>
  <Words>991</Words>
  <Application>Microsoft Office PowerPoint</Application>
  <PresentationFormat>On-screen Show (4:3)</PresentationFormat>
  <Paragraphs>130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OU Title</vt:lpstr>
      <vt:lpstr>OU Section</vt:lpstr>
      <vt:lpstr>OU Layouts</vt:lpstr>
      <vt:lpstr>Online Team Investigations in Science (OTIS) – Work in progress </vt:lpstr>
      <vt:lpstr>OTIS</vt:lpstr>
      <vt:lpstr>OTIS</vt:lpstr>
      <vt:lpstr>OTIS</vt:lpstr>
      <vt:lpstr>OTIS</vt:lpstr>
      <vt:lpstr>OTIS</vt:lpstr>
      <vt:lpstr>OTIS</vt:lpstr>
      <vt:lpstr>OTIS</vt:lpstr>
      <vt:lpstr>OTIS</vt:lpstr>
      <vt:lpstr>OTIS</vt:lpstr>
      <vt:lpstr>OTIS</vt:lpstr>
      <vt:lpstr>OTIS</vt:lpstr>
      <vt:lpstr>m.h.jones@open.ac.uk</vt:lpstr>
    </vt:vector>
  </TitlesOfParts>
  <Company>The Open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Team Investigations in Science (OTIS) – Work in progress</dc:title>
  <dc:creator>M.H.Jones</dc:creator>
  <cp:lastModifiedBy>M.H.Jones</cp:lastModifiedBy>
  <cp:revision>42</cp:revision>
  <cp:lastPrinted>2018-04-17T16:07:51Z</cp:lastPrinted>
  <dcterms:created xsi:type="dcterms:W3CDTF">2018-04-17T14:24:51Z</dcterms:created>
  <dcterms:modified xsi:type="dcterms:W3CDTF">2018-04-23T16:02:28Z</dcterms:modified>
</cp:coreProperties>
</file>