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5125700" cy="10693400"/>
  <p:notesSz cx="151257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0730" y="9534770"/>
            <a:ext cx="2933687" cy="8074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725275" y="579767"/>
            <a:ext cx="1841497" cy="12617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9216" y="666241"/>
            <a:ext cx="13447267" cy="1243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7983" y="2298445"/>
            <a:ext cx="13349732" cy="5647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9216" y="666241"/>
            <a:ext cx="9575165" cy="1243965"/>
          </a:xfrm>
          <a:prstGeom prst="rect"/>
        </p:spPr>
        <p:txBody>
          <a:bodyPr wrap="square" lIns="0" tIns="43180" rIns="0" bIns="0" rtlCol="0" vert="horz">
            <a:spAutoFit/>
          </a:bodyPr>
          <a:lstStyle/>
          <a:p>
            <a:pPr marL="12700" marR="5080">
              <a:lnSpc>
                <a:spcPts val="3450"/>
              </a:lnSpc>
              <a:spcBef>
                <a:spcPts val="340"/>
              </a:spcBef>
            </a:pPr>
            <a:r>
              <a:rPr dirty="0"/>
              <a:t>Evaluation </a:t>
            </a:r>
            <a:r>
              <a:rPr dirty="0" spc="-5"/>
              <a:t>of Assessment and Tuition Changes </a:t>
            </a:r>
            <a:r>
              <a:rPr dirty="0"/>
              <a:t>for </a:t>
            </a:r>
            <a:r>
              <a:rPr dirty="0" spc="-5"/>
              <a:t>S284  Astronomy</a:t>
            </a:r>
          </a:p>
          <a:p>
            <a:pPr marL="12700">
              <a:lnSpc>
                <a:spcPts val="2450"/>
              </a:lnSpc>
            </a:pPr>
            <a:r>
              <a:rPr dirty="0" sz="2200" spc="-5">
                <a:solidFill>
                  <a:srgbClr val="000000"/>
                </a:solidFill>
              </a:rPr>
              <a:t>M.H.Jones, H.J. Fraser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887983" y="2298445"/>
            <a:ext cx="11208385" cy="5647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Key </a:t>
            </a:r>
            <a:r>
              <a:rPr dirty="0" sz="1800" spc="-5" b="1">
                <a:latin typeface="Arial"/>
                <a:cs typeface="Arial"/>
              </a:rPr>
              <a:t>aim:- </a:t>
            </a:r>
            <a:r>
              <a:rPr dirty="0" sz="1800" b="1">
                <a:latin typeface="Arial"/>
                <a:cs typeface="Arial"/>
              </a:rPr>
              <a:t>to </a:t>
            </a:r>
            <a:r>
              <a:rPr dirty="0" sz="1800" spc="-5" b="1">
                <a:latin typeface="Arial"/>
                <a:cs typeface="Arial"/>
              </a:rPr>
              <a:t>understand </a:t>
            </a:r>
            <a:r>
              <a:rPr dirty="0" sz="1800" b="1">
                <a:latin typeface="Arial"/>
                <a:cs typeface="Arial"/>
              </a:rPr>
              <a:t>the </a:t>
            </a:r>
            <a:r>
              <a:rPr dirty="0" sz="1800" spc="-5" b="1">
                <a:latin typeface="Arial"/>
                <a:cs typeface="Arial"/>
              </a:rPr>
              <a:t>impact of our tuition strategy (and associated assessment) on ALs in</a:t>
            </a:r>
            <a:r>
              <a:rPr dirty="0" sz="1800" spc="7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S284</a:t>
            </a:r>
            <a:endParaRPr sz="1800">
              <a:latin typeface="Arial"/>
              <a:cs typeface="Arial"/>
            </a:endParaRPr>
          </a:p>
          <a:p>
            <a:pPr marL="926465" marR="4707890" indent="-914400">
              <a:lnSpc>
                <a:spcPts val="1610"/>
              </a:lnSpc>
              <a:spcBef>
                <a:spcPts val="1665"/>
              </a:spcBef>
            </a:pPr>
            <a:r>
              <a:rPr dirty="0" sz="1400" spc="-5">
                <a:latin typeface="Arial"/>
                <a:cs typeface="Arial"/>
              </a:rPr>
              <a:t>Sub aims:- to see how AL experience feeds back to student retention and success  to see if technology can help with the tutorial</a:t>
            </a:r>
            <a:r>
              <a:rPr dirty="0" sz="1400" spc="4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successes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5" b="1">
                <a:latin typeface="Arial"/>
                <a:cs typeface="Arial"/>
              </a:rPr>
              <a:t>Methodology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89"/>
              </a:lnSpc>
              <a:spcBef>
                <a:spcPts val="1760"/>
              </a:spcBef>
            </a:pPr>
            <a:r>
              <a:rPr dirty="0" sz="1600" b="1">
                <a:latin typeface="Arial"/>
                <a:cs typeface="Arial"/>
              </a:rPr>
              <a:t>AL </a:t>
            </a:r>
            <a:r>
              <a:rPr dirty="0" sz="1600" spc="-5" b="1">
                <a:latin typeface="Arial"/>
                <a:cs typeface="Arial"/>
              </a:rPr>
              <a:t>focus groups x3 over the year (non S284 led by another</a:t>
            </a:r>
            <a:r>
              <a:rPr dirty="0" sz="1600" spc="2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AL)</a:t>
            </a:r>
            <a:endParaRPr sz="1600">
              <a:latin typeface="Arial"/>
              <a:cs typeface="Arial"/>
            </a:endParaRPr>
          </a:p>
          <a:p>
            <a:pPr marL="469265">
              <a:lnSpc>
                <a:spcPts val="1650"/>
              </a:lnSpc>
            </a:pPr>
            <a:r>
              <a:rPr dirty="0" sz="1400" spc="-5">
                <a:latin typeface="Arial"/>
                <a:cs typeface="Arial"/>
              </a:rPr>
              <a:t>Collate information from transcripts / forums and direct / anonymised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feedback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ts val="1889"/>
              </a:lnSpc>
            </a:pPr>
            <a:r>
              <a:rPr dirty="0" sz="1600" spc="-5" b="1">
                <a:latin typeface="Arial"/>
                <a:cs typeface="Arial"/>
              </a:rPr>
              <a:t>A4A </a:t>
            </a:r>
            <a:r>
              <a:rPr dirty="0" sz="1600" b="1">
                <a:latin typeface="Arial"/>
                <a:cs typeface="Arial"/>
              </a:rPr>
              <a:t>to </a:t>
            </a:r>
            <a:r>
              <a:rPr dirty="0" sz="1600" spc="-5" b="1">
                <a:latin typeface="Arial"/>
                <a:cs typeface="Arial"/>
              </a:rPr>
              <a:t>see student progress VLE use and</a:t>
            </a:r>
            <a:r>
              <a:rPr dirty="0" sz="160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success</a:t>
            </a:r>
            <a:endParaRPr sz="1600">
              <a:latin typeface="Arial"/>
              <a:cs typeface="Arial"/>
            </a:endParaRPr>
          </a:p>
          <a:p>
            <a:pPr marL="469265">
              <a:lnSpc>
                <a:spcPts val="1650"/>
              </a:lnSpc>
            </a:pPr>
            <a:r>
              <a:rPr dirty="0" sz="1400" spc="-5">
                <a:latin typeface="Arial"/>
                <a:cs typeface="Arial"/>
              </a:rPr>
              <a:t>Collate information and data analysis using AL – building on S282 work – but looking at VLE engagement with tutorial</a:t>
            </a:r>
            <a:r>
              <a:rPr dirty="0" sz="1400" spc="18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activities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ts val="1889"/>
              </a:lnSpc>
              <a:spcBef>
                <a:spcPts val="5"/>
              </a:spcBef>
            </a:pPr>
            <a:r>
              <a:rPr dirty="0" sz="1600" spc="-5" b="1">
                <a:latin typeface="Arial"/>
                <a:cs typeface="Arial"/>
              </a:rPr>
              <a:t>Using web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visualisers</a:t>
            </a:r>
            <a:endParaRPr sz="1600">
              <a:latin typeface="Arial"/>
              <a:cs typeface="Arial"/>
            </a:endParaRPr>
          </a:p>
          <a:p>
            <a:pPr marL="469265">
              <a:lnSpc>
                <a:spcPts val="1650"/>
              </a:lnSpc>
            </a:pPr>
            <a:r>
              <a:rPr dirty="0" sz="1400" spc="-5">
                <a:latin typeface="Arial"/>
                <a:cs typeface="Arial"/>
              </a:rPr>
              <a:t>Help us to teach as effectively as possible in tutorial</a:t>
            </a:r>
            <a:r>
              <a:rPr dirty="0" sz="1400" spc="4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environments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latin typeface="Arial"/>
                <a:cs typeface="Arial"/>
              </a:rPr>
              <a:t>Outcomes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1600" spc="-5" b="1">
                <a:latin typeface="Arial"/>
                <a:cs typeface="Arial"/>
              </a:rPr>
              <a:t>Inform formal post-launch review of S284 (and feed into </a:t>
            </a:r>
            <a:r>
              <a:rPr dirty="0" sz="1600" b="1">
                <a:latin typeface="Arial"/>
                <a:cs typeface="Arial"/>
              </a:rPr>
              <a:t>21J </a:t>
            </a:r>
            <a:r>
              <a:rPr dirty="0" sz="1600" spc="-5" b="1">
                <a:latin typeface="Arial"/>
                <a:cs typeface="Arial"/>
              </a:rPr>
              <a:t>and subsequent</a:t>
            </a:r>
            <a:r>
              <a:rPr dirty="0" sz="1600" spc="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presentations)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dirty="0" sz="1400" spc="-5">
                <a:latin typeface="Arial"/>
                <a:cs typeface="Arial"/>
              </a:rPr>
              <a:t>Build on 20 J presentation to inform 21 J and look at STUDENT response to tutorial strategy at that</a:t>
            </a:r>
            <a:r>
              <a:rPr dirty="0" sz="1400" spc="10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time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Arial"/>
                <a:cs typeface="Arial"/>
              </a:rPr>
              <a:t>** vital to have buy-in happiness and success from Als for retention and student success to work</a:t>
            </a:r>
            <a:r>
              <a:rPr dirty="0" sz="1400" spc="7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well**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Kevin Mayles</dc:creator>
  <dcterms:created xsi:type="dcterms:W3CDTF">2020-05-04T16:40:50Z</dcterms:created>
  <dcterms:modified xsi:type="dcterms:W3CDTF">2020-05-04T16:40:50Z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2020-05-04T00:00:00Z</vt:filetime>
  </property>
  <property fmtid="{D5CDD505-2E9C-101B-9397-08002B2CF9AE}" pid="3" name="Creator">
    <vt:lpwstr>Acrobat PDFMaker 20 for Word</vt:lpwstr>
  </property>
  <property fmtid="{D5CDD505-2E9C-101B-9397-08002B2CF9AE}" pid="4" name="LastSaved">
    <vt:filetime>2020-05-04T00:00:00Z</vt:filetime>
  </property>
</Properties>
</file>