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31" r:id="rId2"/>
  </p:sldIdLst>
  <p:sldSz cx="12192000" cy="6858000"/>
  <p:notesSz cx="7010400" cy="92964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750" autoAdjust="0"/>
    <p:restoredTop sz="86410" autoAdjust="0"/>
  </p:normalViewPr>
  <p:slideViewPr>
    <p:cSldViewPr snapToGrid="0">
      <p:cViewPr varScale="1">
        <p:scale>
          <a:sx n="62" d="100"/>
          <a:sy n="62" d="100"/>
        </p:scale>
        <p:origin x="294" y="4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563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-4937"/>
    </p:cViewPr>
  </p:sorterViewPr>
  <p:notesViewPr>
    <p:cSldViewPr snapToGrid="0">
      <p:cViewPr varScale="1">
        <p:scale>
          <a:sx n="64" d="100"/>
          <a:sy n="64" d="100"/>
        </p:scale>
        <p:origin x="3149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8CC96A8-6ED5-4539-87D6-AFCB6A9ADD7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501CA9-6E9A-4637-835A-572E070E7FD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9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31E61-F304-4060-A71B-12EF89F2AB62}" type="datetimeFigureOut">
              <a:rPr lang="en-GB" smtClean="0"/>
              <a:t>16/11/2021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A7BD09-F700-4294-844B-B16BB42D451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BD03D2-9D32-4973-B2F2-CBB43172B8F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9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F62D12-9E5E-493C-BE47-C6A094F24C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71034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B1C1C4-A2CA-4E67-A1F5-602634E2BCF5}" type="datetimeFigureOut">
              <a:rPr lang="en-GB" smtClean="0"/>
              <a:t>16/11/2021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73892"/>
            <a:ext cx="560832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755DF9-41A9-4B2A-8603-E47104E21A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099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55DF9-41A9-4B2A-8603-E47104E21A8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4922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5024934-070C-DA4D-AC21-0DC55BDEFAC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2869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544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9705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0747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62414B7-E694-DD45-8C62-70FE79ADDF1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358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368107"/>
            <a:ext cx="5181600" cy="480885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368107"/>
            <a:ext cx="5181600" cy="4808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980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158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539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443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7989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764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351280"/>
            <a:ext cx="10515600" cy="48463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2" descr="Image result for open university logo">
            <a:extLst>
              <a:ext uri="{FF2B5EF4-FFF2-40B4-BE49-F238E27FC236}">
                <a16:creationId xmlns:a16="http://schemas.microsoft.com/office/drawing/2014/main" id="{73F5A3A6-890C-3C44-8E85-866FAD5E91E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9712" y="361703"/>
            <a:ext cx="1234088" cy="84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1027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8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CBC9E42-CF55-F942-9572-3ACDE7694071}"/>
              </a:ext>
            </a:extLst>
          </p:cNvPr>
          <p:cNvSpPr txBox="1"/>
          <p:nvPr/>
        </p:nvSpPr>
        <p:spPr>
          <a:xfrm>
            <a:off x="5285678" y="664612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BF465D11-9EEB-4425-A721-333EF169DD5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177542" y="294729"/>
            <a:ext cx="11613396" cy="9079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Student progression through linked ISEs: building confidence and competence.     </a:t>
            </a:r>
            <a:r>
              <a:rPr lang="en-GB" alt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 Hirst, Christopher Heath and Hilary MacQueen.(LHCS)</a:t>
            </a:r>
            <a:endParaRPr kumimoji="0" lang="en-GB" altLang="en-US" sz="1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F0355B4-B561-421A-8E06-D2A49AF437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80525" y="180905"/>
            <a:ext cx="1116201" cy="76523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246E7F0-9E49-4431-8EB9-672D860D99B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351" y="6104814"/>
            <a:ext cx="2225528" cy="68094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A8EEDE9-FE95-429D-9A6A-9DD598F1F4B6}"/>
              </a:ext>
            </a:extLst>
          </p:cNvPr>
          <p:cNvSpPr txBox="1"/>
          <p:nvPr/>
        </p:nvSpPr>
        <p:spPr>
          <a:xfrm>
            <a:off x="87350" y="1705292"/>
            <a:ext cx="5138533" cy="14157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ISE- based active learning: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Commonly used in Science teaching to develop skills: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Data selection and KU contextualisation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Use of experimental variables and controls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Application of numeracy, record keeping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Data recording, graphing and interpretation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109C601-7B7B-4258-8BB9-1F6D626D5540}"/>
              </a:ext>
            </a:extLst>
          </p:cNvPr>
          <p:cNvSpPr txBox="1"/>
          <p:nvPr/>
        </p:nvSpPr>
        <p:spPr>
          <a:xfrm>
            <a:off x="87350" y="3193814"/>
            <a:ext cx="5162455" cy="14157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ISE useability and engagement: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Aspects that influence effectiveness of onscreen activities include their usability and ease-of-use (TAM; technology access model) and aspects of ‘gamification’ (enjoyment, playfulness and reward). These need balancing with scientific LOs.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57F7735-436C-4C95-A059-6C7689890486}"/>
              </a:ext>
            </a:extLst>
          </p:cNvPr>
          <p:cNvSpPr txBox="1"/>
          <p:nvPr/>
        </p:nvSpPr>
        <p:spPr>
          <a:xfrm>
            <a:off x="5378042" y="1724193"/>
            <a:ext cx="6593840" cy="141577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S290 (health sciences degree and diploma n= 610)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Topics 1-3: Microscopy (cell biology) and cancer prognosis data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Topics 4-6: Analytical- diagnostic laboratory tests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Accessible ISEs development built </a:t>
            </a:r>
            <a:r>
              <a:rPr lang="en-GB" sz="1400">
                <a:latin typeface="Arial" panose="020B0604020202020204" pitchFamily="34" charset="0"/>
                <a:cs typeface="Arial" panose="020B0604020202020204" pitchFamily="34" charset="0"/>
              </a:rPr>
              <a:t>across module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Printed tutorial workbook for each activity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Application – contextualised problem solving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DC108EE-EEBE-480B-ADD5-C9925D572986}"/>
              </a:ext>
            </a:extLst>
          </p:cNvPr>
          <p:cNvSpPr txBox="1"/>
          <p:nvPr/>
        </p:nvSpPr>
        <p:spPr>
          <a:xfrm>
            <a:off x="5378042" y="5856566"/>
            <a:ext cx="6567234" cy="73866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Methodology- how we’ll do 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Module-wide surveys x 3 (T1-3, T4&amp;5) and post-EMA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Small focus groups-  sub-groups/themes from survey findings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EE9EC4D-553B-4D75-9E6D-041D4E9E43FB}"/>
              </a:ext>
            </a:extLst>
          </p:cNvPr>
          <p:cNvSpPr txBox="1"/>
          <p:nvPr/>
        </p:nvSpPr>
        <p:spPr>
          <a:xfrm>
            <a:off x="87349" y="4682337"/>
            <a:ext cx="5157925" cy="14465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ISE design and deployment</a:t>
            </a:r>
            <a:endParaRPr lang="en-GB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All new OU ISEs must be WCAG2.1 compliant (perceivable, operable, understandable &amp; robust). Most ISEs are integrated into module materials or as part of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OpenSTEM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laboratory areas and are deployed sequentially in a KU relevant context that promotes enhancement of LOs.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0C69F3B-9801-47F4-9B5B-2B49B7D863FD}"/>
              </a:ext>
            </a:extLst>
          </p:cNvPr>
          <p:cNvSpPr txBox="1"/>
          <p:nvPr/>
        </p:nvSpPr>
        <p:spPr>
          <a:xfrm>
            <a:off x="5378042" y="3206737"/>
            <a:ext cx="6593840" cy="252909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300"/>
              </a:spcBef>
            </a:pP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Research questions- what we hope to uncover</a:t>
            </a:r>
          </a:p>
          <a:p>
            <a:pPr marL="342900" lvl="0" indent="-342900">
              <a:lnSpc>
                <a:spcPct val="107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GB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 are the students perceptions of the ISEs in terms of their ease of use and do reward and enjoyment influence overall engagement?</a:t>
            </a:r>
          </a:p>
          <a:p>
            <a:pPr marL="342900" lvl="0" indent="-342900">
              <a:lnSpc>
                <a:spcPct val="107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GB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 access routes or conditions (e.g. device, connectivity, time) affect this ?</a:t>
            </a:r>
          </a:p>
          <a:p>
            <a:pPr marL="342900" lvl="0" indent="-342900">
              <a:lnSpc>
                <a:spcPct val="107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GB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 </a:t>
            </a:r>
            <a:r>
              <a:rPr lang="en-GB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workbook-based activities support learning and increase useability?</a:t>
            </a:r>
          </a:p>
          <a:p>
            <a:pPr marL="342900" lvl="0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 students feel more confident in working in ISEs as they progress through the module?</a:t>
            </a:r>
          </a:p>
          <a:p>
            <a:pPr marL="342900" lvl="0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 is the student perception of the role of ISEs in developing core KU, the development of scientific skills and in their confidence for </a:t>
            </a:r>
            <a:r>
              <a:rPr lang="en-GB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solving analytical tasks.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3DF51B8-1CEE-4F2E-852C-342C3ADC5D0E}"/>
              </a:ext>
            </a:extLst>
          </p:cNvPr>
          <p:cNvSpPr txBox="1"/>
          <p:nvPr/>
        </p:nvSpPr>
        <p:spPr>
          <a:xfrm>
            <a:off x="87350" y="1263210"/>
            <a:ext cx="5138532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Context: Active learning and ISE useability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638BE1FF-C970-44C4-99E4-129965B2D78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257443" y="2064521"/>
            <a:ext cx="1847206" cy="1492340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557E1023-931A-4DF9-9F81-3927430EA4B5}"/>
              </a:ext>
            </a:extLst>
          </p:cNvPr>
          <p:cNvSpPr txBox="1"/>
          <p:nvPr/>
        </p:nvSpPr>
        <p:spPr>
          <a:xfrm>
            <a:off x="5378042" y="1277929"/>
            <a:ext cx="6593840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Project: Perception of useability and skills development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3857224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PRESENTATIONINFO" val="{&quot;DocumentId&quot;:&quot;29ad3a3ebe5e404357d4ecaf534720f0&quot;,&quot;LanguageCode&quot;:&quot;en-US&quot;,&quot;SlideGuids&quot;:[&quot;c9357629-6185-4467-a39f-3b7c432b5c10&quot;,&quot;a4878e81-4d15-4d43-9531-39680c84ecfd&quot;,&quot;f5b398ea-cf7c-4b3e-8177-824a4a8ab1cf&quot;,&quot;c49b6e99-fa39-4211-a779-fc7790e6eed6&quot;,&quot;dd196faf-b12c-483b-aa38-b2c4502e2f6b&quot;,&quot;18aba1ed-efdf-4f22-8d7a-ad6c440525cb&quot;,&quot;7158b587-1b31-406f-8257-87dc7fa3f787&quot;,&quot;05797c85-1add-41f0-b160-1fadf135e4cf&quot;,&quot;adaa4fae-b221-436f-8dba-057a16a6d2e7&quot;,&quot;e72066f0-097a-49a3-a904-6929ad9723e8&quot;,&quot;34c97da7-b5dc-453c-a409-7a366c37ccaf&quot;,&quot;6cc20db3-ea89-47d1-a321-ca87e78ad727&quot;,&quot;6538ee61-a74c-46f4-87b8-1761415f06fa&quot;],&quot;TimeStamp&quot;:&quot;2018-10-04T22:54:38.6356615+01:00&quot;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SLIDEINFO" val="{&quot;Guid&quot;:&quot;c9357629-6185-4467-a39f-3b7c432b5c10&quot;,&quot;TimeStamp&quot;:&quot;2018-10-04T22:54:38.5658229+01:00&quot;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4096</TotalTime>
  <Words>345</Words>
  <Application>Microsoft Office PowerPoint</Application>
  <PresentationFormat>Widescreen</PresentationFormat>
  <Paragraphs>29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Student progression through linked ISEs: building confidence and competence.     Mark Hirst, Christopher Heath and Hilary MacQueen.(LHCS)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Embedding and sustaining inclusive STEM practices</dc:title>
  <dc:creator>Trevor Collins</dc:creator>
  <cp:lastModifiedBy>Diane.Ford</cp:lastModifiedBy>
  <cp:revision>480</cp:revision>
  <cp:lastPrinted>2018-10-16T09:27:54Z</cp:lastPrinted>
  <dcterms:created xsi:type="dcterms:W3CDTF">2017-05-06T04:58:44Z</dcterms:created>
  <dcterms:modified xsi:type="dcterms:W3CDTF">2021-11-16T14:40:19Z</dcterms:modified>
</cp:coreProperties>
</file>