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45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20A6A-2586-4694-A01B-145A7F69C261}" v="5" dt="2025-05-04T14:13:50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43" autoAdjust="0"/>
    <p:restoredTop sz="93557" autoAdjust="0"/>
  </p:normalViewPr>
  <p:slideViewPr>
    <p:cSldViewPr snapToGrid="0">
      <p:cViewPr varScale="1">
        <p:scale>
          <a:sx n="83" d="100"/>
          <a:sy n="83" d="100"/>
        </p:scale>
        <p:origin x="955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B8CBDCC-E829-89E4-0E56-700189C57A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" t="13747" r="3931" b="4196"/>
          <a:stretch/>
        </p:blipFill>
        <p:spPr bwMode="auto">
          <a:xfrm>
            <a:off x="-609600" y="0"/>
            <a:ext cx="12801600" cy="730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016" y="519492"/>
            <a:ext cx="9244935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ts val="600"/>
              </a:spcAft>
            </a:pP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8E06E4-C4C0-AC38-3D5C-4A205CC5441B}"/>
              </a:ext>
            </a:extLst>
          </p:cNvPr>
          <p:cNvSpPr txBox="1"/>
          <p:nvPr/>
        </p:nvSpPr>
        <p:spPr>
          <a:xfrm>
            <a:off x="138781" y="2488526"/>
            <a:ext cx="5875365" cy="2462213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3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Why carry out this project?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ts val="300"/>
              </a:spcAft>
              <a:buFontTx/>
              <a:buChar char="-"/>
            </a:pPr>
            <a:r>
              <a:rPr lang="en-GB" altLang="en-US" sz="1600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To obtain evidence-based, student-led views on what resources will genuinely be helpful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ts val="300"/>
              </a:spcAft>
              <a:buFontTx/>
              <a:buChar char="-"/>
            </a:pPr>
            <a:r>
              <a:rPr lang="en-GB" altLang="en-US" sz="1600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To demonstrate sincerity in our commitment to strengthening belonging and OU identity among the FLI student community</a:t>
            </a:r>
          </a:p>
          <a:p>
            <a:pPr marL="285750" indent="-285750" algn="l" eaLnBrk="0" fontAlgn="base" hangingPunct="0">
              <a:lnSpc>
                <a:spcPct val="100000"/>
              </a:lnSpc>
              <a:spcAft>
                <a:spcPts val="300"/>
              </a:spcAft>
              <a:buFontTx/>
              <a:buChar char="-"/>
            </a:pPr>
            <a:r>
              <a:rPr lang="en-GB" altLang="en-US" sz="1600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To prepare the foundations for a student-led ‘resource bank’ to be created</a:t>
            </a:r>
            <a:endParaRPr lang="en-GB" altLang="en-US" sz="1600" b="1" dirty="0">
              <a:solidFill>
                <a:srgbClr val="060646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pPr algn="l" eaLnBrk="0" fontAlgn="base" hangingPunct="0">
              <a:lnSpc>
                <a:spcPct val="100000"/>
              </a:lnSpc>
              <a:spcAft>
                <a:spcPts val="300"/>
              </a:spcAft>
            </a:pPr>
            <a:endParaRPr lang="en-GB" altLang="en-US" sz="1600" b="1" dirty="0">
              <a:solidFill>
                <a:srgbClr val="060646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CA9AF-75C0-D1DB-B06A-CD43E2AC6491}"/>
              </a:ext>
            </a:extLst>
          </p:cNvPr>
          <p:cNvSpPr txBox="1"/>
          <p:nvPr/>
        </p:nvSpPr>
        <p:spPr>
          <a:xfrm>
            <a:off x="102873" y="5094394"/>
            <a:ext cx="5875365" cy="115416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3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Outcomes and dissemination</a:t>
            </a:r>
            <a:r>
              <a:rPr lang="en-GB" altLang="en-US" sz="1600" b="1" dirty="0">
                <a:solidFill>
                  <a:schemeClr val="tx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:</a:t>
            </a:r>
          </a:p>
          <a:p>
            <a:pPr eaLnBrk="0" fontAlgn="base" hangingPunct="0">
              <a:spcAft>
                <a:spcPts val="300"/>
              </a:spcAft>
            </a:pPr>
            <a:r>
              <a:rPr lang="en-GB" altLang="en-US" sz="1600" dirty="0"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- Report showing what resources FLI students would value creating and running</a:t>
            </a:r>
            <a:endParaRPr lang="en-GB" altLang="en-US" sz="1600" dirty="0">
              <a:solidFill>
                <a:schemeClr val="tx1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pPr marL="179388" indent="-179388" algn="l" eaLnBrk="0" fontAlgn="base" hangingPunct="0">
              <a:lnSpc>
                <a:spcPct val="10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Report back to </a:t>
            </a:r>
            <a:r>
              <a:rPr lang="en-GB" altLang="en-US" sz="1600" dirty="0" err="1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eSTEEM</a:t>
            </a:r>
            <a:r>
              <a:rPr lang="en-GB" altLang="en-US" sz="1600" dirty="0">
                <a:solidFill>
                  <a:srgbClr val="06061D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conference and internally</a:t>
            </a:r>
            <a:endParaRPr lang="en-GB" altLang="en-US" sz="1400" dirty="0">
              <a:solidFill>
                <a:srgbClr val="06061D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CEA919-9384-B72A-3454-58142F018C7C}"/>
              </a:ext>
            </a:extLst>
          </p:cNvPr>
          <p:cNvSpPr txBox="1"/>
          <p:nvPr/>
        </p:nvSpPr>
        <p:spPr>
          <a:xfrm>
            <a:off x="6177854" y="2503369"/>
            <a:ext cx="5875365" cy="4074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rgbClr val="060646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Research activities:</a:t>
            </a:r>
          </a:p>
          <a:p>
            <a:pPr marL="342900" indent="-342900">
              <a:lnSpc>
                <a:spcPct val="107000"/>
              </a:lnSpc>
              <a:buFont typeface="Poppins" panose="00000500000000000000" pitchFamily="2" charset="0"/>
              <a:buChar char="-"/>
            </a:pPr>
            <a:r>
              <a:rPr lang="en-GB" sz="1600" dirty="0">
                <a:latin typeface="Poppins" panose="00000500000000000000" pitchFamily="2" charset="0"/>
                <a:cs typeface="Poppins" panose="00000500000000000000" pitchFamily="2" charset="0"/>
              </a:rPr>
              <a:t>Stakeholder engagement activities</a:t>
            </a:r>
          </a:p>
          <a:p>
            <a:pPr marL="342900" lvl="0" indent="-342900">
              <a:lnSpc>
                <a:spcPct val="107000"/>
              </a:lnSpc>
              <a:buFont typeface="Poppins" panose="00000500000000000000" pitchFamily="2" charset="0"/>
              <a:buChar char="-"/>
            </a:pPr>
            <a:r>
              <a:rPr lang="en-GB" sz="16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Listening to the student network that will be assembled and facilitating, supporting and guiding their ideas</a:t>
            </a:r>
          </a:p>
          <a:p>
            <a:pPr marL="342900" lvl="0" indent="-342900">
              <a:lnSpc>
                <a:spcPct val="107000"/>
              </a:lnSpc>
              <a:buFont typeface="Poppins" panose="00000500000000000000" pitchFamily="2" charset="0"/>
              <a:buChar char="-"/>
            </a:pPr>
            <a:r>
              <a:rPr lang="en-GB" sz="16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Data collection on what outputs the students produce within their new network</a:t>
            </a:r>
          </a:p>
          <a:p>
            <a:pPr marL="342900" lvl="0" indent="-342900">
              <a:lnSpc>
                <a:spcPct val="107000"/>
              </a:lnSpc>
              <a:buFont typeface="Poppins" panose="00000500000000000000" pitchFamily="2" charset="0"/>
              <a:buChar char="-"/>
            </a:pPr>
            <a:r>
              <a:rPr lang="en-GB" sz="16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Writing a report at the end summarising students’ contributions and thoughts</a:t>
            </a:r>
          </a:p>
          <a:p>
            <a:pPr marL="342900" lvl="0" indent="-342900">
              <a:lnSpc>
                <a:spcPct val="107000"/>
              </a:lnSpc>
              <a:buFont typeface="Poppins" panose="00000500000000000000" pitchFamily="2" charset="0"/>
              <a:buChar char="-"/>
            </a:pPr>
            <a:r>
              <a:rPr lang="en-GB" sz="16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Enumerating and gaining a sense of what resources would be necessary to proceed with Part 2 of the proposal to actually get the chosen resources produced.</a:t>
            </a: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Font typeface="Poppins" panose="00000500000000000000" pitchFamily="2" charset="0"/>
              <a:buChar char="-"/>
            </a:pPr>
            <a:r>
              <a:rPr lang="en-GB" sz="16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Applying for Part 2 funding</a:t>
            </a:r>
          </a:p>
          <a:p>
            <a:pPr algn="l" eaLnBrk="0" fontAlgn="base" hangingPunct="0">
              <a:lnSpc>
                <a:spcPct val="100000"/>
              </a:lnSpc>
              <a:spcAft>
                <a:spcPts val="200"/>
              </a:spcAft>
            </a:pPr>
            <a:endParaRPr lang="en-GB" altLang="en-US" sz="1600" b="1" dirty="0">
              <a:solidFill>
                <a:srgbClr val="060646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86F1615-B647-E378-345C-6F76101B64F1}"/>
              </a:ext>
            </a:extLst>
          </p:cNvPr>
          <p:cNvSpPr/>
          <p:nvPr/>
        </p:nvSpPr>
        <p:spPr>
          <a:xfrm>
            <a:off x="1411356" y="1572197"/>
            <a:ext cx="7603435" cy="744026"/>
          </a:xfrm>
          <a:prstGeom prst="roundRect">
            <a:avLst/>
          </a:prstGeom>
          <a:solidFill>
            <a:srgbClr val="060646"/>
          </a:solidFill>
          <a:ln>
            <a:solidFill>
              <a:srgbClr val="0606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lnSpc>
                <a:spcPct val="100000"/>
              </a:lnSpc>
              <a:spcAft>
                <a:spcPts val="200"/>
              </a:spcAft>
            </a:pPr>
            <a:r>
              <a:rPr lang="en-GB" altLang="en-US" sz="1600" b="1" dirty="0">
                <a:solidFill>
                  <a:schemeClr val="bg1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Aim:  to explore with FLI Maths and Statistics students what resources they would like to see in a new ‘resource bank’ for FLI students</a:t>
            </a:r>
            <a:endParaRPr lang="en-GB" sz="1600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46F6BF-85AA-8813-6E4E-01F55C7F2C32}"/>
              </a:ext>
            </a:extLst>
          </p:cNvPr>
          <p:cNvSpPr txBox="1"/>
          <p:nvPr/>
        </p:nvSpPr>
        <p:spPr>
          <a:xfrm>
            <a:off x="1411356" y="1182179"/>
            <a:ext cx="7603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Marianna Volpi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DE694D-1D6D-DFA5-1D9E-AF5E5C0661E4}"/>
              </a:ext>
            </a:extLst>
          </p:cNvPr>
          <p:cNvSpPr txBox="1"/>
          <p:nvPr/>
        </p:nvSpPr>
        <p:spPr>
          <a:xfrm>
            <a:off x="197016" y="178904"/>
            <a:ext cx="9331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Helping IMD Q1 M&amp;S students feel that they belong at the OU: what resources would they value?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5743</TotalTime>
  <Words>204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482</cp:revision>
  <cp:lastPrinted>2018-10-16T09:27:54Z</cp:lastPrinted>
  <dcterms:created xsi:type="dcterms:W3CDTF">2017-05-06T04:58:44Z</dcterms:created>
  <dcterms:modified xsi:type="dcterms:W3CDTF">2025-05-06T08:13:34Z</dcterms:modified>
</cp:coreProperties>
</file>