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4"/>
  </p:sldMasterIdLst>
  <p:notesMasterIdLst>
    <p:notesMasterId r:id="rId23"/>
  </p:notesMasterIdLst>
  <p:sldIdLst>
    <p:sldId id="256" r:id="rId5"/>
    <p:sldId id="274" r:id="rId6"/>
    <p:sldId id="257" r:id="rId7"/>
    <p:sldId id="258" r:id="rId8"/>
    <p:sldId id="263" r:id="rId9"/>
    <p:sldId id="259" r:id="rId10"/>
    <p:sldId id="260" r:id="rId11"/>
    <p:sldId id="267" r:id="rId12"/>
    <p:sldId id="265" r:id="rId13"/>
    <p:sldId id="266" r:id="rId14"/>
    <p:sldId id="264" r:id="rId15"/>
    <p:sldId id="268" r:id="rId16"/>
    <p:sldId id="269" r:id="rId17"/>
    <p:sldId id="270" r:id="rId18"/>
    <p:sldId id="272" r:id="rId19"/>
    <p:sldId id="273" r:id="rId20"/>
    <p:sldId id="271" r:id="rId21"/>
    <p:sldId id="262"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a.Townsend" initials="M" lastIdx="2" clrIdx="0">
    <p:extLst>
      <p:ext uri="{19B8F6BF-5375-455C-9EA6-DF929625EA0E}">
        <p15:presenceInfo xmlns:p15="http://schemas.microsoft.com/office/powerpoint/2012/main" userId="S::mtt38@open.ac.uk::f73a0029-d068-4185-b294-a9c5906ceab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83010" autoAdjust="0"/>
  </p:normalViewPr>
  <p:slideViewPr>
    <p:cSldViewPr snapToGrid="0">
      <p:cViewPr varScale="1">
        <p:scale>
          <a:sx n="79" d="100"/>
          <a:sy n="79"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AA3FEB-4748-41C7-8ACF-5D091C97FC8D}" type="datetimeFigureOut">
              <a:rPr lang="en-GB" smtClean="0"/>
              <a:t>15/11/2023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43331A-E0AF-4044-A4E9-63424A8D488C}" type="slidenum">
              <a:rPr lang="en-GB" smtClean="0"/>
              <a:t>‹#›</a:t>
            </a:fld>
            <a:endParaRPr lang="en-GB"/>
          </a:p>
        </p:txBody>
      </p:sp>
    </p:spTree>
    <p:extLst>
      <p:ext uri="{BB962C8B-B14F-4D97-AF65-F5344CB8AC3E}">
        <p14:creationId xmlns:p14="http://schemas.microsoft.com/office/powerpoint/2010/main" val="3588046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243331A-E0AF-4044-A4E9-63424A8D488C}" type="slidenum">
              <a:rPr lang="en-GB" smtClean="0"/>
              <a:t>1</a:t>
            </a:fld>
            <a:endParaRPr lang="en-GB"/>
          </a:p>
        </p:txBody>
      </p:sp>
    </p:spTree>
    <p:extLst>
      <p:ext uri="{BB962C8B-B14F-4D97-AF65-F5344CB8AC3E}">
        <p14:creationId xmlns:p14="http://schemas.microsoft.com/office/powerpoint/2010/main" val="613660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243331A-E0AF-4044-A4E9-63424A8D488C}" type="slidenum">
              <a:rPr lang="en-GB" smtClean="0"/>
              <a:t>14</a:t>
            </a:fld>
            <a:endParaRPr lang="en-GB"/>
          </a:p>
        </p:txBody>
      </p:sp>
    </p:spTree>
    <p:extLst>
      <p:ext uri="{BB962C8B-B14F-4D97-AF65-F5344CB8AC3E}">
        <p14:creationId xmlns:p14="http://schemas.microsoft.com/office/powerpoint/2010/main" val="39969464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243331A-E0AF-4044-A4E9-63424A8D488C}" type="slidenum">
              <a:rPr lang="en-GB" smtClean="0"/>
              <a:t>15</a:t>
            </a:fld>
            <a:endParaRPr lang="en-GB"/>
          </a:p>
        </p:txBody>
      </p:sp>
    </p:spTree>
    <p:extLst>
      <p:ext uri="{BB962C8B-B14F-4D97-AF65-F5344CB8AC3E}">
        <p14:creationId xmlns:p14="http://schemas.microsoft.com/office/powerpoint/2010/main" val="9948214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243331A-E0AF-4044-A4E9-63424A8D488C}" type="slidenum">
              <a:rPr lang="en-GB" smtClean="0"/>
              <a:t>16</a:t>
            </a:fld>
            <a:endParaRPr lang="en-GB"/>
          </a:p>
        </p:txBody>
      </p:sp>
    </p:spTree>
    <p:extLst>
      <p:ext uri="{BB962C8B-B14F-4D97-AF65-F5344CB8AC3E}">
        <p14:creationId xmlns:p14="http://schemas.microsoft.com/office/powerpoint/2010/main" val="33036379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243331A-E0AF-4044-A4E9-63424A8D488C}" type="slidenum">
              <a:rPr lang="en-GB" smtClean="0"/>
              <a:t>17</a:t>
            </a:fld>
            <a:endParaRPr lang="en-GB"/>
          </a:p>
        </p:txBody>
      </p:sp>
    </p:spTree>
    <p:extLst>
      <p:ext uri="{BB962C8B-B14F-4D97-AF65-F5344CB8AC3E}">
        <p14:creationId xmlns:p14="http://schemas.microsoft.com/office/powerpoint/2010/main" val="3998497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243331A-E0AF-4044-A4E9-63424A8D488C}" type="slidenum">
              <a:rPr lang="en-GB" smtClean="0"/>
              <a:t>18</a:t>
            </a:fld>
            <a:endParaRPr lang="en-GB"/>
          </a:p>
        </p:txBody>
      </p:sp>
    </p:spTree>
    <p:extLst>
      <p:ext uri="{BB962C8B-B14F-4D97-AF65-F5344CB8AC3E}">
        <p14:creationId xmlns:p14="http://schemas.microsoft.com/office/powerpoint/2010/main" val="520150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243331A-E0AF-4044-A4E9-63424A8D488C}" type="slidenum">
              <a:rPr lang="en-GB" smtClean="0"/>
              <a:t>3</a:t>
            </a:fld>
            <a:endParaRPr lang="en-GB"/>
          </a:p>
        </p:txBody>
      </p:sp>
    </p:spTree>
    <p:extLst>
      <p:ext uri="{BB962C8B-B14F-4D97-AF65-F5344CB8AC3E}">
        <p14:creationId xmlns:p14="http://schemas.microsoft.com/office/powerpoint/2010/main" val="9141883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243331A-E0AF-4044-A4E9-63424A8D488C}" type="slidenum">
              <a:rPr lang="en-GB" smtClean="0"/>
              <a:t>4</a:t>
            </a:fld>
            <a:endParaRPr lang="en-GB"/>
          </a:p>
        </p:txBody>
      </p:sp>
    </p:spTree>
    <p:extLst>
      <p:ext uri="{BB962C8B-B14F-4D97-AF65-F5344CB8AC3E}">
        <p14:creationId xmlns:p14="http://schemas.microsoft.com/office/powerpoint/2010/main" val="15826408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243331A-E0AF-4044-A4E9-63424A8D488C}" type="slidenum">
              <a:rPr lang="en-GB" smtClean="0"/>
              <a:t>6</a:t>
            </a:fld>
            <a:endParaRPr lang="en-GB"/>
          </a:p>
        </p:txBody>
      </p:sp>
    </p:spTree>
    <p:extLst>
      <p:ext uri="{BB962C8B-B14F-4D97-AF65-F5344CB8AC3E}">
        <p14:creationId xmlns:p14="http://schemas.microsoft.com/office/powerpoint/2010/main" val="26731640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243331A-E0AF-4044-A4E9-63424A8D488C}" type="slidenum">
              <a:rPr lang="en-GB" smtClean="0"/>
              <a:t>7</a:t>
            </a:fld>
            <a:endParaRPr lang="en-GB"/>
          </a:p>
        </p:txBody>
      </p:sp>
    </p:spTree>
    <p:extLst>
      <p:ext uri="{BB962C8B-B14F-4D97-AF65-F5344CB8AC3E}">
        <p14:creationId xmlns:p14="http://schemas.microsoft.com/office/powerpoint/2010/main" val="14006870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243331A-E0AF-4044-A4E9-63424A8D488C}" type="slidenum">
              <a:rPr lang="en-GB" smtClean="0"/>
              <a:t>8</a:t>
            </a:fld>
            <a:endParaRPr lang="en-GB"/>
          </a:p>
        </p:txBody>
      </p:sp>
    </p:spTree>
    <p:extLst>
      <p:ext uri="{BB962C8B-B14F-4D97-AF65-F5344CB8AC3E}">
        <p14:creationId xmlns:p14="http://schemas.microsoft.com/office/powerpoint/2010/main" val="5822022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243331A-E0AF-4044-A4E9-63424A8D488C}" type="slidenum">
              <a:rPr lang="en-GB" smtClean="0"/>
              <a:t>9</a:t>
            </a:fld>
            <a:endParaRPr lang="en-GB"/>
          </a:p>
        </p:txBody>
      </p:sp>
    </p:spTree>
    <p:extLst>
      <p:ext uri="{BB962C8B-B14F-4D97-AF65-F5344CB8AC3E}">
        <p14:creationId xmlns:p14="http://schemas.microsoft.com/office/powerpoint/2010/main" val="20695932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243331A-E0AF-4044-A4E9-63424A8D488C}" type="slidenum">
              <a:rPr lang="en-GB" smtClean="0"/>
              <a:t>10</a:t>
            </a:fld>
            <a:endParaRPr lang="en-GB"/>
          </a:p>
        </p:txBody>
      </p:sp>
    </p:spTree>
    <p:extLst>
      <p:ext uri="{BB962C8B-B14F-4D97-AF65-F5344CB8AC3E}">
        <p14:creationId xmlns:p14="http://schemas.microsoft.com/office/powerpoint/2010/main" val="22375869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243331A-E0AF-4044-A4E9-63424A8D488C}" type="slidenum">
              <a:rPr lang="en-GB" smtClean="0"/>
              <a:t>11</a:t>
            </a:fld>
            <a:endParaRPr lang="en-GB"/>
          </a:p>
        </p:txBody>
      </p:sp>
    </p:spTree>
    <p:extLst>
      <p:ext uri="{BB962C8B-B14F-4D97-AF65-F5344CB8AC3E}">
        <p14:creationId xmlns:p14="http://schemas.microsoft.com/office/powerpoint/2010/main" val="371171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CBCA2D-465A-4898-B5B9-CB1EB7AA0D39}" type="datetimeFigureOut">
              <a:rPr lang="en-GB" smtClean="0"/>
              <a:t>15/11/2023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E64C1-50A5-4D63-9697-0FA41DFE8AD2}" type="slidenum">
              <a:rPr lang="en-GB" smtClean="0"/>
              <a:t>‹#›</a:t>
            </a:fld>
            <a:endParaRPr lang="en-GB"/>
          </a:p>
        </p:txBody>
      </p:sp>
    </p:spTree>
    <p:extLst>
      <p:ext uri="{BB962C8B-B14F-4D97-AF65-F5344CB8AC3E}">
        <p14:creationId xmlns:p14="http://schemas.microsoft.com/office/powerpoint/2010/main" val="908942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CBCA2D-465A-4898-B5B9-CB1EB7AA0D39}" type="datetimeFigureOut">
              <a:rPr lang="en-GB" smtClean="0"/>
              <a:t>15/11/2023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E64C1-50A5-4D63-9697-0FA41DFE8AD2}" type="slidenum">
              <a:rPr lang="en-GB" smtClean="0"/>
              <a:t>‹#›</a:t>
            </a:fld>
            <a:endParaRPr lang="en-GB"/>
          </a:p>
        </p:txBody>
      </p:sp>
    </p:spTree>
    <p:extLst>
      <p:ext uri="{BB962C8B-B14F-4D97-AF65-F5344CB8AC3E}">
        <p14:creationId xmlns:p14="http://schemas.microsoft.com/office/powerpoint/2010/main" val="2823540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CBCA2D-465A-4898-B5B9-CB1EB7AA0D39}" type="datetimeFigureOut">
              <a:rPr lang="en-GB" smtClean="0"/>
              <a:t>15/11/2023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E64C1-50A5-4D63-9697-0FA41DFE8AD2}"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644458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CBCA2D-465A-4898-B5B9-CB1EB7AA0D39}" type="datetimeFigureOut">
              <a:rPr lang="en-GB" smtClean="0"/>
              <a:t>15/11/2023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E64C1-50A5-4D63-9697-0FA41DFE8AD2}" type="slidenum">
              <a:rPr lang="en-GB" smtClean="0"/>
              <a:t>‹#›</a:t>
            </a:fld>
            <a:endParaRPr lang="en-GB"/>
          </a:p>
        </p:txBody>
      </p:sp>
    </p:spTree>
    <p:extLst>
      <p:ext uri="{BB962C8B-B14F-4D97-AF65-F5344CB8AC3E}">
        <p14:creationId xmlns:p14="http://schemas.microsoft.com/office/powerpoint/2010/main" val="4141130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CBCA2D-465A-4898-B5B9-CB1EB7AA0D39}" type="datetimeFigureOut">
              <a:rPr lang="en-GB" smtClean="0"/>
              <a:t>15/11/2023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E64C1-50A5-4D63-9697-0FA41DFE8AD2}"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32072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CBCA2D-465A-4898-B5B9-CB1EB7AA0D39}" type="datetimeFigureOut">
              <a:rPr lang="en-GB" smtClean="0"/>
              <a:t>15/11/2023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E64C1-50A5-4D63-9697-0FA41DFE8AD2}" type="slidenum">
              <a:rPr lang="en-GB" smtClean="0"/>
              <a:t>‹#›</a:t>
            </a:fld>
            <a:endParaRPr lang="en-GB"/>
          </a:p>
        </p:txBody>
      </p:sp>
    </p:spTree>
    <p:extLst>
      <p:ext uri="{BB962C8B-B14F-4D97-AF65-F5344CB8AC3E}">
        <p14:creationId xmlns:p14="http://schemas.microsoft.com/office/powerpoint/2010/main" val="19950046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CBCA2D-465A-4898-B5B9-CB1EB7AA0D39}" type="datetimeFigureOut">
              <a:rPr lang="en-GB" smtClean="0"/>
              <a:t>15/11/2023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E64C1-50A5-4D63-9697-0FA41DFE8AD2}" type="slidenum">
              <a:rPr lang="en-GB" smtClean="0"/>
              <a:t>‹#›</a:t>
            </a:fld>
            <a:endParaRPr lang="en-GB"/>
          </a:p>
        </p:txBody>
      </p:sp>
    </p:spTree>
    <p:extLst>
      <p:ext uri="{BB962C8B-B14F-4D97-AF65-F5344CB8AC3E}">
        <p14:creationId xmlns:p14="http://schemas.microsoft.com/office/powerpoint/2010/main" val="13366312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CBCA2D-465A-4898-B5B9-CB1EB7AA0D39}" type="datetimeFigureOut">
              <a:rPr lang="en-GB" smtClean="0"/>
              <a:t>15/11/2023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E64C1-50A5-4D63-9697-0FA41DFE8AD2}" type="slidenum">
              <a:rPr lang="en-GB" smtClean="0"/>
              <a:t>‹#›</a:t>
            </a:fld>
            <a:endParaRPr lang="en-GB"/>
          </a:p>
        </p:txBody>
      </p:sp>
    </p:spTree>
    <p:extLst>
      <p:ext uri="{BB962C8B-B14F-4D97-AF65-F5344CB8AC3E}">
        <p14:creationId xmlns:p14="http://schemas.microsoft.com/office/powerpoint/2010/main" val="1278548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CBCA2D-465A-4898-B5B9-CB1EB7AA0D39}" type="datetimeFigureOut">
              <a:rPr lang="en-GB" smtClean="0"/>
              <a:t>15/11/2023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E64C1-50A5-4D63-9697-0FA41DFE8AD2}" type="slidenum">
              <a:rPr lang="en-GB" smtClean="0"/>
              <a:t>‹#›</a:t>
            </a:fld>
            <a:endParaRPr lang="en-GB"/>
          </a:p>
        </p:txBody>
      </p:sp>
    </p:spTree>
    <p:extLst>
      <p:ext uri="{BB962C8B-B14F-4D97-AF65-F5344CB8AC3E}">
        <p14:creationId xmlns:p14="http://schemas.microsoft.com/office/powerpoint/2010/main" val="280464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CBCA2D-465A-4898-B5B9-CB1EB7AA0D39}" type="datetimeFigureOut">
              <a:rPr lang="en-GB" smtClean="0"/>
              <a:t>15/11/2023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E64C1-50A5-4D63-9697-0FA41DFE8AD2}" type="slidenum">
              <a:rPr lang="en-GB" smtClean="0"/>
              <a:t>‹#›</a:t>
            </a:fld>
            <a:endParaRPr lang="en-GB"/>
          </a:p>
        </p:txBody>
      </p:sp>
    </p:spTree>
    <p:extLst>
      <p:ext uri="{BB962C8B-B14F-4D97-AF65-F5344CB8AC3E}">
        <p14:creationId xmlns:p14="http://schemas.microsoft.com/office/powerpoint/2010/main" val="689556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CBCA2D-465A-4898-B5B9-CB1EB7AA0D39}" type="datetimeFigureOut">
              <a:rPr lang="en-GB" smtClean="0"/>
              <a:t>15/11/2023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EE64C1-50A5-4D63-9697-0FA41DFE8AD2}" type="slidenum">
              <a:rPr lang="en-GB" smtClean="0"/>
              <a:t>‹#›</a:t>
            </a:fld>
            <a:endParaRPr lang="en-GB"/>
          </a:p>
        </p:txBody>
      </p:sp>
    </p:spTree>
    <p:extLst>
      <p:ext uri="{BB962C8B-B14F-4D97-AF65-F5344CB8AC3E}">
        <p14:creationId xmlns:p14="http://schemas.microsoft.com/office/powerpoint/2010/main" val="3546077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CBCA2D-465A-4898-B5B9-CB1EB7AA0D39}" type="datetimeFigureOut">
              <a:rPr lang="en-GB" smtClean="0"/>
              <a:t>15/11/2023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EE64C1-50A5-4D63-9697-0FA41DFE8AD2}" type="slidenum">
              <a:rPr lang="en-GB" smtClean="0"/>
              <a:t>‹#›</a:t>
            </a:fld>
            <a:endParaRPr lang="en-GB"/>
          </a:p>
        </p:txBody>
      </p:sp>
    </p:spTree>
    <p:extLst>
      <p:ext uri="{BB962C8B-B14F-4D97-AF65-F5344CB8AC3E}">
        <p14:creationId xmlns:p14="http://schemas.microsoft.com/office/powerpoint/2010/main" val="2123412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CBCA2D-465A-4898-B5B9-CB1EB7AA0D39}" type="datetimeFigureOut">
              <a:rPr lang="en-GB" smtClean="0"/>
              <a:t>15/11/2023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0EE64C1-50A5-4D63-9697-0FA41DFE8AD2}" type="slidenum">
              <a:rPr lang="en-GB" smtClean="0"/>
              <a:t>‹#›</a:t>
            </a:fld>
            <a:endParaRPr lang="en-GB"/>
          </a:p>
        </p:txBody>
      </p:sp>
    </p:spTree>
    <p:extLst>
      <p:ext uri="{BB962C8B-B14F-4D97-AF65-F5344CB8AC3E}">
        <p14:creationId xmlns:p14="http://schemas.microsoft.com/office/powerpoint/2010/main" val="3733033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CBCA2D-465A-4898-B5B9-CB1EB7AA0D39}" type="datetimeFigureOut">
              <a:rPr lang="en-GB" smtClean="0"/>
              <a:t>15/11/2023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0EE64C1-50A5-4D63-9697-0FA41DFE8AD2}" type="slidenum">
              <a:rPr lang="en-GB" smtClean="0"/>
              <a:t>‹#›</a:t>
            </a:fld>
            <a:endParaRPr lang="en-GB"/>
          </a:p>
        </p:txBody>
      </p:sp>
    </p:spTree>
    <p:extLst>
      <p:ext uri="{BB962C8B-B14F-4D97-AF65-F5344CB8AC3E}">
        <p14:creationId xmlns:p14="http://schemas.microsoft.com/office/powerpoint/2010/main" val="4188639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CBCA2D-465A-4898-B5B9-CB1EB7AA0D39}" type="datetimeFigureOut">
              <a:rPr lang="en-GB" smtClean="0"/>
              <a:t>15/11/2023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EE64C1-50A5-4D63-9697-0FA41DFE8AD2}" type="slidenum">
              <a:rPr lang="en-GB" smtClean="0"/>
              <a:t>‹#›</a:t>
            </a:fld>
            <a:endParaRPr lang="en-GB"/>
          </a:p>
        </p:txBody>
      </p:sp>
    </p:spTree>
    <p:extLst>
      <p:ext uri="{BB962C8B-B14F-4D97-AF65-F5344CB8AC3E}">
        <p14:creationId xmlns:p14="http://schemas.microsoft.com/office/powerpoint/2010/main" val="1041454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CBCA2D-465A-4898-B5B9-CB1EB7AA0D39}" type="datetimeFigureOut">
              <a:rPr lang="en-GB" smtClean="0"/>
              <a:t>15/11/2023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EE64C1-50A5-4D63-9697-0FA41DFE8AD2}" type="slidenum">
              <a:rPr lang="en-GB" smtClean="0"/>
              <a:t>‹#›</a:t>
            </a:fld>
            <a:endParaRPr lang="en-GB"/>
          </a:p>
        </p:txBody>
      </p:sp>
    </p:spTree>
    <p:extLst>
      <p:ext uri="{BB962C8B-B14F-4D97-AF65-F5344CB8AC3E}">
        <p14:creationId xmlns:p14="http://schemas.microsoft.com/office/powerpoint/2010/main" val="1085865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7CBCA2D-465A-4898-B5B9-CB1EB7AA0D39}" type="datetimeFigureOut">
              <a:rPr lang="en-GB" smtClean="0"/>
              <a:t>15/11/2023</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0EE64C1-50A5-4D63-9697-0FA41DFE8AD2}" type="slidenum">
              <a:rPr lang="en-GB" smtClean="0"/>
              <a:t>‹#›</a:t>
            </a:fld>
            <a:endParaRPr lang="en-GB"/>
          </a:p>
        </p:txBody>
      </p:sp>
    </p:spTree>
    <p:extLst>
      <p:ext uri="{BB962C8B-B14F-4D97-AF65-F5344CB8AC3E}">
        <p14:creationId xmlns:p14="http://schemas.microsoft.com/office/powerpoint/2010/main" val="244455786"/>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 id="2147483842" r:id="rId13"/>
    <p:sldLayoutId id="2147483843" r:id="rId14"/>
    <p:sldLayoutId id="2147483844" r:id="rId15"/>
    <p:sldLayoutId id="214748384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C75E3-9533-488C-9A8B-6DED8EE7D93A}"/>
              </a:ext>
            </a:extLst>
          </p:cNvPr>
          <p:cNvSpPr>
            <a:spLocks noGrp="1"/>
          </p:cNvSpPr>
          <p:nvPr>
            <p:ph type="ctrTitle"/>
          </p:nvPr>
        </p:nvSpPr>
        <p:spPr>
          <a:xfrm>
            <a:off x="657668" y="1969872"/>
            <a:ext cx="9465733" cy="1210782"/>
          </a:xfrm>
        </p:spPr>
        <p:txBody>
          <a:bodyPr>
            <a:normAutofit fontScale="90000"/>
          </a:bodyPr>
          <a:lstStyle/>
          <a:p>
            <a:pPr algn="l"/>
            <a:br>
              <a:rPr lang="en-GB" dirty="0"/>
            </a:br>
            <a:r>
              <a:rPr lang="en-GB" sz="4400" dirty="0"/>
              <a:t>Drop-in tutorials to support assessment</a:t>
            </a:r>
            <a:br>
              <a:rPr lang="en-GB" sz="3600" dirty="0">
                <a:effectLst/>
                <a:latin typeface="Calibri" panose="020F0502020204030204" pitchFamily="34" charset="0"/>
                <a:ea typeface="Calibri" panose="020F0502020204030204" pitchFamily="34" charset="0"/>
                <a:cs typeface="Times New Roman" panose="02020603050405020304" pitchFamily="18" charset="0"/>
              </a:rPr>
            </a:br>
            <a:endParaRPr lang="en-GB" sz="3600" dirty="0"/>
          </a:p>
        </p:txBody>
      </p:sp>
      <p:sp>
        <p:nvSpPr>
          <p:cNvPr id="3" name="Subtitle 2">
            <a:extLst>
              <a:ext uri="{FF2B5EF4-FFF2-40B4-BE49-F238E27FC236}">
                <a16:creationId xmlns:a16="http://schemas.microsoft.com/office/drawing/2014/main" id="{A8793596-0ABC-4872-82DF-7F29E15689DD}"/>
              </a:ext>
            </a:extLst>
          </p:cNvPr>
          <p:cNvSpPr>
            <a:spLocks noGrp="1"/>
          </p:cNvSpPr>
          <p:nvPr>
            <p:ph type="subTitle" idx="1"/>
          </p:nvPr>
        </p:nvSpPr>
        <p:spPr/>
        <p:txBody>
          <a:bodyPr>
            <a:noAutofit/>
          </a:bodyPr>
          <a:lstStyle/>
          <a:p>
            <a:pPr algn="l"/>
            <a:r>
              <a:rPr lang="en-GB" sz="2400" dirty="0"/>
              <a:t>Presenter: Maria Townsend and Emma Champion</a:t>
            </a:r>
          </a:p>
          <a:p>
            <a:pPr algn="l"/>
            <a:r>
              <a:rPr lang="en-GB" sz="2400" dirty="0"/>
              <a:t>Project team: Maria Townend, Emma Champion and Wendy Berndt</a:t>
            </a:r>
          </a:p>
        </p:txBody>
      </p:sp>
    </p:spTree>
    <p:extLst>
      <p:ext uri="{BB962C8B-B14F-4D97-AF65-F5344CB8AC3E}">
        <p14:creationId xmlns:p14="http://schemas.microsoft.com/office/powerpoint/2010/main" val="17155066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EF7E4-5EE9-4C19-A726-74FF1AA4A0FE}"/>
              </a:ext>
            </a:extLst>
          </p:cNvPr>
          <p:cNvSpPr>
            <a:spLocks noGrp="1"/>
          </p:cNvSpPr>
          <p:nvPr>
            <p:ph type="title"/>
          </p:nvPr>
        </p:nvSpPr>
        <p:spPr>
          <a:xfrm>
            <a:off x="1347035" y="223234"/>
            <a:ext cx="8596668" cy="1320800"/>
          </a:xfrm>
        </p:spPr>
        <p:txBody>
          <a:bodyPr/>
          <a:lstStyle/>
          <a:p>
            <a:r>
              <a:rPr lang="en-GB" dirty="0"/>
              <a:t>Reason for not attending a drop-in tutorial </a:t>
            </a:r>
            <a:r>
              <a:rPr lang="en-GB" sz="2000" dirty="0"/>
              <a:t>(first survey only)</a:t>
            </a:r>
          </a:p>
        </p:txBody>
      </p:sp>
      <p:pic>
        <p:nvPicPr>
          <p:cNvPr id="4" name="Content Placeholder 3">
            <a:extLst>
              <a:ext uri="{FF2B5EF4-FFF2-40B4-BE49-F238E27FC236}">
                <a16:creationId xmlns:a16="http://schemas.microsoft.com/office/drawing/2014/main" id="{A857DC40-CA26-46FB-B7E0-66CC1D100037}"/>
              </a:ext>
            </a:extLst>
          </p:cNvPr>
          <p:cNvPicPr>
            <a:picLocks noGrp="1" noChangeAspect="1"/>
          </p:cNvPicPr>
          <p:nvPr>
            <p:ph idx="1"/>
          </p:nvPr>
        </p:nvPicPr>
        <p:blipFill>
          <a:blip r:embed="rId3"/>
          <a:stretch>
            <a:fillRect/>
          </a:stretch>
        </p:blipFill>
        <p:spPr>
          <a:xfrm>
            <a:off x="1540551" y="1491088"/>
            <a:ext cx="7268113" cy="4187065"/>
          </a:xfrm>
          <a:prstGeom prst="rect">
            <a:avLst/>
          </a:prstGeom>
        </p:spPr>
      </p:pic>
    </p:spTree>
    <p:extLst>
      <p:ext uri="{BB962C8B-B14F-4D97-AF65-F5344CB8AC3E}">
        <p14:creationId xmlns:p14="http://schemas.microsoft.com/office/powerpoint/2010/main" val="928107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CB5E4-7D4C-4DE4-8472-F6F901478992}"/>
              </a:ext>
            </a:extLst>
          </p:cNvPr>
          <p:cNvSpPr>
            <a:spLocks noGrp="1"/>
          </p:cNvSpPr>
          <p:nvPr>
            <p:ph type="title"/>
          </p:nvPr>
        </p:nvSpPr>
        <p:spPr>
          <a:xfrm>
            <a:off x="813125" y="167643"/>
            <a:ext cx="7912352" cy="759854"/>
          </a:xfrm>
        </p:spPr>
        <p:txBody>
          <a:bodyPr vert="horz" lIns="91440" tIns="45720" rIns="91440" bIns="45720" rtlCol="0" anchor="b">
            <a:normAutofit/>
          </a:bodyPr>
          <a:lstStyle/>
          <a:p>
            <a:r>
              <a:rPr lang="en-US" dirty="0"/>
              <a:t>Student tutor preference</a:t>
            </a:r>
          </a:p>
        </p:txBody>
      </p:sp>
      <p:sp>
        <p:nvSpPr>
          <p:cNvPr id="6" name="TextBox 5">
            <a:extLst>
              <a:ext uri="{FF2B5EF4-FFF2-40B4-BE49-F238E27FC236}">
                <a16:creationId xmlns:a16="http://schemas.microsoft.com/office/drawing/2014/main" id="{223F094B-5499-4B9E-A73C-0C307F07A8DA}"/>
              </a:ext>
            </a:extLst>
          </p:cNvPr>
          <p:cNvSpPr txBox="1"/>
          <p:nvPr/>
        </p:nvSpPr>
        <p:spPr>
          <a:xfrm>
            <a:off x="5361158" y="1137396"/>
            <a:ext cx="3007349" cy="369332"/>
          </a:xfrm>
          <a:prstGeom prst="rect">
            <a:avLst/>
          </a:prstGeom>
          <a:noFill/>
        </p:spPr>
        <p:txBody>
          <a:bodyPr wrap="square" rtlCol="0">
            <a:spAutoFit/>
          </a:bodyPr>
          <a:lstStyle/>
          <a:p>
            <a:r>
              <a:rPr lang="en-GB" dirty="0"/>
              <a:t>First survey (Dec 2020)</a:t>
            </a:r>
          </a:p>
        </p:txBody>
      </p:sp>
      <p:sp>
        <p:nvSpPr>
          <p:cNvPr id="21" name="TextBox 20">
            <a:extLst>
              <a:ext uri="{FF2B5EF4-FFF2-40B4-BE49-F238E27FC236}">
                <a16:creationId xmlns:a16="http://schemas.microsoft.com/office/drawing/2014/main" id="{55340984-3EB2-481E-886A-7219B99DFC7B}"/>
              </a:ext>
            </a:extLst>
          </p:cNvPr>
          <p:cNvSpPr txBox="1"/>
          <p:nvPr/>
        </p:nvSpPr>
        <p:spPr>
          <a:xfrm>
            <a:off x="8368507" y="1128929"/>
            <a:ext cx="3007349" cy="369332"/>
          </a:xfrm>
          <a:prstGeom prst="rect">
            <a:avLst/>
          </a:prstGeom>
          <a:noFill/>
        </p:spPr>
        <p:txBody>
          <a:bodyPr wrap="square" rtlCol="0">
            <a:spAutoFit/>
          </a:bodyPr>
          <a:lstStyle/>
          <a:p>
            <a:r>
              <a:rPr lang="en-GB" dirty="0"/>
              <a:t>Second survey (May 2021)</a:t>
            </a:r>
          </a:p>
        </p:txBody>
      </p:sp>
      <p:pic>
        <p:nvPicPr>
          <p:cNvPr id="22" name="Picture 21">
            <a:extLst>
              <a:ext uri="{FF2B5EF4-FFF2-40B4-BE49-F238E27FC236}">
                <a16:creationId xmlns:a16="http://schemas.microsoft.com/office/drawing/2014/main" id="{5D8E604E-5F08-4FC9-9E34-EF6C3ADECB09}"/>
              </a:ext>
            </a:extLst>
          </p:cNvPr>
          <p:cNvPicPr>
            <a:picLocks noChangeAspect="1"/>
          </p:cNvPicPr>
          <p:nvPr/>
        </p:nvPicPr>
        <p:blipFill>
          <a:blip r:embed="rId3"/>
          <a:stretch>
            <a:fillRect/>
          </a:stretch>
        </p:blipFill>
        <p:spPr>
          <a:xfrm>
            <a:off x="5104548" y="1592646"/>
            <a:ext cx="2992247" cy="2922116"/>
          </a:xfrm>
          <a:prstGeom prst="rect">
            <a:avLst/>
          </a:prstGeom>
        </p:spPr>
      </p:pic>
      <p:pic>
        <p:nvPicPr>
          <p:cNvPr id="10" name="Picture 9">
            <a:extLst>
              <a:ext uri="{FF2B5EF4-FFF2-40B4-BE49-F238E27FC236}">
                <a16:creationId xmlns:a16="http://schemas.microsoft.com/office/drawing/2014/main" id="{F0C3FDB8-63D3-4D28-B45C-0C8F29BC7F57}"/>
              </a:ext>
            </a:extLst>
          </p:cNvPr>
          <p:cNvPicPr>
            <a:picLocks noChangeAspect="1"/>
          </p:cNvPicPr>
          <p:nvPr/>
        </p:nvPicPr>
        <p:blipFill>
          <a:blip r:embed="rId4"/>
          <a:stretch>
            <a:fillRect/>
          </a:stretch>
        </p:blipFill>
        <p:spPr>
          <a:xfrm>
            <a:off x="8689958" y="1592646"/>
            <a:ext cx="3142434" cy="2922116"/>
          </a:xfrm>
          <a:prstGeom prst="rect">
            <a:avLst/>
          </a:prstGeom>
        </p:spPr>
      </p:pic>
      <p:pic>
        <p:nvPicPr>
          <p:cNvPr id="12" name="Picture 11">
            <a:extLst>
              <a:ext uri="{FF2B5EF4-FFF2-40B4-BE49-F238E27FC236}">
                <a16:creationId xmlns:a16="http://schemas.microsoft.com/office/drawing/2014/main" id="{BE130FD7-374F-4B72-8669-410B64A33E0B}"/>
              </a:ext>
            </a:extLst>
          </p:cNvPr>
          <p:cNvPicPr>
            <a:picLocks noChangeAspect="1"/>
          </p:cNvPicPr>
          <p:nvPr/>
        </p:nvPicPr>
        <p:blipFill>
          <a:blip r:embed="rId5"/>
          <a:stretch>
            <a:fillRect/>
          </a:stretch>
        </p:blipFill>
        <p:spPr>
          <a:xfrm>
            <a:off x="6864832" y="4716194"/>
            <a:ext cx="3721291" cy="2025754"/>
          </a:xfrm>
          <a:prstGeom prst="rect">
            <a:avLst/>
          </a:prstGeom>
        </p:spPr>
      </p:pic>
      <p:sp>
        <p:nvSpPr>
          <p:cNvPr id="14" name="TextBox 13">
            <a:extLst>
              <a:ext uri="{FF2B5EF4-FFF2-40B4-BE49-F238E27FC236}">
                <a16:creationId xmlns:a16="http://schemas.microsoft.com/office/drawing/2014/main" id="{6D5D1CEC-BA04-4FC4-A717-0F994AA772FB}"/>
              </a:ext>
            </a:extLst>
          </p:cNvPr>
          <p:cNvSpPr txBox="1"/>
          <p:nvPr/>
        </p:nvSpPr>
        <p:spPr>
          <a:xfrm>
            <a:off x="837127" y="2268874"/>
            <a:ext cx="3271234" cy="1569660"/>
          </a:xfrm>
          <a:prstGeom prst="rect">
            <a:avLst/>
          </a:prstGeom>
          <a:noFill/>
        </p:spPr>
        <p:txBody>
          <a:bodyPr wrap="square" rtlCol="0">
            <a:spAutoFit/>
          </a:bodyPr>
          <a:lstStyle/>
          <a:p>
            <a:r>
              <a:rPr lang="en-GB" sz="2400" dirty="0"/>
              <a:t>Most students did not have a preference for their own tutor to run the drop-in tutorial</a:t>
            </a:r>
          </a:p>
        </p:txBody>
      </p:sp>
    </p:spTree>
    <p:extLst>
      <p:ext uri="{BB962C8B-B14F-4D97-AF65-F5344CB8AC3E}">
        <p14:creationId xmlns:p14="http://schemas.microsoft.com/office/powerpoint/2010/main" val="1303043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791F5-134D-4EC9-93B9-3E60113F9EBF}"/>
              </a:ext>
            </a:extLst>
          </p:cNvPr>
          <p:cNvSpPr>
            <a:spLocks noGrp="1"/>
          </p:cNvSpPr>
          <p:nvPr>
            <p:ph type="title"/>
          </p:nvPr>
        </p:nvSpPr>
        <p:spPr>
          <a:xfrm>
            <a:off x="393998" y="210355"/>
            <a:ext cx="7655298" cy="704045"/>
          </a:xfrm>
        </p:spPr>
        <p:txBody>
          <a:bodyPr/>
          <a:lstStyle/>
          <a:p>
            <a:r>
              <a:rPr lang="en-GB" dirty="0"/>
              <a:t>Tutor experience</a:t>
            </a:r>
          </a:p>
        </p:txBody>
      </p:sp>
      <p:sp>
        <p:nvSpPr>
          <p:cNvPr id="3" name="Content Placeholder 2">
            <a:extLst>
              <a:ext uri="{FF2B5EF4-FFF2-40B4-BE49-F238E27FC236}">
                <a16:creationId xmlns:a16="http://schemas.microsoft.com/office/drawing/2014/main" id="{EAAE39A4-4DE4-4C13-9643-2F2850BA494F}"/>
              </a:ext>
            </a:extLst>
          </p:cNvPr>
          <p:cNvSpPr txBox="1">
            <a:spLocks/>
          </p:cNvSpPr>
          <p:nvPr/>
        </p:nvSpPr>
        <p:spPr>
          <a:xfrm>
            <a:off x="393998" y="988453"/>
            <a:ext cx="9166691" cy="533132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sz="2400" dirty="0"/>
              <a:t>Tutors felt the combination of standard and drop-in tutorials was valuable</a:t>
            </a:r>
          </a:p>
          <a:p>
            <a:r>
              <a:rPr lang="en-GB" sz="2400" dirty="0"/>
              <a:t>Tutors enjoyed running the drop-ins</a:t>
            </a:r>
          </a:p>
          <a:p>
            <a:r>
              <a:rPr lang="en-GB" sz="2400" dirty="0"/>
              <a:t>Helpful to have the TMA questions presented on slides</a:t>
            </a:r>
          </a:p>
          <a:p>
            <a:r>
              <a:rPr lang="en-GB" sz="2400" dirty="0"/>
              <a:t>Challenges</a:t>
            </a:r>
          </a:p>
          <a:p>
            <a:pPr lvl="1"/>
            <a:r>
              <a:rPr lang="en-GB" sz="2400" dirty="0"/>
              <a:t>Silence </a:t>
            </a:r>
          </a:p>
          <a:p>
            <a:pPr lvl="1"/>
            <a:r>
              <a:rPr lang="en-GB" sz="2400" dirty="0"/>
              <a:t>Rush of questions in the chat</a:t>
            </a:r>
          </a:p>
          <a:p>
            <a:r>
              <a:rPr lang="en-GB" sz="2400" dirty="0"/>
              <a:t>Reflections from tutors also backed-up some of the reported student experience</a:t>
            </a:r>
          </a:p>
        </p:txBody>
      </p:sp>
    </p:spTree>
    <p:extLst>
      <p:ext uri="{BB962C8B-B14F-4D97-AF65-F5344CB8AC3E}">
        <p14:creationId xmlns:p14="http://schemas.microsoft.com/office/powerpoint/2010/main" val="85108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9D097-5CCC-42EB-8DC2-6D701BDC3205}"/>
              </a:ext>
            </a:extLst>
          </p:cNvPr>
          <p:cNvSpPr>
            <a:spLocks noGrp="1"/>
          </p:cNvSpPr>
          <p:nvPr>
            <p:ph type="title"/>
          </p:nvPr>
        </p:nvSpPr>
        <p:spPr>
          <a:xfrm>
            <a:off x="569764" y="158839"/>
            <a:ext cx="8337877" cy="729803"/>
          </a:xfrm>
        </p:spPr>
        <p:txBody>
          <a:bodyPr/>
          <a:lstStyle/>
          <a:p>
            <a:r>
              <a:rPr lang="en-GB" dirty="0"/>
              <a:t>Tutor tips</a:t>
            </a:r>
          </a:p>
        </p:txBody>
      </p:sp>
      <p:sp>
        <p:nvSpPr>
          <p:cNvPr id="4" name="Content Placeholder 2055">
            <a:extLst>
              <a:ext uri="{FF2B5EF4-FFF2-40B4-BE49-F238E27FC236}">
                <a16:creationId xmlns:a16="http://schemas.microsoft.com/office/drawing/2014/main" id="{41ABC9A2-5613-4D01-9267-AD7995565E6B}"/>
              </a:ext>
            </a:extLst>
          </p:cNvPr>
          <p:cNvSpPr txBox="1">
            <a:spLocks/>
          </p:cNvSpPr>
          <p:nvPr/>
        </p:nvSpPr>
        <p:spPr>
          <a:xfrm>
            <a:off x="569763" y="888641"/>
            <a:ext cx="9308333" cy="5705341"/>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2400" dirty="0"/>
              <a:t>Before tutorial:</a:t>
            </a:r>
          </a:p>
          <a:p>
            <a:pPr>
              <a:lnSpc>
                <a:spcPct val="107000"/>
              </a:lnSpc>
              <a:spcBef>
                <a:spcPts val="300"/>
              </a:spcBef>
              <a:spcAft>
                <a:spcPts val="300"/>
              </a:spcAft>
              <a:buFont typeface="+mj-lt"/>
              <a:buAutoNum type="arabicPeriod"/>
            </a:pPr>
            <a:r>
              <a:rPr lang="en-GB" dirty="0"/>
              <a:t>Remind students beforehand of the tutorial purpose</a:t>
            </a:r>
          </a:p>
          <a:p>
            <a:pPr>
              <a:lnSpc>
                <a:spcPct val="107000"/>
              </a:lnSpc>
              <a:spcBef>
                <a:spcPts val="300"/>
              </a:spcBef>
              <a:spcAft>
                <a:spcPts val="300"/>
              </a:spcAft>
              <a:buFont typeface="+mj-lt"/>
              <a:buAutoNum type="arabicPeriod"/>
            </a:pPr>
            <a:r>
              <a:rPr lang="en-GB" dirty="0"/>
              <a:t>Slides with the TMA questions </a:t>
            </a:r>
          </a:p>
          <a:p>
            <a:pPr>
              <a:lnSpc>
                <a:spcPct val="107000"/>
              </a:lnSpc>
              <a:spcBef>
                <a:spcPts val="300"/>
              </a:spcBef>
              <a:spcAft>
                <a:spcPts val="300"/>
              </a:spcAft>
              <a:buFont typeface="+mj-lt"/>
              <a:buAutoNum type="arabicPeriod"/>
            </a:pPr>
            <a:r>
              <a:rPr lang="en-GB" dirty="0"/>
              <a:t>Prepare examples for questions relating to maths or chemistry.</a:t>
            </a:r>
          </a:p>
          <a:p>
            <a:pPr>
              <a:lnSpc>
                <a:spcPct val="107000"/>
              </a:lnSpc>
              <a:spcBef>
                <a:spcPts val="300"/>
              </a:spcBef>
              <a:spcAft>
                <a:spcPts val="300"/>
              </a:spcAft>
              <a:buFont typeface="+mj-lt"/>
              <a:buAutoNum type="arabicPeriod"/>
            </a:pPr>
            <a:endParaRPr lang="en-GB" dirty="0"/>
          </a:p>
          <a:p>
            <a:pPr>
              <a:lnSpc>
                <a:spcPct val="107000"/>
              </a:lnSpc>
              <a:spcBef>
                <a:spcPts val="300"/>
              </a:spcBef>
              <a:spcAft>
                <a:spcPts val="300"/>
              </a:spcAft>
            </a:pPr>
            <a:r>
              <a:rPr lang="en-US" sz="2400" dirty="0"/>
              <a:t>During tutorial:</a:t>
            </a:r>
          </a:p>
          <a:p>
            <a:pPr>
              <a:lnSpc>
                <a:spcPct val="107000"/>
              </a:lnSpc>
              <a:spcBef>
                <a:spcPts val="300"/>
              </a:spcBef>
              <a:spcAft>
                <a:spcPts val="300"/>
              </a:spcAft>
              <a:buFont typeface="+mj-lt"/>
              <a:buAutoNum type="arabicPeriod"/>
            </a:pPr>
            <a:r>
              <a:rPr lang="en-US" dirty="0"/>
              <a:t>Remind students are free to leave after asking their question</a:t>
            </a:r>
          </a:p>
          <a:p>
            <a:pPr>
              <a:lnSpc>
                <a:spcPct val="107000"/>
              </a:lnSpc>
              <a:spcBef>
                <a:spcPts val="300"/>
              </a:spcBef>
              <a:spcAft>
                <a:spcPts val="300"/>
              </a:spcAft>
              <a:buFont typeface="+mj-lt"/>
              <a:buAutoNum type="arabicPeriod"/>
            </a:pPr>
            <a:r>
              <a:rPr lang="en-US" dirty="0"/>
              <a:t>Be prepared for a rush of questions at start. To manage:</a:t>
            </a:r>
          </a:p>
          <a:p>
            <a:pPr marL="0" indent="0">
              <a:lnSpc>
                <a:spcPct val="107000"/>
              </a:lnSpc>
              <a:spcBef>
                <a:spcPts val="300"/>
              </a:spcBef>
              <a:spcAft>
                <a:spcPts val="300"/>
              </a:spcAft>
              <a:buNone/>
            </a:pPr>
            <a:r>
              <a:rPr lang="en-US" dirty="0"/>
              <a:t>	    Invite questions about each TMA question in turn</a:t>
            </a:r>
          </a:p>
          <a:p>
            <a:pPr marL="0" indent="0">
              <a:lnSpc>
                <a:spcPct val="107000"/>
              </a:lnSpc>
              <a:spcBef>
                <a:spcPts val="300"/>
              </a:spcBef>
              <a:spcAft>
                <a:spcPts val="300"/>
              </a:spcAft>
              <a:buNone/>
            </a:pPr>
            <a:r>
              <a:rPr lang="en-US" dirty="0"/>
              <a:t>	    Ask students to re-ask questions if missed</a:t>
            </a:r>
          </a:p>
          <a:p>
            <a:pPr>
              <a:lnSpc>
                <a:spcPct val="107000"/>
              </a:lnSpc>
              <a:spcBef>
                <a:spcPts val="300"/>
              </a:spcBef>
              <a:spcAft>
                <a:spcPts val="300"/>
              </a:spcAft>
              <a:buFont typeface="+mj-lt"/>
              <a:buAutoNum type="arabicPeriod" startAt="3"/>
            </a:pPr>
            <a:r>
              <a:rPr lang="en-US" dirty="0"/>
              <a:t>Try not to fill silences – leave space for students to ask questions</a:t>
            </a:r>
          </a:p>
          <a:p>
            <a:pPr>
              <a:lnSpc>
                <a:spcPct val="107000"/>
              </a:lnSpc>
              <a:spcBef>
                <a:spcPts val="300"/>
              </a:spcBef>
              <a:spcAft>
                <a:spcPts val="300"/>
              </a:spcAft>
              <a:buFont typeface="+mj-lt"/>
              <a:buAutoNum type="arabicPeriod" startAt="4"/>
            </a:pPr>
            <a:r>
              <a:rPr lang="en-US" dirty="0"/>
              <a:t>Have prompts ready relating to common queries </a:t>
            </a:r>
          </a:p>
          <a:p>
            <a:pPr>
              <a:lnSpc>
                <a:spcPct val="107000"/>
              </a:lnSpc>
              <a:spcBef>
                <a:spcPts val="300"/>
              </a:spcBef>
              <a:spcAft>
                <a:spcPts val="300"/>
              </a:spcAft>
              <a:buFont typeface="+mj-lt"/>
              <a:buAutoNum type="arabicPeriod" startAt="4"/>
            </a:pPr>
            <a:r>
              <a:rPr lang="en-US" dirty="0"/>
              <a:t>Ask students to be specific about TMA questions they are referring to</a:t>
            </a:r>
          </a:p>
          <a:p>
            <a:pPr>
              <a:lnSpc>
                <a:spcPct val="107000"/>
              </a:lnSpc>
              <a:spcBef>
                <a:spcPts val="300"/>
              </a:spcBef>
              <a:spcAft>
                <a:spcPts val="300"/>
              </a:spcAft>
              <a:buFont typeface="+mj-lt"/>
              <a:buAutoNum type="arabicPeriod" startAt="4"/>
            </a:pPr>
            <a:r>
              <a:rPr lang="en-US" dirty="0"/>
              <a:t>Be ready to share module resources if appropriate (via screen share).</a:t>
            </a:r>
          </a:p>
          <a:p>
            <a:pPr>
              <a:lnSpc>
                <a:spcPct val="107000"/>
              </a:lnSpc>
              <a:spcBef>
                <a:spcPts val="300"/>
              </a:spcBef>
              <a:spcAft>
                <a:spcPts val="300"/>
              </a:spcAft>
            </a:pPr>
            <a:endParaRPr lang="en-US" sz="2400" dirty="0"/>
          </a:p>
          <a:p>
            <a:pPr>
              <a:lnSpc>
                <a:spcPct val="107000"/>
              </a:lnSpc>
              <a:spcBef>
                <a:spcPts val="300"/>
              </a:spcBef>
              <a:spcAft>
                <a:spcPts val="300"/>
              </a:spcAft>
              <a:buFont typeface="+mj-lt"/>
              <a:buAutoNum type="arabicPeriod"/>
            </a:pP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300"/>
              </a:spcBef>
              <a:spcAft>
                <a:spcPts val="300"/>
              </a:spcAft>
              <a:buFont typeface="+mj-lt"/>
              <a:buAutoNum type="arabicPeriod"/>
            </a:pP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a:buFont typeface="+mj-lt"/>
              <a:buAutoNum type="arabicPeriod"/>
            </a:pPr>
            <a:endParaRPr lang="en-US" dirty="0"/>
          </a:p>
        </p:txBody>
      </p:sp>
    </p:spTree>
    <p:extLst>
      <p:ext uri="{BB962C8B-B14F-4D97-AF65-F5344CB8AC3E}">
        <p14:creationId xmlns:p14="http://schemas.microsoft.com/office/powerpoint/2010/main" val="683542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EFD7C-D510-4C7F-8B08-E88948945A39}"/>
              </a:ext>
            </a:extLst>
          </p:cNvPr>
          <p:cNvSpPr>
            <a:spLocks noGrp="1"/>
          </p:cNvSpPr>
          <p:nvPr>
            <p:ph type="title"/>
          </p:nvPr>
        </p:nvSpPr>
        <p:spPr>
          <a:xfrm>
            <a:off x="677334" y="609600"/>
            <a:ext cx="8389393" cy="704045"/>
          </a:xfrm>
        </p:spPr>
        <p:txBody>
          <a:bodyPr/>
          <a:lstStyle/>
          <a:p>
            <a:r>
              <a:rPr lang="en-GB" dirty="0"/>
              <a:t>Impacts to date</a:t>
            </a:r>
          </a:p>
        </p:txBody>
      </p:sp>
      <p:sp>
        <p:nvSpPr>
          <p:cNvPr id="4" name="Content Placeholder 2055">
            <a:extLst>
              <a:ext uri="{FF2B5EF4-FFF2-40B4-BE49-F238E27FC236}">
                <a16:creationId xmlns:a16="http://schemas.microsoft.com/office/drawing/2014/main" id="{3AE47ACF-260E-4537-8588-28D6DDE977A0}"/>
              </a:ext>
            </a:extLst>
          </p:cNvPr>
          <p:cNvSpPr txBox="1">
            <a:spLocks/>
          </p:cNvSpPr>
          <p:nvPr/>
        </p:nvSpPr>
        <p:spPr>
          <a:xfrm>
            <a:off x="440975" y="1313645"/>
            <a:ext cx="9308333" cy="5705341"/>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sz="2400" dirty="0"/>
              <a:t>Students attending drop-in tutorials in 20J about 3 percentage points higher on Overall Module Score and EMA score</a:t>
            </a:r>
          </a:p>
          <a:p>
            <a:r>
              <a:rPr lang="en-GB" sz="2400" dirty="0"/>
              <a:t>Drop-ins to support assessment included in U116 tuition strategy &amp; two other School of Engineering &amp; Innovation modules (L2 &amp; L3)</a:t>
            </a:r>
          </a:p>
          <a:p>
            <a:r>
              <a:rPr lang="en-GB" sz="2400" dirty="0"/>
              <a:t>One module is using them outside of the tuition strategy</a:t>
            </a:r>
          </a:p>
          <a:p>
            <a:r>
              <a:rPr lang="en-GB" sz="2400" dirty="0"/>
              <a:t>Guide for running drop-ins produced</a:t>
            </a:r>
            <a:endParaRPr lang="en-US" sz="2400" dirty="0"/>
          </a:p>
          <a:p>
            <a:pPr>
              <a:lnSpc>
                <a:spcPct val="107000"/>
              </a:lnSpc>
              <a:spcBef>
                <a:spcPts val="300"/>
              </a:spcBef>
              <a:spcAft>
                <a:spcPts val="300"/>
              </a:spcAft>
              <a:buFont typeface="+mj-lt"/>
              <a:buAutoNum type="arabicPeriod"/>
            </a:pP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300"/>
              </a:spcBef>
              <a:spcAft>
                <a:spcPts val="300"/>
              </a:spcAft>
              <a:buFont typeface="+mj-lt"/>
              <a:buAutoNum type="arabicPeriod"/>
            </a:pP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a:buFont typeface="+mj-lt"/>
              <a:buAutoNum type="arabicPeriod"/>
            </a:pPr>
            <a:endParaRPr lang="en-US" dirty="0"/>
          </a:p>
        </p:txBody>
      </p:sp>
    </p:spTree>
    <p:extLst>
      <p:ext uri="{BB962C8B-B14F-4D97-AF65-F5344CB8AC3E}">
        <p14:creationId xmlns:p14="http://schemas.microsoft.com/office/powerpoint/2010/main" val="665203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7E560-D15D-4F8C-9DED-6CDEE70F2B90}"/>
              </a:ext>
            </a:extLst>
          </p:cNvPr>
          <p:cNvSpPr>
            <a:spLocks noGrp="1"/>
          </p:cNvSpPr>
          <p:nvPr>
            <p:ph type="title"/>
          </p:nvPr>
        </p:nvSpPr>
        <p:spPr>
          <a:xfrm>
            <a:off x="677334" y="233430"/>
            <a:ext cx="8518181" cy="755561"/>
          </a:xfrm>
        </p:spPr>
        <p:txBody>
          <a:bodyPr/>
          <a:lstStyle/>
          <a:p>
            <a:r>
              <a:rPr lang="en-GB" dirty="0"/>
              <a:t>In the words of the students</a:t>
            </a:r>
          </a:p>
        </p:txBody>
      </p:sp>
      <p:sp>
        <p:nvSpPr>
          <p:cNvPr id="3" name="TextBox 2">
            <a:extLst>
              <a:ext uri="{FF2B5EF4-FFF2-40B4-BE49-F238E27FC236}">
                <a16:creationId xmlns:a16="http://schemas.microsoft.com/office/drawing/2014/main" id="{D89CB7DA-7D69-46A0-BDC1-828CCC0FA287}"/>
              </a:ext>
            </a:extLst>
          </p:cNvPr>
          <p:cNvSpPr txBox="1"/>
          <p:nvPr/>
        </p:nvSpPr>
        <p:spPr>
          <a:xfrm>
            <a:off x="901521" y="1493949"/>
            <a:ext cx="3631842" cy="1030310"/>
          </a:xfrm>
          <a:prstGeom prst="rect">
            <a:avLst/>
          </a:prstGeom>
          <a:noFill/>
        </p:spPr>
        <p:txBody>
          <a:bodyPr wrap="square" rtlCol="0">
            <a:spAutoFit/>
          </a:bodyPr>
          <a:lstStyle/>
          <a:p>
            <a:endParaRPr lang="en-GB" dirty="0"/>
          </a:p>
        </p:txBody>
      </p:sp>
      <p:sp>
        <p:nvSpPr>
          <p:cNvPr id="4" name="Speech Bubble: Oval 3">
            <a:extLst>
              <a:ext uri="{FF2B5EF4-FFF2-40B4-BE49-F238E27FC236}">
                <a16:creationId xmlns:a16="http://schemas.microsoft.com/office/drawing/2014/main" id="{E46AD11D-21F0-454B-96F1-88BCBEC174D3}"/>
              </a:ext>
            </a:extLst>
          </p:cNvPr>
          <p:cNvSpPr/>
          <p:nvPr/>
        </p:nvSpPr>
        <p:spPr>
          <a:xfrm>
            <a:off x="181499" y="988991"/>
            <a:ext cx="3631842" cy="1519707"/>
          </a:xfrm>
          <a:prstGeom prst="wedgeEllipseCallou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a:t>It is the best hour I spend each month since I have been with the OU</a:t>
            </a:r>
          </a:p>
        </p:txBody>
      </p:sp>
      <p:sp>
        <p:nvSpPr>
          <p:cNvPr id="5" name="Speech Bubble: Oval 4">
            <a:extLst>
              <a:ext uri="{FF2B5EF4-FFF2-40B4-BE49-F238E27FC236}">
                <a16:creationId xmlns:a16="http://schemas.microsoft.com/office/drawing/2014/main" id="{5F5DF832-EE2C-4D2F-9AC8-D940C13F4C70}"/>
              </a:ext>
            </a:extLst>
          </p:cNvPr>
          <p:cNvSpPr/>
          <p:nvPr/>
        </p:nvSpPr>
        <p:spPr>
          <a:xfrm>
            <a:off x="3704345" y="2135747"/>
            <a:ext cx="2382592" cy="1291107"/>
          </a:xfrm>
          <a:prstGeom prst="wedgeEllipseCallou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a:t>It was like a bonus session</a:t>
            </a:r>
          </a:p>
        </p:txBody>
      </p:sp>
      <p:sp>
        <p:nvSpPr>
          <p:cNvPr id="6" name="Speech Bubble: Oval 5">
            <a:extLst>
              <a:ext uri="{FF2B5EF4-FFF2-40B4-BE49-F238E27FC236}">
                <a16:creationId xmlns:a16="http://schemas.microsoft.com/office/drawing/2014/main" id="{D4642D1F-A6C3-48D7-8EF1-7BD7BB7EAFFF}"/>
              </a:ext>
            </a:extLst>
          </p:cNvPr>
          <p:cNvSpPr/>
          <p:nvPr/>
        </p:nvSpPr>
        <p:spPr>
          <a:xfrm>
            <a:off x="355362" y="3429000"/>
            <a:ext cx="3457979" cy="1616298"/>
          </a:xfrm>
          <a:prstGeom prst="wedgeEllipseCallou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a:t>Drop-in tutorials act as an emergency back-up to standard tutorials</a:t>
            </a:r>
          </a:p>
        </p:txBody>
      </p:sp>
      <p:sp>
        <p:nvSpPr>
          <p:cNvPr id="7" name="Speech Bubble: Oval 6">
            <a:extLst>
              <a:ext uri="{FF2B5EF4-FFF2-40B4-BE49-F238E27FC236}">
                <a16:creationId xmlns:a16="http://schemas.microsoft.com/office/drawing/2014/main" id="{7A0CD0BA-FDF7-4F62-80B6-713D58C28009}"/>
              </a:ext>
            </a:extLst>
          </p:cNvPr>
          <p:cNvSpPr/>
          <p:nvPr/>
        </p:nvSpPr>
        <p:spPr>
          <a:xfrm>
            <a:off x="6327820" y="780246"/>
            <a:ext cx="3271234" cy="1418822"/>
          </a:xfrm>
          <a:prstGeom prst="wedgeEllipseCallou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a:t>Useful as the free structure was refreshing</a:t>
            </a:r>
          </a:p>
        </p:txBody>
      </p:sp>
      <p:sp>
        <p:nvSpPr>
          <p:cNvPr id="8" name="Speech Bubble: Oval 7">
            <a:extLst>
              <a:ext uri="{FF2B5EF4-FFF2-40B4-BE49-F238E27FC236}">
                <a16:creationId xmlns:a16="http://schemas.microsoft.com/office/drawing/2014/main" id="{41339546-DAD6-4329-B778-914482DE77E4}"/>
              </a:ext>
            </a:extLst>
          </p:cNvPr>
          <p:cNvSpPr/>
          <p:nvPr/>
        </p:nvSpPr>
        <p:spPr>
          <a:xfrm>
            <a:off x="6096000" y="3104882"/>
            <a:ext cx="3515934" cy="1616298"/>
          </a:xfrm>
          <a:prstGeom prst="wedgeEllipseCallou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a:t>It is reassuring when you hear other people have similar questions. </a:t>
            </a:r>
          </a:p>
        </p:txBody>
      </p:sp>
      <p:sp>
        <p:nvSpPr>
          <p:cNvPr id="9" name="Speech Bubble: Oval 8">
            <a:extLst>
              <a:ext uri="{FF2B5EF4-FFF2-40B4-BE49-F238E27FC236}">
                <a16:creationId xmlns:a16="http://schemas.microsoft.com/office/drawing/2014/main" id="{11BD9C3B-8F14-47AB-9FD7-761840387B9C}"/>
              </a:ext>
            </a:extLst>
          </p:cNvPr>
          <p:cNvSpPr/>
          <p:nvPr/>
        </p:nvSpPr>
        <p:spPr>
          <a:xfrm>
            <a:off x="2996485" y="4684690"/>
            <a:ext cx="3457979" cy="1616298"/>
          </a:xfrm>
          <a:prstGeom prst="wedgeEllipseCallout">
            <a:avLst/>
          </a:prstGeom>
        </p:spPr>
        <p:style>
          <a:lnRef idx="2">
            <a:schemeClr val="accent3"/>
          </a:lnRef>
          <a:fillRef idx="1">
            <a:schemeClr val="lt1"/>
          </a:fillRef>
          <a:effectRef idx="0">
            <a:schemeClr val="accent3"/>
          </a:effectRef>
          <a:fontRef idx="minor">
            <a:schemeClr val="dk1"/>
          </a:fontRef>
        </p:style>
        <p:txBody>
          <a:bodyPr rtlCol="0" anchor="ctr"/>
          <a:lstStyle/>
          <a:p>
            <a:r>
              <a:rPr lang="en-GB" dirty="0"/>
              <a:t>Helpful, confidence building, insightful </a:t>
            </a:r>
          </a:p>
        </p:txBody>
      </p:sp>
    </p:spTree>
    <p:extLst>
      <p:ext uri="{BB962C8B-B14F-4D97-AF65-F5344CB8AC3E}">
        <p14:creationId xmlns:p14="http://schemas.microsoft.com/office/powerpoint/2010/main" val="35894375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7E560-D15D-4F8C-9DED-6CDEE70F2B90}"/>
              </a:ext>
            </a:extLst>
          </p:cNvPr>
          <p:cNvSpPr>
            <a:spLocks noGrp="1"/>
          </p:cNvSpPr>
          <p:nvPr>
            <p:ph type="title"/>
          </p:nvPr>
        </p:nvSpPr>
        <p:spPr>
          <a:xfrm>
            <a:off x="677334" y="233430"/>
            <a:ext cx="8518181" cy="755561"/>
          </a:xfrm>
        </p:spPr>
        <p:txBody>
          <a:bodyPr/>
          <a:lstStyle/>
          <a:p>
            <a:r>
              <a:rPr lang="en-GB" dirty="0"/>
              <a:t>In the words of the tutors</a:t>
            </a:r>
          </a:p>
        </p:txBody>
      </p:sp>
      <p:sp>
        <p:nvSpPr>
          <p:cNvPr id="3" name="TextBox 2">
            <a:extLst>
              <a:ext uri="{FF2B5EF4-FFF2-40B4-BE49-F238E27FC236}">
                <a16:creationId xmlns:a16="http://schemas.microsoft.com/office/drawing/2014/main" id="{D89CB7DA-7D69-46A0-BDC1-828CCC0FA287}"/>
              </a:ext>
            </a:extLst>
          </p:cNvPr>
          <p:cNvSpPr txBox="1"/>
          <p:nvPr/>
        </p:nvSpPr>
        <p:spPr>
          <a:xfrm>
            <a:off x="901521" y="1493949"/>
            <a:ext cx="3631842" cy="1030310"/>
          </a:xfrm>
          <a:prstGeom prst="rect">
            <a:avLst/>
          </a:prstGeom>
          <a:noFill/>
        </p:spPr>
        <p:txBody>
          <a:bodyPr wrap="square" rtlCol="0">
            <a:spAutoFit/>
          </a:bodyPr>
          <a:lstStyle/>
          <a:p>
            <a:endParaRPr lang="en-GB" dirty="0"/>
          </a:p>
        </p:txBody>
      </p:sp>
      <p:sp>
        <p:nvSpPr>
          <p:cNvPr id="4" name="Speech Bubble: Oval 3">
            <a:extLst>
              <a:ext uri="{FF2B5EF4-FFF2-40B4-BE49-F238E27FC236}">
                <a16:creationId xmlns:a16="http://schemas.microsoft.com/office/drawing/2014/main" id="{E46AD11D-21F0-454B-96F1-88BCBEC174D3}"/>
              </a:ext>
            </a:extLst>
          </p:cNvPr>
          <p:cNvSpPr/>
          <p:nvPr/>
        </p:nvSpPr>
        <p:spPr>
          <a:xfrm>
            <a:off x="540913" y="1184857"/>
            <a:ext cx="3631842" cy="1700012"/>
          </a:xfrm>
          <a:prstGeom prst="wedgeEllipseCallou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a:t>Lots of questions and peer-to-peer support in the chat box</a:t>
            </a:r>
          </a:p>
        </p:txBody>
      </p:sp>
      <p:sp>
        <p:nvSpPr>
          <p:cNvPr id="7" name="Speech Bubble: Oval 6">
            <a:extLst>
              <a:ext uri="{FF2B5EF4-FFF2-40B4-BE49-F238E27FC236}">
                <a16:creationId xmlns:a16="http://schemas.microsoft.com/office/drawing/2014/main" id="{7A0CD0BA-FDF7-4F62-80B6-713D58C28009}"/>
              </a:ext>
            </a:extLst>
          </p:cNvPr>
          <p:cNvSpPr/>
          <p:nvPr/>
        </p:nvSpPr>
        <p:spPr>
          <a:xfrm>
            <a:off x="4275311" y="771390"/>
            <a:ext cx="5435359" cy="2946581"/>
          </a:xfrm>
          <a:prstGeom prst="wedgeEllipseCallou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800" dirty="0"/>
              <a:t>I confess I was a little doubtful at the outset… But it seems the lack of any formal tutor presentation changes the way students approach the tutorial – a switch from relatively passive consumption to much more active co-production</a:t>
            </a:r>
            <a:endParaRPr lang="en-GB" dirty="0"/>
          </a:p>
        </p:txBody>
      </p:sp>
      <p:sp>
        <p:nvSpPr>
          <p:cNvPr id="10" name="Speech Bubble: Oval 9">
            <a:extLst>
              <a:ext uri="{FF2B5EF4-FFF2-40B4-BE49-F238E27FC236}">
                <a16:creationId xmlns:a16="http://schemas.microsoft.com/office/drawing/2014/main" id="{C3016A08-EFAB-45D4-A00E-93EB08465191}"/>
              </a:ext>
            </a:extLst>
          </p:cNvPr>
          <p:cNvSpPr/>
          <p:nvPr/>
        </p:nvSpPr>
        <p:spPr>
          <a:xfrm>
            <a:off x="5589430" y="4213004"/>
            <a:ext cx="4031088" cy="1856703"/>
          </a:xfrm>
          <a:prstGeom prst="wedgeEllipseCallou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a:t>Students starting answering each other’s questions……showed they were paying attention to each other</a:t>
            </a:r>
          </a:p>
        </p:txBody>
      </p:sp>
      <p:sp>
        <p:nvSpPr>
          <p:cNvPr id="11" name="Speech Bubble: Oval 10">
            <a:extLst>
              <a:ext uri="{FF2B5EF4-FFF2-40B4-BE49-F238E27FC236}">
                <a16:creationId xmlns:a16="http://schemas.microsoft.com/office/drawing/2014/main" id="{BBE9068A-B1A7-4662-8F64-783BD069E976}"/>
              </a:ext>
            </a:extLst>
          </p:cNvPr>
          <p:cNvSpPr/>
          <p:nvPr/>
        </p:nvSpPr>
        <p:spPr>
          <a:xfrm>
            <a:off x="154071" y="3184302"/>
            <a:ext cx="5435359" cy="2946581"/>
          </a:xfrm>
          <a:prstGeom prst="wedgeEllipseCallou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a:t>Students were initially very quiet and hesitant in coming forward with questions, though once I provided some structure student questions began to flow naturally (I simply read through each of the TMA questions and asked them how they felt…)</a:t>
            </a:r>
          </a:p>
        </p:txBody>
      </p:sp>
    </p:spTree>
    <p:extLst>
      <p:ext uri="{BB962C8B-B14F-4D97-AF65-F5344CB8AC3E}">
        <p14:creationId xmlns:p14="http://schemas.microsoft.com/office/powerpoint/2010/main" val="3574692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34E0F-FB70-467C-ACA2-956C82DF5D3F}"/>
              </a:ext>
            </a:extLst>
          </p:cNvPr>
          <p:cNvSpPr>
            <a:spLocks noGrp="1"/>
          </p:cNvSpPr>
          <p:nvPr>
            <p:ph type="title"/>
          </p:nvPr>
        </p:nvSpPr>
        <p:spPr>
          <a:xfrm>
            <a:off x="612939" y="326265"/>
            <a:ext cx="8466666" cy="729803"/>
          </a:xfrm>
        </p:spPr>
        <p:txBody>
          <a:bodyPr/>
          <a:lstStyle/>
          <a:p>
            <a:r>
              <a:rPr lang="en-GB" dirty="0"/>
              <a:t>Final thoughts</a:t>
            </a:r>
          </a:p>
        </p:txBody>
      </p:sp>
      <p:sp>
        <p:nvSpPr>
          <p:cNvPr id="4" name="Content Placeholder 2055">
            <a:extLst>
              <a:ext uri="{FF2B5EF4-FFF2-40B4-BE49-F238E27FC236}">
                <a16:creationId xmlns:a16="http://schemas.microsoft.com/office/drawing/2014/main" id="{C4E530FA-ABA1-4986-901F-396E1C5F0C9A}"/>
              </a:ext>
            </a:extLst>
          </p:cNvPr>
          <p:cNvSpPr txBox="1">
            <a:spLocks/>
          </p:cNvSpPr>
          <p:nvPr/>
        </p:nvSpPr>
        <p:spPr>
          <a:xfrm>
            <a:off x="428096" y="1056068"/>
            <a:ext cx="9308333" cy="5705341"/>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sz="2400" dirty="0"/>
              <a:t>Students have other means of asking questions (other tutorials, contacting tutor directly, forums) but they still attended the drop-ins and found them valuable.</a:t>
            </a:r>
          </a:p>
          <a:p>
            <a:r>
              <a:rPr lang="en-GB" sz="2400" dirty="0"/>
              <a:t>Would drop-ins not related to assessment be as well attended?</a:t>
            </a:r>
          </a:p>
          <a:p>
            <a:r>
              <a:rPr lang="en-GB" sz="2400" dirty="0"/>
              <a:t>Most students weren’t using these as drop-ins – so should they have an alternative name? Does it matter?</a:t>
            </a:r>
          </a:p>
          <a:p>
            <a:r>
              <a:rPr lang="en-GB" sz="2400" dirty="0"/>
              <a:t>How could online drop-ins translate to modules with more use of specialist notation?</a:t>
            </a:r>
          </a:p>
          <a:p>
            <a:pPr marL="0" indent="0">
              <a:buNone/>
            </a:pPr>
            <a:endParaRPr lang="en-GB" sz="2400" dirty="0"/>
          </a:p>
          <a:p>
            <a:endParaRPr lang="en-GB" sz="2400" dirty="0"/>
          </a:p>
          <a:p>
            <a:pPr>
              <a:lnSpc>
                <a:spcPct val="107000"/>
              </a:lnSpc>
              <a:spcBef>
                <a:spcPts val="300"/>
              </a:spcBef>
              <a:spcAft>
                <a:spcPts val="300"/>
              </a:spcAft>
              <a:buFont typeface="+mj-lt"/>
              <a:buAutoNum type="arabicPeriod"/>
            </a:pP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a:buFont typeface="+mj-lt"/>
              <a:buAutoNum type="arabicPeriod"/>
            </a:pPr>
            <a:endParaRPr lang="en-US" dirty="0"/>
          </a:p>
        </p:txBody>
      </p:sp>
    </p:spTree>
    <p:extLst>
      <p:ext uri="{BB962C8B-B14F-4D97-AF65-F5344CB8AC3E}">
        <p14:creationId xmlns:p14="http://schemas.microsoft.com/office/powerpoint/2010/main" val="5447136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07B55-FD34-48FB-AFE8-A9370F9C55AA}"/>
              </a:ext>
            </a:extLst>
          </p:cNvPr>
          <p:cNvSpPr>
            <a:spLocks noGrp="1"/>
          </p:cNvSpPr>
          <p:nvPr>
            <p:ph type="ctrTitle"/>
          </p:nvPr>
        </p:nvSpPr>
        <p:spPr>
          <a:xfrm>
            <a:off x="1236610" y="1782698"/>
            <a:ext cx="7766936" cy="1646302"/>
          </a:xfrm>
        </p:spPr>
        <p:txBody>
          <a:bodyPr/>
          <a:lstStyle/>
          <a:p>
            <a:r>
              <a:rPr lang="en-GB" dirty="0"/>
              <a:t>Thank you &amp; Questions</a:t>
            </a:r>
          </a:p>
        </p:txBody>
      </p:sp>
    </p:spTree>
    <p:extLst>
      <p:ext uri="{BB962C8B-B14F-4D97-AF65-F5344CB8AC3E}">
        <p14:creationId xmlns:p14="http://schemas.microsoft.com/office/powerpoint/2010/main" val="172143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60E28-FDCD-D458-FCC0-CFC0D34579D6}"/>
              </a:ext>
            </a:extLst>
          </p:cNvPr>
          <p:cNvSpPr>
            <a:spLocks noGrp="1"/>
          </p:cNvSpPr>
          <p:nvPr>
            <p:ph type="title"/>
          </p:nvPr>
        </p:nvSpPr>
        <p:spPr>
          <a:xfrm>
            <a:off x="677334" y="609600"/>
            <a:ext cx="5418666" cy="497983"/>
          </a:xfrm>
        </p:spPr>
        <p:txBody>
          <a:bodyPr>
            <a:normAutofit fontScale="90000"/>
          </a:bodyPr>
          <a:lstStyle/>
          <a:p>
            <a:r>
              <a:rPr lang="en-GB" dirty="0"/>
              <a:t>Plan for today</a:t>
            </a:r>
            <a:br>
              <a:rPr lang="en-GB" dirty="0"/>
            </a:br>
            <a:br>
              <a:rPr lang="en-GB" dirty="0"/>
            </a:br>
            <a:r>
              <a:rPr lang="en-GB" sz="2700" dirty="0">
                <a:solidFill>
                  <a:schemeClr val="tx1">
                    <a:lumMod val="75000"/>
                    <a:lumOff val="25000"/>
                  </a:schemeClr>
                </a:solidFill>
                <a:latin typeface="+mn-lt"/>
                <a:ea typeface="+mn-ea"/>
                <a:cs typeface="+mn-cs"/>
              </a:rPr>
              <a:t>Introduction to the project</a:t>
            </a:r>
            <a:br>
              <a:rPr lang="en-GB" sz="2700" dirty="0">
                <a:solidFill>
                  <a:schemeClr val="tx1">
                    <a:lumMod val="75000"/>
                    <a:lumOff val="25000"/>
                  </a:schemeClr>
                </a:solidFill>
                <a:latin typeface="+mn-lt"/>
                <a:ea typeface="+mn-ea"/>
                <a:cs typeface="+mn-cs"/>
              </a:rPr>
            </a:br>
            <a:r>
              <a:rPr lang="en-GB" sz="2700" dirty="0">
                <a:solidFill>
                  <a:schemeClr val="tx1">
                    <a:lumMod val="75000"/>
                    <a:lumOff val="25000"/>
                  </a:schemeClr>
                </a:solidFill>
                <a:latin typeface="+mn-lt"/>
                <a:ea typeface="+mn-ea"/>
                <a:cs typeface="+mn-cs"/>
              </a:rPr>
              <a:t>Tutorial organisation</a:t>
            </a:r>
            <a:br>
              <a:rPr lang="en-GB" sz="2700" dirty="0">
                <a:solidFill>
                  <a:schemeClr val="tx1">
                    <a:lumMod val="75000"/>
                    <a:lumOff val="25000"/>
                  </a:schemeClr>
                </a:solidFill>
                <a:latin typeface="+mn-lt"/>
                <a:ea typeface="+mn-ea"/>
                <a:cs typeface="+mn-cs"/>
              </a:rPr>
            </a:br>
            <a:r>
              <a:rPr lang="en-GB" sz="2700" dirty="0">
                <a:solidFill>
                  <a:schemeClr val="tx1">
                    <a:lumMod val="75000"/>
                    <a:lumOff val="25000"/>
                  </a:schemeClr>
                </a:solidFill>
                <a:latin typeface="+mn-lt"/>
                <a:ea typeface="+mn-ea"/>
                <a:cs typeface="+mn-cs"/>
              </a:rPr>
              <a:t>Evidence collected</a:t>
            </a:r>
            <a:br>
              <a:rPr lang="en-GB" sz="2700" dirty="0">
                <a:solidFill>
                  <a:schemeClr val="tx1">
                    <a:lumMod val="75000"/>
                    <a:lumOff val="25000"/>
                  </a:schemeClr>
                </a:solidFill>
                <a:latin typeface="+mn-lt"/>
                <a:ea typeface="+mn-ea"/>
                <a:cs typeface="+mn-cs"/>
              </a:rPr>
            </a:br>
            <a:r>
              <a:rPr lang="en-GB" sz="2700" dirty="0">
                <a:solidFill>
                  <a:schemeClr val="tx1">
                    <a:lumMod val="75000"/>
                    <a:lumOff val="25000"/>
                  </a:schemeClr>
                </a:solidFill>
                <a:latin typeface="+mn-lt"/>
                <a:ea typeface="+mn-ea"/>
                <a:cs typeface="+mn-cs"/>
              </a:rPr>
              <a:t>Main findings – student and tutor experience</a:t>
            </a:r>
            <a:br>
              <a:rPr lang="en-GB" sz="2700" dirty="0">
                <a:solidFill>
                  <a:schemeClr val="tx1">
                    <a:lumMod val="75000"/>
                    <a:lumOff val="25000"/>
                  </a:schemeClr>
                </a:solidFill>
                <a:latin typeface="+mn-lt"/>
                <a:ea typeface="+mn-ea"/>
                <a:cs typeface="+mn-cs"/>
              </a:rPr>
            </a:br>
            <a:r>
              <a:rPr lang="en-GB" sz="2700" dirty="0">
                <a:solidFill>
                  <a:schemeClr val="tx1">
                    <a:lumMod val="75000"/>
                    <a:lumOff val="25000"/>
                  </a:schemeClr>
                </a:solidFill>
                <a:latin typeface="+mn-lt"/>
                <a:ea typeface="+mn-ea"/>
                <a:cs typeface="+mn-cs"/>
              </a:rPr>
              <a:t>Impacts to date</a:t>
            </a:r>
            <a:br>
              <a:rPr lang="en-GB" sz="2700" dirty="0">
                <a:solidFill>
                  <a:schemeClr val="tx1">
                    <a:lumMod val="75000"/>
                    <a:lumOff val="25000"/>
                  </a:schemeClr>
                </a:solidFill>
                <a:latin typeface="+mn-lt"/>
                <a:ea typeface="+mn-ea"/>
                <a:cs typeface="+mn-cs"/>
              </a:rPr>
            </a:br>
            <a:r>
              <a:rPr lang="en-GB" sz="2700" dirty="0">
                <a:solidFill>
                  <a:schemeClr val="tx1">
                    <a:lumMod val="75000"/>
                    <a:lumOff val="25000"/>
                  </a:schemeClr>
                </a:solidFill>
                <a:latin typeface="+mn-lt"/>
                <a:ea typeface="+mn-ea"/>
                <a:cs typeface="+mn-cs"/>
              </a:rPr>
              <a:t>Thoughts for the future</a:t>
            </a:r>
            <a:br>
              <a:rPr lang="en-GB" sz="2700" dirty="0">
                <a:solidFill>
                  <a:schemeClr val="tx1">
                    <a:lumMod val="75000"/>
                    <a:lumOff val="25000"/>
                  </a:schemeClr>
                </a:solidFill>
                <a:latin typeface="+mn-lt"/>
                <a:ea typeface="+mn-ea"/>
                <a:cs typeface="+mn-cs"/>
              </a:rPr>
            </a:br>
            <a:r>
              <a:rPr lang="en-GB" sz="2700" dirty="0">
                <a:solidFill>
                  <a:schemeClr val="tx1">
                    <a:lumMod val="75000"/>
                    <a:lumOff val="25000"/>
                  </a:schemeClr>
                </a:solidFill>
                <a:latin typeface="+mn-lt"/>
                <a:ea typeface="+mn-ea"/>
                <a:cs typeface="+mn-cs"/>
              </a:rPr>
              <a:t>Time for questions</a:t>
            </a:r>
            <a:br>
              <a:rPr lang="en-GB" dirty="0"/>
            </a:br>
            <a:br>
              <a:rPr lang="en-GB" dirty="0"/>
            </a:br>
            <a:endParaRPr lang="en-GB" dirty="0"/>
          </a:p>
        </p:txBody>
      </p:sp>
    </p:spTree>
    <p:extLst>
      <p:ext uri="{BB962C8B-B14F-4D97-AF65-F5344CB8AC3E}">
        <p14:creationId xmlns:p14="http://schemas.microsoft.com/office/powerpoint/2010/main" val="150800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9FEE2-2E97-44B5-A71A-4C08CB761957}"/>
              </a:ext>
            </a:extLst>
          </p:cNvPr>
          <p:cNvSpPr>
            <a:spLocks noGrp="1"/>
          </p:cNvSpPr>
          <p:nvPr>
            <p:ph type="title"/>
          </p:nvPr>
        </p:nvSpPr>
        <p:spPr>
          <a:xfrm>
            <a:off x="654184" y="285509"/>
            <a:ext cx="8698159" cy="733063"/>
          </a:xfrm>
        </p:spPr>
        <p:txBody>
          <a:bodyPr>
            <a:normAutofit/>
          </a:bodyPr>
          <a:lstStyle/>
          <a:p>
            <a:r>
              <a:rPr lang="en-GB" dirty="0"/>
              <a:t>Project aims and anticipated outcomes</a:t>
            </a:r>
          </a:p>
        </p:txBody>
      </p:sp>
      <p:sp>
        <p:nvSpPr>
          <p:cNvPr id="3" name="Content Placeholder 2">
            <a:extLst>
              <a:ext uri="{FF2B5EF4-FFF2-40B4-BE49-F238E27FC236}">
                <a16:creationId xmlns:a16="http://schemas.microsoft.com/office/drawing/2014/main" id="{66BDFC68-061A-41BE-8D84-EB8C0360110D}"/>
              </a:ext>
            </a:extLst>
          </p:cNvPr>
          <p:cNvSpPr>
            <a:spLocks noGrp="1"/>
          </p:cNvSpPr>
          <p:nvPr>
            <p:ph idx="1"/>
          </p:nvPr>
        </p:nvSpPr>
        <p:spPr>
          <a:xfrm>
            <a:off x="745603" y="1189259"/>
            <a:ext cx="10515600" cy="4479482"/>
          </a:xfrm>
        </p:spPr>
        <p:txBody>
          <a:bodyPr/>
          <a:lstStyle/>
          <a:p>
            <a:r>
              <a:rPr lang="en-GB" sz="2400" dirty="0"/>
              <a:t>Aims</a:t>
            </a:r>
          </a:p>
          <a:p>
            <a:pPr marL="800100" lvl="1" indent="-342900">
              <a:buFont typeface="+mj-lt"/>
              <a:buAutoNum type="arabicPeriod"/>
            </a:pPr>
            <a:r>
              <a:rPr lang="en-GB" sz="1800" dirty="0"/>
              <a:t>Assessing the value to students of online drop-in tutorials to support assessment</a:t>
            </a:r>
          </a:p>
          <a:p>
            <a:pPr marL="800100" lvl="1" indent="-342900">
              <a:buFont typeface="+mj-lt"/>
              <a:buAutoNum type="arabicPeriod"/>
            </a:pPr>
            <a:r>
              <a:rPr lang="en-GB" sz="1800" dirty="0"/>
              <a:t>Understanding student behaviour and how they experienced drop-in tutorials</a:t>
            </a:r>
          </a:p>
          <a:p>
            <a:pPr marL="800100" lvl="1" indent="-342900">
              <a:buFont typeface="+mj-lt"/>
              <a:buAutoNum type="arabicPeriod"/>
            </a:pPr>
            <a:r>
              <a:rPr lang="en-GB" sz="1800" dirty="0"/>
              <a:t>Appreciating the tutor experience of running drop-in tutorials</a:t>
            </a:r>
          </a:p>
          <a:p>
            <a:pPr marL="457200" lvl="1" indent="0">
              <a:buNone/>
            </a:pPr>
            <a:endParaRPr lang="en-GB" sz="1800" dirty="0"/>
          </a:p>
          <a:p>
            <a:r>
              <a:rPr lang="en-GB" sz="2400" dirty="0"/>
              <a:t>Anticipated outcomes</a:t>
            </a:r>
          </a:p>
          <a:p>
            <a:pPr lvl="1">
              <a:buFont typeface="+mj-lt"/>
              <a:buAutoNum type="arabicPeriod"/>
            </a:pPr>
            <a:r>
              <a:rPr lang="en-GB" sz="1800" dirty="0"/>
              <a:t>Increased student confidence with assessment</a:t>
            </a:r>
          </a:p>
          <a:p>
            <a:pPr lvl="1">
              <a:buFont typeface="+mj-lt"/>
              <a:buAutoNum type="arabicPeriod"/>
            </a:pPr>
            <a:r>
              <a:rPr lang="en-GB" sz="1800" dirty="0"/>
              <a:t>Inform future tuition strategies</a:t>
            </a:r>
          </a:p>
          <a:p>
            <a:pPr lvl="1">
              <a:buFont typeface="+mj-lt"/>
              <a:buAutoNum type="arabicPeriod"/>
            </a:pPr>
            <a:r>
              <a:rPr lang="en-GB" sz="1800" dirty="0"/>
              <a:t>Guide for tutors on running drop-ins to support assessment</a:t>
            </a:r>
          </a:p>
          <a:p>
            <a:pPr marL="800100" lvl="1" indent="-342900">
              <a:buFont typeface="+mj-lt"/>
              <a:buAutoNum type="arabicPeriod"/>
            </a:pPr>
            <a:endParaRPr lang="en-GB" dirty="0"/>
          </a:p>
          <a:p>
            <a:pPr marL="457200" lvl="1" indent="0">
              <a:buNone/>
            </a:pPr>
            <a:endParaRPr lang="en-GB" dirty="0"/>
          </a:p>
          <a:p>
            <a:pPr marL="0" indent="0">
              <a:buNone/>
            </a:pPr>
            <a:endParaRPr lang="en-GB" dirty="0"/>
          </a:p>
        </p:txBody>
      </p:sp>
    </p:spTree>
    <p:extLst>
      <p:ext uri="{BB962C8B-B14F-4D97-AF65-F5344CB8AC3E}">
        <p14:creationId xmlns:p14="http://schemas.microsoft.com/office/powerpoint/2010/main" val="4260034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9FEE2-2E97-44B5-A71A-4C08CB761957}"/>
              </a:ext>
            </a:extLst>
          </p:cNvPr>
          <p:cNvSpPr>
            <a:spLocks noGrp="1"/>
          </p:cNvSpPr>
          <p:nvPr>
            <p:ph type="title"/>
          </p:nvPr>
        </p:nvSpPr>
        <p:spPr>
          <a:xfrm>
            <a:off x="596311" y="377781"/>
            <a:ext cx="8596668" cy="1320800"/>
          </a:xfrm>
        </p:spPr>
        <p:txBody>
          <a:bodyPr/>
          <a:lstStyle/>
          <a:p>
            <a:r>
              <a:rPr lang="en-GB" dirty="0"/>
              <a:t>Context</a:t>
            </a:r>
          </a:p>
        </p:txBody>
      </p:sp>
      <p:sp>
        <p:nvSpPr>
          <p:cNvPr id="3" name="Content Placeholder 2">
            <a:extLst>
              <a:ext uri="{FF2B5EF4-FFF2-40B4-BE49-F238E27FC236}">
                <a16:creationId xmlns:a16="http://schemas.microsoft.com/office/drawing/2014/main" id="{66BDFC68-061A-41BE-8D84-EB8C0360110D}"/>
              </a:ext>
            </a:extLst>
          </p:cNvPr>
          <p:cNvSpPr>
            <a:spLocks noGrp="1"/>
          </p:cNvSpPr>
          <p:nvPr>
            <p:ph idx="1"/>
          </p:nvPr>
        </p:nvSpPr>
        <p:spPr>
          <a:xfrm>
            <a:off x="596311" y="1231034"/>
            <a:ext cx="9256027" cy="4049303"/>
          </a:xfrm>
        </p:spPr>
        <p:txBody>
          <a:bodyPr>
            <a:normAutofit fontScale="85000" lnSpcReduction="20000"/>
          </a:bodyPr>
          <a:lstStyle/>
          <a:p>
            <a:r>
              <a:rPr lang="en-GB" sz="2100" dirty="0"/>
              <a:t>Online tutorials are generally tutor-led, including a mix of presentation and activities</a:t>
            </a:r>
          </a:p>
          <a:p>
            <a:r>
              <a:rPr lang="en-GB" sz="2100" dirty="0"/>
              <a:t>Still reluctance from some students to actively participate in tutorials</a:t>
            </a:r>
          </a:p>
          <a:p>
            <a:r>
              <a:rPr lang="en-GB" sz="2100" dirty="0"/>
              <a:t>Butler </a:t>
            </a:r>
            <a:r>
              <a:rPr lang="en-GB" sz="2100" i="1" dirty="0"/>
              <a:t>et al. </a:t>
            </a:r>
            <a:r>
              <a:rPr lang="en-GB" sz="2100" dirty="0"/>
              <a:t>(2018) concluded module tuition strategies could include:</a:t>
            </a:r>
          </a:p>
          <a:p>
            <a:pPr marL="0" indent="0" algn="l">
              <a:buNone/>
            </a:pPr>
            <a:r>
              <a:rPr lang="en-GB" sz="2100" i="1" dirty="0"/>
              <a:t>‘A greater variety of types of well signposted, small group tutorials, clearly defined in terms of expectations of active student participation, including drop in support, clinic, problem solving, skills focused sessions, assessment focused sessions.’</a:t>
            </a:r>
          </a:p>
          <a:p>
            <a:r>
              <a:rPr lang="en-GB" sz="2100" dirty="0"/>
              <a:t>Anecdotal evidence from informal inclusion of drop-in tutorials indicated that students had found them useful.</a:t>
            </a:r>
          </a:p>
          <a:p>
            <a:pPr marL="0" indent="0" algn="l">
              <a:buNone/>
            </a:pPr>
            <a:endParaRPr lang="en-GB" sz="2100" i="1" dirty="0"/>
          </a:p>
          <a:p>
            <a:pPr marL="0" indent="0" algn="l">
              <a:buNone/>
            </a:pPr>
            <a:r>
              <a:rPr lang="en-GB" sz="2100" dirty="0"/>
              <a:t>Our project:</a:t>
            </a:r>
          </a:p>
          <a:p>
            <a:pPr marL="0" indent="0" algn="l">
              <a:buNone/>
            </a:pPr>
            <a:r>
              <a:rPr lang="en-GB" sz="2100" dirty="0"/>
              <a:t>Included online drop-in tutorials for students to ask questions about each TMA on U116 (20J)</a:t>
            </a:r>
          </a:p>
          <a:p>
            <a:pPr marL="0" indent="0" algn="l">
              <a:buNone/>
            </a:pPr>
            <a:endParaRPr lang="en-GB" i="1" dirty="0"/>
          </a:p>
          <a:p>
            <a:pPr marL="0" indent="0">
              <a:buNone/>
            </a:pPr>
            <a:endParaRPr lang="en-GB" dirty="0"/>
          </a:p>
        </p:txBody>
      </p:sp>
    </p:spTree>
    <p:extLst>
      <p:ext uri="{BB962C8B-B14F-4D97-AF65-F5344CB8AC3E}">
        <p14:creationId xmlns:p14="http://schemas.microsoft.com/office/powerpoint/2010/main" val="4193666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11E4A-5953-4929-A825-654F673ADF55}"/>
              </a:ext>
            </a:extLst>
          </p:cNvPr>
          <p:cNvSpPr>
            <a:spLocks noGrp="1"/>
          </p:cNvSpPr>
          <p:nvPr>
            <p:ph type="title"/>
          </p:nvPr>
        </p:nvSpPr>
        <p:spPr>
          <a:xfrm>
            <a:off x="677334" y="300507"/>
            <a:ext cx="8479545" cy="691166"/>
          </a:xfrm>
        </p:spPr>
        <p:txBody>
          <a:bodyPr>
            <a:normAutofit/>
          </a:bodyPr>
          <a:lstStyle/>
          <a:p>
            <a:r>
              <a:rPr lang="en-GB" dirty="0"/>
              <a:t>Tutorial organisation</a:t>
            </a:r>
          </a:p>
        </p:txBody>
      </p:sp>
      <p:sp>
        <p:nvSpPr>
          <p:cNvPr id="3" name="Content Placeholder 2">
            <a:extLst>
              <a:ext uri="{FF2B5EF4-FFF2-40B4-BE49-F238E27FC236}">
                <a16:creationId xmlns:a16="http://schemas.microsoft.com/office/drawing/2014/main" id="{F0C6A46C-69B0-4485-8914-B5C73F086ECC}"/>
              </a:ext>
            </a:extLst>
          </p:cNvPr>
          <p:cNvSpPr>
            <a:spLocks noGrp="1"/>
          </p:cNvSpPr>
          <p:nvPr>
            <p:ph idx="1"/>
          </p:nvPr>
        </p:nvSpPr>
        <p:spPr>
          <a:xfrm>
            <a:off x="677333" y="1205277"/>
            <a:ext cx="8930306" cy="4474306"/>
          </a:xfrm>
        </p:spPr>
        <p:txBody>
          <a:bodyPr>
            <a:normAutofit fontScale="92500" lnSpcReduction="10000"/>
          </a:bodyPr>
          <a:lstStyle/>
          <a:p>
            <a:r>
              <a:rPr lang="en-GB" sz="2000" dirty="0"/>
              <a:t>Careful wording of tuition strategy to set student expectations.</a:t>
            </a:r>
          </a:p>
          <a:p>
            <a:pPr marL="0" indent="0">
              <a:buNone/>
            </a:pPr>
            <a:r>
              <a:rPr lang="en-GB" sz="2000" dirty="0"/>
              <a:t>Tutorial name: </a:t>
            </a:r>
            <a:r>
              <a:rPr lang="en-GB" sz="2000" i="1" dirty="0"/>
              <a:t>TMA01: Drop-in with your questions. </a:t>
            </a:r>
          </a:p>
          <a:p>
            <a:pPr marL="0" indent="0">
              <a:buNone/>
            </a:pPr>
            <a:r>
              <a:rPr lang="en-GB" sz="2000" dirty="0"/>
              <a:t>Tutorial student description: </a:t>
            </a:r>
            <a:r>
              <a:rPr lang="en-GB" sz="2000" i="1" dirty="0"/>
              <a:t>This is a less formal online tutorial for you to ask questions to aid your understanding of the requirements of TMA01. It will not be recorded. </a:t>
            </a:r>
          </a:p>
          <a:p>
            <a:r>
              <a:rPr lang="en-GB" sz="2000" dirty="0"/>
              <a:t>Cluster tutorials</a:t>
            </a:r>
          </a:p>
          <a:p>
            <a:r>
              <a:rPr lang="en-GB" sz="2000" dirty="0"/>
              <a:t>Experienced U116 ALs recruited to run the tutorials – two ALs per cluster</a:t>
            </a:r>
          </a:p>
          <a:p>
            <a:r>
              <a:rPr lang="en-GB" sz="2000" dirty="0"/>
              <a:t>One drop-in tutorial per TMA, except TMA01 (two events)</a:t>
            </a:r>
          </a:p>
          <a:p>
            <a:r>
              <a:rPr lang="en-GB" sz="2000" dirty="0"/>
              <a:t>Tutorial window – 10 days before the TMA cut-off date</a:t>
            </a:r>
          </a:p>
          <a:p>
            <a:r>
              <a:rPr lang="en-GB" sz="2000" dirty="0"/>
              <a:t>Not recorded</a:t>
            </a:r>
          </a:p>
          <a:p>
            <a:r>
              <a:rPr lang="en-GB" sz="2000" dirty="0"/>
              <a:t>No formal presentation</a:t>
            </a:r>
          </a:p>
          <a:p>
            <a:r>
              <a:rPr lang="en-GB" sz="2000" dirty="0"/>
              <a:t>AL briefing at module start</a:t>
            </a:r>
          </a:p>
          <a:p>
            <a:endParaRPr lang="en-GB" dirty="0"/>
          </a:p>
          <a:p>
            <a:pPr marL="0" indent="0">
              <a:buNone/>
            </a:pPr>
            <a:endParaRPr lang="en-GB" dirty="0"/>
          </a:p>
          <a:p>
            <a:pPr marL="0" indent="0">
              <a:buNone/>
            </a:pPr>
            <a:endParaRPr lang="en-GB" i="1" dirty="0"/>
          </a:p>
        </p:txBody>
      </p:sp>
    </p:spTree>
    <p:extLst>
      <p:ext uri="{BB962C8B-B14F-4D97-AF65-F5344CB8AC3E}">
        <p14:creationId xmlns:p14="http://schemas.microsoft.com/office/powerpoint/2010/main" val="672345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9FEE2-2E97-44B5-A71A-4C08CB761957}"/>
              </a:ext>
            </a:extLst>
          </p:cNvPr>
          <p:cNvSpPr>
            <a:spLocks noGrp="1"/>
          </p:cNvSpPr>
          <p:nvPr>
            <p:ph type="title"/>
          </p:nvPr>
        </p:nvSpPr>
        <p:spPr>
          <a:xfrm>
            <a:off x="574303" y="506569"/>
            <a:ext cx="8596668" cy="1320800"/>
          </a:xfrm>
        </p:spPr>
        <p:txBody>
          <a:bodyPr/>
          <a:lstStyle/>
          <a:p>
            <a:r>
              <a:rPr lang="en-GB" dirty="0"/>
              <a:t>Evidence</a:t>
            </a:r>
          </a:p>
        </p:txBody>
      </p:sp>
      <p:sp>
        <p:nvSpPr>
          <p:cNvPr id="3" name="Content Placeholder 2">
            <a:extLst>
              <a:ext uri="{FF2B5EF4-FFF2-40B4-BE49-F238E27FC236}">
                <a16:creationId xmlns:a16="http://schemas.microsoft.com/office/drawing/2014/main" id="{66BDFC68-061A-41BE-8D84-EB8C0360110D}"/>
              </a:ext>
            </a:extLst>
          </p:cNvPr>
          <p:cNvSpPr>
            <a:spLocks noGrp="1"/>
          </p:cNvSpPr>
          <p:nvPr>
            <p:ph idx="1"/>
          </p:nvPr>
        </p:nvSpPr>
        <p:spPr>
          <a:xfrm>
            <a:off x="574303" y="1321187"/>
            <a:ext cx="9059094" cy="4268244"/>
          </a:xfrm>
        </p:spPr>
        <p:txBody>
          <a:bodyPr/>
          <a:lstStyle/>
          <a:p>
            <a:r>
              <a:rPr lang="en-GB" sz="2000" dirty="0"/>
              <a:t>Students</a:t>
            </a:r>
          </a:p>
          <a:p>
            <a:pPr>
              <a:buAutoNum type="arabicPeriod"/>
            </a:pPr>
            <a:r>
              <a:rPr lang="en-GB" sz="2000" dirty="0"/>
              <a:t>Two student surveys – December 2020 and May 2021</a:t>
            </a:r>
          </a:p>
          <a:p>
            <a:pPr>
              <a:buAutoNum type="arabicPeriod"/>
            </a:pPr>
            <a:r>
              <a:rPr lang="en-GB" sz="2000" dirty="0"/>
              <a:t>One student-led focus group April 2021</a:t>
            </a:r>
          </a:p>
          <a:p>
            <a:pPr>
              <a:buAutoNum type="arabicPeriod"/>
            </a:pPr>
            <a:r>
              <a:rPr lang="en-GB" sz="2000" dirty="0"/>
              <a:t>TMA confidence poll in tutorials</a:t>
            </a:r>
          </a:p>
          <a:p>
            <a:pPr>
              <a:buAutoNum type="arabicPeriod"/>
            </a:pPr>
            <a:r>
              <a:rPr lang="en-GB" sz="2000" dirty="0"/>
              <a:t>Drop-in tutorial attendance data</a:t>
            </a:r>
          </a:p>
          <a:p>
            <a:pPr>
              <a:buAutoNum type="arabicPeriod"/>
            </a:pPr>
            <a:r>
              <a:rPr lang="en-GB" sz="2000" dirty="0"/>
              <a:t>Achievement on module</a:t>
            </a:r>
          </a:p>
          <a:p>
            <a:r>
              <a:rPr lang="en-GB" sz="2000" dirty="0"/>
              <a:t>Tutors</a:t>
            </a:r>
          </a:p>
          <a:p>
            <a:pPr>
              <a:buFont typeface="+mj-lt"/>
              <a:buAutoNum type="arabicPeriod"/>
            </a:pPr>
            <a:r>
              <a:rPr lang="en-GB" sz="2000" dirty="0"/>
              <a:t>Reflections after each tutorial </a:t>
            </a:r>
          </a:p>
          <a:p>
            <a:pPr>
              <a:buAutoNum type="arabicPeriod"/>
            </a:pPr>
            <a:endParaRPr lang="en-GB" dirty="0"/>
          </a:p>
          <a:p>
            <a:endParaRPr lang="en-GB" dirty="0"/>
          </a:p>
        </p:txBody>
      </p:sp>
    </p:spTree>
    <p:extLst>
      <p:ext uri="{BB962C8B-B14F-4D97-AF65-F5344CB8AC3E}">
        <p14:creationId xmlns:p14="http://schemas.microsoft.com/office/powerpoint/2010/main" val="3041472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24C6A-8158-4107-9197-40AF43036DD4}"/>
              </a:ext>
            </a:extLst>
          </p:cNvPr>
          <p:cNvSpPr>
            <a:spLocks noGrp="1"/>
          </p:cNvSpPr>
          <p:nvPr>
            <p:ph type="title"/>
          </p:nvPr>
        </p:nvSpPr>
        <p:spPr>
          <a:xfrm>
            <a:off x="599452" y="248992"/>
            <a:ext cx="8440908" cy="729803"/>
          </a:xfrm>
        </p:spPr>
        <p:txBody>
          <a:bodyPr>
            <a:normAutofit/>
          </a:bodyPr>
          <a:lstStyle/>
          <a:p>
            <a:r>
              <a:rPr lang="en-GB" dirty="0"/>
              <a:t>Main findings – students</a:t>
            </a:r>
          </a:p>
        </p:txBody>
      </p:sp>
      <p:sp>
        <p:nvSpPr>
          <p:cNvPr id="4" name="Content Placeholder 2">
            <a:extLst>
              <a:ext uri="{FF2B5EF4-FFF2-40B4-BE49-F238E27FC236}">
                <a16:creationId xmlns:a16="http://schemas.microsoft.com/office/drawing/2014/main" id="{8238AAFE-5EB7-47EF-B27B-5D6381831B2C}"/>
              </a:ext>
            </a:extLst>
          </p:cNvPr>
          <p:cNvSpPr txBox="1">
            <a:spLocks/>
          </p:cNvSpPr>
          <p:nvPr/>
        </p:nvSpPr>
        <p:spPr>
          <a:xfrm>
            <a:off x="599452" y="978795"/>
            <a:ext cx="9446069" cy="526745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sz="2000" dirty="0"/>
              <a:t>23% of U116 students attended at least one drop-in tutorial</a:t>
            </a:r>
          </a:p>
          <a:p>
            <a:r>
              <a:rPr lang="en-GB" sz="2000" dirty="0"/>
              <a:t>The majority of students:</a:t>
            </a:r>
          </a:p>
          <a:p>
            <a:pPr>
              <a:buFont typeface="+mj-lt"/>
              <a:buAutoNum type="arabicPeriod"/>
            </a:pPr>
            <a:r>
              <a:rPr lang="en-GB" sz="2000" dirty="0"/>
              <a:t> arrived at the start and stayed until the end (not a drop-in?)</a:t>
            </a:r>
          </a:p>
          <a:p>
            <a:pPr>
              <a:buFont typeface="+mj-lt"/>
              <a:buAutoNum type="arabicPeriod"/>
            </a:pPr>
            <a:r>
              <a:rPr lang="en-GB" sz="2000" dirty="0"/>
              <a:t> used the chat box to ask questions</a:t>
            </a:r>
          </a:p>
          <a:p>
            <a:pPr>
              <a:buFont typeface="+mj-lt"/>
              <a:buAutoNum type="arabicPeriod"/>
            </a:pPr>
            <a:endParaRPr lang="en-GB" sz="2000" dirty="0"/>
          </a:p>
          <a:p>
            <a:r>
              <a:rPr lang="en-GB" sz="2000" dirty="0"/>
              <a:t>Most students reported:</a:t>
            </a:r>
          </a:p>
          <a:p>
            <a:pPr>
              <a:buFont typeface="Wingdings 3" charset="2"/>
              <a:buAutoNum type="arabicPeriod"/>
            </a:pPr>
            <a:r>
              <a:rPr lang="en-GB" sz="2000" dirty="0"/>
              <a:t>listening to other questions/answers was useful </a:t>
            </a:r>
          </a:p>
          <a:p>
            <a:pPr>
              <a:buFont typeface="Wingdings 3" charset="2"/>
              <a:buAutoNum type="arabicPeriod"/>
            </a:pPr>
            <a:r>
              <a:rPr lang="en-GB" sz="2000" dirty="0"/>
              <a:t>the drop-ins had helped them to complete the TMA (76% and 84%) </a:t>
            </a:r>
          </a:p>
          <a:p>
            <a:pPr>
              <a:buFont typeface="Wingdings 3" charset="2"/>
              <a:buAutoNum type="arabicPeriod"/>
            </a:pPr>
            <a:r>
              <a:rPr lang="en-GB" sz="2000" dirty="0"/>
              <a:t>an increased confidence with TMAs (94% and 96%)</a:t>
            </a:r>
          </a:p>
          <a:p>
            <a:pPr>
              <a:buFont typeface="Wingdings 3" charset="2"/>
              <a:buAutoNum type="arabicPeriod"/>
            </a:pPr>
            <a:r>
              <a:rPr lang="en-GB" sz="2000" dirty="0"/>
              <a:t>likely to attend in future (90% and 84%)</a:t>
            </a:r>
          </a:p>
          <a:p>
            <a:pPr>
              <a:buFont typeface="Wingdings 3" charset="2"/>
              <a:buAutoNum type="arabicPeriod"/>
            </a:pPr>
            <a:r>
              <a:rPr lang="en-GB" sz="2000" dirty="0"/>
              <a:t>found the drop-ins a useful complement to the other tutorials (90% and 88%)</a:t>
            </a:r>
          </a:p>
          <a:p>
            <a:pPr marL="0" indent="0">
              <a:buNone/>
            </a:pPr>
            <a:endParaRPr lang="en-GB" sz="2000" dirty="0"/>
          </a:p>
        </p:txBody>
      </p:sp>
    </p:spTree>
    <p:extLst>
      <p:ext uri="{BB962C8B-B14F-4D97-AF65-F5344CB8AC3E}">
        <p14:creationId xmlns:p14="http://schemas.microsoft.com/office/powerpoint/2010/main" val="2703610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C0C8E-8F16-49FA-9029-B1C4669B0AD7}"/>
              </a:ext>
            </a:extLst>
          </p:cNvPr>
          <p:cNvSpPr>
            <a:spLocks noGrp="1"/>
          </p:cNvSpPr>
          <p:nvPr>
            <p:ph type="title"/>
          </p:nvPr>
        </p:nvSpPr>
        <p:spPr>
          <a:xfrm>
            <a:off x="677334" y="364901"/>
            <a:ext cx="8518181" cy="884350"/>
          </a:xfrm>
        </p:spPr>
        <p:txBody>
          <a:bodyPr/>
          <a:lstStyle/>
          <a:p>
            <a:r>
              <a:rPr lang="en-GB" dirty="0"/>
              <a:t>Main findings - students</a:t>
            </a:r>
          </a:p>
        </p:txBody>
      </p:sp>
      <p:sp>
        <p:nvSpPr>
          <p:cNvPr id="4" name="TextBox 3">
            <a:extLst>
              <a:ext uri="{FF2B5EF4-FFF2-40B4-BE49-F238E27FC236}">
                <a16:creationId xmlns:a16="http://schemas.microsoft.com/office/drawing/2014/main" id="{7B8EB99C-362E-4ABC-96B9-C734E4E9C21F}"/>
              </a:ext>
            </a:extLst>
          </p:cNvPr>
          <p:cNvSpPr txBox="1"/>
          <p:nvPr/>
        </p:nvSpPr>
        <p:spPr>
          <a:xfrm>
            <a:off x="677334" y="1249251"/>
            <a:ext cx="7868991" cy="369332"/>
          </a:xfrm>
          <a:prstGeom prst="rect">
            <a:avLst/>
          </a:prstGeom>
          <a:noFill/>
        </p:spPr>
        <p:txBody>
          <a:bodyPr wrap="square" rtlCol="0">
            <a:spAutoFit/>
          </a:bodyPr>
          <a:lstStyle/>
          <a:p>
            <a:endParaRPr lang="en-GB" dirty="0"/>
          </a:p>
        </p:txBody>
      </p:sp>
      <p:sp>
        <p:nvSpPr>
          <p:cNvPr id="5" name="Content Placeholder 2">
            <a:extLst>
              <a:ext uri="{FF2B5EF4-FFF2-40B4-BE49-F238E27FC236}">
                <a16:creationId xmlns:a16="http://schemas.microsoft.com/office/drawing/2014/main" id="{3CBE709D-A34B-4709-8C1E-06924CFA6DA3}"/>
              </a:ext>
            </a:extLst>
          </p:cNvPr>
          <p:cNvSpPr txBox="1">
            <a:spLocks/>
          </p:cNvSpPr>
          <p:nvPr/>
        </p:nvSpPr>
        <p:spPr>
          <a:xfrm>
            <a:off x="599453" y="862885"/>
            <a:ext cx="9317280" cy="593716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en-GB" sz="2000" dirty="0"/>
          </a:p>
          <a:p>
            <a:r>
              <a:rPr lang="en-GB" dirty="0"/>
              <a:t>Some students:</a:t>
            </a:r>
          </a:p>
          <a:p>
            <a:pPr>
              <a:buFont typeface="+mj-lt"/>
              <a:buAutoNum type="arabicPeriod"/>
            </a:pPr>
            <a:r>
              <a:rPr lang="en-GB" dirty="0"/>
              <a:t>Had no questions but attended to listen to other questions/answers</a:t>
            </a:r>
          </a:p>
          <a:p>
            <a:pPr marL="0" indent="0">
              <a:buNone/>
            </a:pPr>
            <a:endParaRPr lang="en-GB" dirty="0"/>
          </a:p>
          <a:p>
            <a:r>
              <a:rPr lang="en-GB" dirty="0"/>
              <a:t> A very few students:</a:t>
            </a:r>
          </a:p>
          <a:p>
            <a:pPr>
              <a:buFont typeface="+mj-lt"/>
              <a:buAutoNum type="arabicPeriod"/>
            </a:pPr>
            <a:r>
              <a:rPr lang="en-GB" dirty="0"/>
              <a:t>Had a question but were not confident enough to ask it</a:t>
            </a:r>
          </a:p>
        </p:txBody>
      </p:sp>
    </p:spTree>
    <p:extLst>
      <p:ext uri="{BB962C8B-B14F-4D97-AF65-F5344CB8AC3E}">
        <p14:creationId xmlns:p14="http://schemas.microsoft.com/office/powerpoint/2010/main" val="2587184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1D49A-D6D0-4234-8518-4E6DB350A1A7}"/>
              </a:ext>
            </a:extLst>
          </p:cNvPr>
          <p:cNvSpPr>
            <a:spLocks noGrp="1"/>
          </p:cNvSpPr>
          <p:nvPr>
            <p:ph type="title"/>
          </p:nvPr>
        </p:nvSpPr>
        <p:spPr>
          <a:xfrm>
            <a:off x="919763" y="215588"/>
            <a:ext cx="2930518" cy="1320800"/>
          </a:xfrm>
        </p:spPr>
        <p:txBody>
          <a:bodyPr anchor="ctr">
            <a:noAutofit/>
          </a:bodyPr>
          <a:lstStyle/>
          <a:p>
            <a:pPr>
              <a:lnSpc>
                <a:spcPct val="90000"/>
              </a:lnSpc>
            </a:pPr>
            <a:r>
              <a:rPr lang="en-GB" sz="3200" dirty="0"/>
              <a:t>Reasons for attending a drop-in</a:t>
            </a:r>
          </a:p>
        </p:txBody>
      </p:sp>
      <p:sp>
        <p:nvSpPr>
          <p:cNvPr id="2056" name="Content Placeholder 2055">
            <a:extLst>
              <a:ext uri="{FF2B5EF4-FFF2-40B4-BE49-F238E27FC236}">
                <a16:creationId xmlns:a16="http://schemas.microsoft.com/office/drawing/2014/main" id="{EA0E8478-E5CF-4205-97E8-6EBCED5C0DBB}"/>
              </a:ext>
            </a:extLst>
          </p:cNvPr>
          <p:cNvSpPr>
            <a:spLocks noGrp="1"/>
          </p:cNvSpPr>
          <p:nvPr>
            <p:ph idx="1"/>
          </p:nvPr>
        </p:nvSpPr>
        <p:spPr>
          <a:xfrm>
            <a:off x="919763" y="1961391"/>
            <a:ext cx="3230938" cy="4310620"/>
          </a:xfrm>
        </p:spPr>
        <p:txBody>
          <a:bodyPr>
            <a:normAutofit lnSpcReduction="10000"/>
          </a:bodyPr>
          <a:lstStyle/>
          <a:p>
            <a:r>
              <a:rPr lang="en-US" sz="2400" dirty="0"/>
              <a:t>Both surveys - top three reasons:</a:t>
            </a:r>
          </a:p>
          <a:p>
            <a:pPr>
              <a:lnSpc>
                <a:spcPct val="107000"/>
              </a:lnSpc>
              <a:spcBef>
                <a:spcPts val="300"/>
              </a:spcBef>
              <a:spcAft>
                <a:spcPts val="300"/>
              </a:spcAft>
              <a:buFont typeface="+mj-lt"/>
              <a:buAutoNum type="arabicPeriod"/>
            </a:pPr>
            <a:r>
              <a:rPr lang="en-GB" sz="2400" dirty="0">
                <a:effectLst/>
                <a:latin typeface="Calibri" panose="020F0502020204030204" pitchFamily="34" charset="0"/>
                <a:ea typeface="Calibri" panose="020F0502020204030204" pitchFamily="34" charset="0"/>
                <a:cs typeface="Times New Roman" panose="02020603050405020304" pitchFamily="18" charset="0"/>
              </a:rPr>
              <a:t>To take advantage of the different tutorials available to students</a:t>
            </a:r>
          </a:p>
          <a:p>
            <a:pPr>
              <a:lnSpc>
                <a:spcPct val="107000"/>
              </a:lnSpc>
              <a:spcBef>
                <a:spcPts val="300"/>
              </a:spcBef>
              <a:spcAft>
                <a:spcPts val="300"/>
              </a:spcAft>
              <a:buFont typeface="+mj-lt"/>
              <a:buAutoNum type="arabicPeriod"/>
            </a:pPr>
            <a:r>
              <a:rPr lang="en-GB" sz="2400" dirty="0">
                <a:effectLst/>
                <a:latin typeface="Calibri" panose="020F0502020204030204" pitchFamily="34" charset="0"/>
                <a:ea typeface="Calibri" panose="020F0502020204030204" pitchFamily="34" charset="0"/>
                <a:cs typeface="Times New Roman" panose="02020603050405020304" pitchFamily="18" charset="0"/>
              </a:rPr>
              <a:t>Had completed the TMA but had some final questions</a:t>
            </a:r>
          </a:p>
          <a:p>
            <a:pPr>
              <a:lnSpc>
                <a:spcPct val="107000"/>
              </a:lnSpc>
              <a:spcBef>
                <a:spcPts val="300"/>
              </a:spcBef>
              <a:spcAft>
                <a:spcPts val="300"/>
              </a:spcAft>
              <a:buFont typeface="+mj-lt"/>
              <a:buAutoNum type="arabicPeriod"/>
            </a:pPr>
            <a:r>
              <a:rPr lang="en-GB" sz="2400" dirty="0">
                <a:effectLst/>
                <a:latin typeface="Calibri" panose="020F0502020204030204" pitchFamily="34" charset="0"/>
                <a:ea typeface="Calibri" panose="020F0502020204030204" pitchFamily="34" charset="0"/>
                <a:cs typeface="Times New Roman" panose="02020603050405020304" pitchFamily="18" charset="0"/>
              </a:rPr>
              <a:t>Had not started the TMA and had some questions. </a:t>
            </a:r>
          </a:p>
          <a:p>
            <a:pPr>
              <a:buFont typeface="+mj-lt"/>
              <a:buAutoNum type="arabicPeriod"/>
            </a:pPr>
            <a:endParaRPr lang="en-US" dirty="0"/>
          </a:p>
        </p:txBody>
      </p:sp>
      <p:pic>
        <p:nvPicPr>
          <p:cNvPr id="6" name="Picture 5">
            <a:extLst>
              <a:ext uri="{FF2B5EF4-FFF2-40B4-BE49-F238E27FC236}">
                <a16:creationId xmlns:a16="http://schemas.microsoft.com/office/drawing/2014/main" id="{6BF4C7E8-8F00-4A0C-824A-C059FF030353}"/>
              </a:ext>
            </a:extLst>
          </p:cNvPr>
          <p:cNvPicPr>
            <a:picLocks noChangeAspect="1"/>
          </p:cNvPicPr>
          <p:nvPr/>
        </p:nvPicPr>
        <p:blipFill>
          <a:blip r:embed="rId3"/>
          <a:stretch>
            <a:fillRect/>
          </a:stretch>
        </p:blipFill>
        <p:spPr>
          <a:xfrm>
            <a:off x="5552553" y="215588"/>
            <a:ext cx="6246252" cy="3429623"/>
          </a:xfrm>
          <a:prstGeom prst="rect">
            <a:avLst/>
          </a:prstGeom>
        </p:spPr>
      </p:pic>
      <p:pic>
        <p:nvPicPr>
          <p:cNvPr id="7" name="Picture 6">
            <a:extLst>
              <a:ext uri="{FF2B5EF4-FFF2-40B4-BE49-F238E27FC236}">
                <a16:creationId xmlns:a16="http://schemas.microsoft.com/office/drawing/2014/main" id="{289BFAE1-C5F3-4A0A-B7E6-8B8BCBE4C06E}"/>
              </a:ext>
            </a:extLst>
          </p:cNvPr>
          <p:cNvPicPr>
            <a:picLocks noChangeAspect="1"/>
          </p:cNvPicPr>
          <p:nvPr/>
        </p:nvPicPr>
        <p:blipFill>
          <a:blip r:embed="rId4"/>
          <a:stretch>
            <a:fillRect/>
          </a:stretch>
        </p:blipFill>
        <p:spPr>
          <a:xfrm>
            <a:off x="5552553" y="3798645"/>
            <a:ext cx="6246252" cy="2966679"/>
          </a:xfrm>
          <a:prstGeom prst="rect">
            <a:avLst/>
          </a:prstGeom>
        </p:spPr>
      </p:pic>
    </p:spTree>
    <p:extLst>
      <p:ext uri="{BB962C8B-B14F-4D97-AF65-F5344CB8AC3E}">
        <p14:creationId xmlns:p14="http://schemas.microsoft.com/office/powerpoint/2010/main" val="1819742719"/>
      </p:ext>
    </p:extLst>
  </p:cSld>
  <p:clrMapOvr>
    <a:masterClrMapping/>
  </p:clrMapOvr>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4AE34C382DBEC4882AE07AD7529BEFE" ma:contentTypeVersion="10" ma:contentTypeDescription="Create a new document." ma:contentTypeScope="" ma:versionID="d870b0abed763c936286e4fe534bdfcb">
  <xsd:schema xmlns:xsd="http://www.w3.org/2001/XMLSchema" xmlns:xs="http://www.w3.org/2001/XMLSchema" xmlns:p="http://schemas.microsoft.com/office/2006/metadata/properties" xmlns:ns3="95cecac7-0a35-4685-8e17-8902606d3c45" targetNamespace="http://schemas.microsoft.com/office/2006/metadata/properties" ma:root="true" ma:fieldsID="e2a4ccaf8e0c046118365234753bb839" ns3:_="">
    <xsd:import namespace="95cecac7-0a35-4685-8e17-8902606d3c45"/>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cecac7-0a35-4685-8e17-8902606d3c4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DC96604-20CE-49FC-B81F-6777D5809FEA}">
  <ds:schemaRefs>
    <ds:schemaRef ds:uri="http://schemas.microsoft.com/sharepoint/v3/contenttype/forms"/>
  </ds:schemaRefs>
</ds:datastoreItem>
</file>

<file path=customXml/itemProps2.xml><?xml version="1.0" encoding="utf-8"?>
<ds:datastoreItem xmlns:ds="http://schemas.openxmlformats.org/officeDocument/2006/customXml" ds:itemID="{A34989B7-F235-49B4-AC0C-1E977B40ABC2}">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F5D60E2C-8D86-4AA4-9B7D-5032FDA6E5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cecac7-0a35-4685-8e17-8902606d3c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1047</TotalTime>
  <Words>1089</Words>
  <Application>Microsoft Office PowerPoint</Application>
  <PresentationFormat>Widescreen</PresentationFormat>
  <Paragraphs>139</Paragraphs>
  <Slides>18</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Trebuchet MS</vt:lpstr>
      <vt:lpstr>Wingdings 3</vt:lpstr>
      <vt:lpstr>Facet</vt:lpstr>
      <vt:lpstr> Drop-in tutorials to support assessment </vt:lpstr>
      <vt:lpstr>Plan for today  Introduction to the project Tutorial organisation Evidence collected Main findings – student and tutor experience Impacts to date Thoughts for the future Time for questions  </vt:lpstr>
      <vt:lpstr>Project aims and anticipated outcomes</vt:lpstr>
      <vt:lpstr>Context</vt:lpstr>
      <vt:lpstr>Tutorial organisation</vt:lpstr>
      <vt:lpstr>Evidence</vt:lpstr>
      <vt:lpstr>Main findings – students</vt:lpstr>
      <vt:lpstr>Main findings - students</vt:lpstr>
      <vt:lpstr>Reasons for attending a drop-in</vt:lpstr>
      <vt:lpstr>Reason for not attending a drop-in tutorial (first survey only)</vt:lpstr>
      <vt:lpstr>Student tutor preference</vt:lpstr>
      <vt:lpstr>Tutor experience</vt:lpstr>
      <vt:lpstr>Tutor tips</vt:lpstr>
      <vt:lpstr>Impacts to date</vt:lpstr>
      <vt:lpstr>In the words of the students</vt:lpstr>
      <vt:lpstr>In the words of the tutors</vt:lpstr>
      <vt:lpstr>Final thoughts</vt:lpstr>
      <vt:lpstr>Thank you &amp;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Drop-in Tutorials The Value to students of drop-in tutorials to support assessment</dc:title>
  <dc:creator>Emma.Champion</dc:creator>
  <cp:lastModifiedBy>Diane.Ford</cp:lastModifiedBy>
  <cp:revision>81</cp:revision>
  <dcterms:created xsi:type="dcterms:W3CDTF">2020-11-13T07:11:03Z</dcterms:created>
  <dcterms:modified xsi:type="dcterms:W3CDTF">2023-11-15T14:27:17Z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0x01010044AE34C382DBEC4882AE07AD7529BEFE</vt:lpwstr>
  </property>
</Properties>
</file>