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50" autoAdjust="0"/>
    <p:restoredTop sz="86410" autoAdjust="0"/>
  </p:normalViewPr>
  <p:slideViewPr>
    <p:cSldViewPr snapToGrid="0">
      <p:cViewPr varScale="1">
        <p:scale>
          <a:sx n="62" d="100"/>
          <a:sy n="62" d="100"/>
        </p:scale>
        <p:origin x="294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m23676\AppData\Local\Microsoft\Windows\INetCache\Content.Outlook\AGG8HIEZ\S112%20results%20by%20ethnicity%2017J-19J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S112: Comparison of Pass</a:t>
            </a:r>
            <a:r>
              <a:rPr lang="en-US" baseline="0"/>
              <a:t> Rates Black vs White Students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Sheet1!$F$53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Sheet1!$E$54:$E$56</c:f>
              <c:strCache>
                <c:ptCount val="3"/>
                <c:pt idx="0">
                  <c:v>17J</c:v>
                </c:pt>
                <c:pt idx="1">
                  <c:v>18J</c:v>
                </c:pt>
                <c:pt idx="2">
                  <c:v>19J</c:v>
                </c:pt>
              </c:strCache>
            </c:strRef>
          </c:cat>
          <c:val>
            <c:numRef>
              <c:f>Sheet1!$F$54:$F$56</c:f>
              <c:numCache>
                <c:formatCode>General</c:formatCode>
                <c:ptCount val="3"/>
                <c:pt idx="0">
                  <c:v>44</c:v>
                </c:pt>
                <c:pt idx="1">
                  <c:v>48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CA-480C-994C-96C3B59BB353}"/>
            </c:ext>
          </c:extLst>
        </c:ser>
        <c:ser>
          <c:idx val="1"/>
          <c:order val="1"/>
          <c:tx>
            <c:strRef>
              <c:f>Sheet1!$G$53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Sheet1!$E$54:$E$56</c:f>
              <c:strCache>
                <c:ptCount val="3"/>
                <c:pt idx="0">
                  <c:v>17J</c:v>
                </c:pt>
                <c:pt idx="1">
                  <c:v>18J</c:v>
                </c:pt>
                <c:pt idx="2">
                  <c:v>19J</c:v>
                </c:pt>
              </c:strCache>
            </c:strRef>
          </c:cat>
          <c:val>
            <c:numRef>
              <c:f>Sheet1!$G$54:$G$56</c:f>
              <c:numCache>
                <c:formatCode>General</c:formatCode>
                <c:ptCount val="3"/>
                <c:pt idx="0">
                  <c:v>68</c:v>
                </c:pt>
                <c:pt idx="1">
                  <c:v>65</c:v>
                </c:pt>
                <c:pt idx="2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CA-480C-994C-96C3B59BB3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8998296"/>
        <c:axId val="578996984"/>
      </c:barChart>
      <c:catAx>
        <c:axId val="578998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8996984"/>
        <c:crosses val="autoZero"/>
        <c:auto val="1"/>
        <c:lblAlgn val="ctr"/>
        <c:lblOffset val="100"/>
        <c:noMultiLvlLbl val="0"/>
      </c:catAx>
      <c:valAx>
        <c:axId val="57899698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8998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.xml"/><Relationship Id="rId7" Type="http://schemas.openxmlformats.org/officeDocument/2006/relationships/chart" Target="../charts/chart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0" y="397514"/>
            <a:ext cx="11613396" cy="3062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Black student experience and attainment on S112: improving a level 1 STEM module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Louise MacBrayne, Jennie Bellamy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0355B4-B561-421A-8E06-D2A49AF43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7502" y="312158"/>
            <a:ext cx="1605196" cy="11004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219" y="5673617"/>
            <a:ext cx="2856161" cy="87390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15460D03-8CD3-48FE-A49E-C8262D20B026}"/>
              </a:ext>
            </a:extLst>
          </p:cNvPr>
          <p:cNvGrpSpPr/>
          <p:nvPr/>
        </p:nvGrpSpPr>
        <p:grpSpPr>
          <a:xfrm>
            <a:off x="315947" y="3543611"/>
            <a:ext cx="2877185" cy="2174875"/>
            <a:chOff x="0" y="0"/>
            <a:chExt cx="2877338" cy="217539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8C5D723-358B-42E5-A60C-92B97000E42A}"/>
                </a:ext>
              </a:extLst>
            </p:cNvPr>
            <p:cNvSpPr/>
            <p:nvPr/>
          </p:nvSpPr>
          <p:spPr>
            <a:xfrm>
              <a:off x="0" y="0"/>
              <a:ext cx="2877338" cy="21753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36000" rIns="36000" bIns="36000" rtlCol="0" anchor="b"/>
            <a:lstStyle/>
            <a:p>
              <a:pPr>
                <a:lnSpc>
                  <a:spcPct val="107000"/>
                </a:lnSpc>
                <a:spcBef>
                  <a:spcPts val="300"/>
                </a:spcBef>
                <a:spcAft>
                  <a:spcPts val="300"/>
                </a:spcAft>
              </a:pPr>
              <a:endParaRPr lang="en-GB" sz="12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8A5081F6-5FA4-4354-9861-36C3943CFAB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6680" y="53340"/>
              <a:ext cx="2700655" cy="1767840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742BCB60-32A9-4B92-960C-C3F1C655A54F}"/>
              </a:ext>
            </a:extLst>
          </p:cNvPr>
          <p:cNvSpPr txBox="1"/>
          <p:nvPr/>
        </p:nvSpPr>
        <p:spPr>
          <a:xfrm>
            <a:off x="8234000" y="1550882"/>
            <a:ext cx="353114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Planned Research Methodology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BAA5CE-8B2B-4ADC-81A9-0B452044A36F}"/>
              </a:ext>
            </a:extLst>
          </p:cNvPr>
          <p:cNvSpPr txBox="1"/>
          <p:nvPr/>
        </p:nvSpPr>
        <p:spPr>
          <a:xfrm>
            <a:off x="110293" y="1052256"/>
            <a:ext cx="383269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Data (for 2015-18) produced by the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Strategic Analytics Team, seems to indicate that pass rates for black students in EEES have previously been low despite completion rates closer to the rest of the cohort. 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Registrations for black students in EEES are low and currently the majority are studying S112.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Pass rates for black students (pink line) were approximately half that of the non-BAME students (blue line).  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D1ECB1-BDCD-43BE-BEA8-5E54B45930C7}"/>
              </a:ext>
            </a:extLst>
          </p:cNvPr>
          <p:cNvSpPr txBox="1"/>
          <p:nvPr/>
        </p:nvSpPr>
        <p:spPr>
          <a:xfrm>
            <a:off x="7735537" y="1616445"/>
            <a:ext cx="4437923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 project will start by </a:t>
            </a:r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gathering and analysing S112 data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around black students and will focus on the student journey: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TMA and exam scores across presentations, and other factors including study intensity, concurrent/ previous modules, credit transfer, employment status, caring responsibility, PEQ, socio-economic status. 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Student-led focus groups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will focus on identifying issues faced by black students on S112, including a focus on the revision period leading up to and including the exam.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AB80A3-D380-4514-9410-713C1B5D4E26}"/>
              </a:ext>
            </a:extLst>
          </p:cNvPr>
          <p:cNvSpPr txBox="1"/>
          <p:nvPr/>
        </p:nvSpPr>
        <p:spPr>
          <a:xfrm>
            <a:off x="3942991" y="3545247"/>
            <a:ext cx="34867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4BE3C36-7BA1-41EB-940A-90EB20838206}"/>
              </a:ext>
            </a:extLst>
          </p:cNvPr>
          <p:cNvSpPr txBox="1"/>
          <p:nvPr/>
        </p:nvSpPr>
        <p:spPr>
          <a:xfrm>
            <a:off x="7736869" y="4765119"/>
            <a:ext cx="41888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It is anticipated than </a:t>
            </a:r>
            <a:r>
              <a:rPr lang="en-GB" sz="1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longer-term outcomes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will include developed understanding of the needs of minority students and more inclusive tuition practice. 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It is hoped that  this will provide a positive impact on students’ experiences and success including fostering a greater sense of belonging for the minority student demographic. </a:t>
            </a:r>
          </a:p>
          <a:p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5399FA8-49A1-462F-83C7-17C0774133DE}"/>
              </a:ext>
            </a:extLst>
          </p:cNvPr>
          <p:cNvSpPr txBox="1"/>
          <p:nvPr/>
        </p:nvSpPr>
        <p:spPr>
          <a:xfrm>
            <a:off x="4084666" y="4792868"/>
            <a:ext cx="35375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At this preliminary stage the project has two overarching research questions: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needs of black students in S112 and barriers in S112 to their study?</a:t>
            </a:r>
          </a:p>
          <a:p>
            <a:pPr lvl="0"/>
            <a:endParaRPr lang="en-GB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reasons could be influencing the exam performance of black students in S112?</a:t>
            </a:r>
          </a:p>
          <a:p>
            <a:endParaRPr lang="en-GB" dirty="0"/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37783528-C5A9-4445-8DDE-11C702EECD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8216912"/>
              </p:ext>
            </p:extLst>
          </p:nvPr>
        </p:nvGraphicFramePr>
        <p:xfrm>
          <a:off x="3918291" y="2200694"/>
          <a:ext cx="3590550" cy="2456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DAD03B2F-EF9D-4135-AC5E-534B5D95017E}"/>
              </a:ext>
            </a:extLst>
          </p:cNvPr>
          <p:cNvSpPr txBox="1"/>
          <p:nvPr/>
        </p:nvSpPr>
        <p:spPr>
          <a:xfrm>
            <a:off x="4024468" y="1052256"/>
            <a:ext cx="34618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Preliminary data collected for S112 suggests that there is an awarding gap for black students on S112 when looking at module pass rate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A75CBBA-7DD5-4DFF-BC8F-55807EA622E7}"/>
              </a:ext>
            </a:extLst>
          </p:cNvPr>
          <p:cNvPicPr/>
          <p:nvPr/>
        </p:nvPicPr>
        <p:blipFill rotWithShape="1">
          <a:blip r:embed="rId8"/>
          <a:srcRect l="54675" t="34863" r="21561" b="45047"/>
          <a:stretch/>
        </p:blipFill>
        <p:spPr bwMode="auto">
          <a:xfrm>
            <a:off x="7825681" y="801274"/>
            <a:ext cx="1605196" cy="7496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4064</TotalTime>
  <Words>324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Black student experience and attainment on S112: improving a level 1 STEM module Louise MacBrayne, Jennie Bellamy        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482</cp:revision>
  <cp:lastPrinted>2018-10-16T09:27:54Z</cp:lastPrinted>
  <dcterms:created xsi:type="dcterms:W3CDTF">2017-05-06T04:58:44Z</dcterms:created>
  <dcterms:modified xsi:type="dcterms:W3CDTF">2020-12-02T15:43:44Z</dcterms:modified>
</cp:coreProperties>
</file>