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72" r:id="rId3"/>
    <p:sldMasterId id="2147483690" r:id="rId4"/>
  </p:sldMasterIdLst>
  <p:notesMasterIdLst>
    <p:notesMasterId r:id="rId26"/>
  </p:notesMasterIdLst>
  <p:sldIdLst>
    <p:sldId id="282" r:id="rId5"/>
    <p:sldId id="283" r:id="rId6"/>
    <p:sldId id="287" r:id="rId7"/>
    <p:sldId id="284" r:id="rId8"/>
    <p:sldId id="259" r:id="rId9"/>
    <p:sldId id="279" r:id="rId10"/>
    <p:sldId id="289" r:id="rId11"/>
    <p:sldId id="275" r:id="rId12"/>
    <p:sldId id="276" r:id="rId13"/>
    <p:sldId id="277" r:id="rId14"/>
    <p:sldId id="278" r:id="rId15"/>
    <p:sldId id="280" r:id="rId16"/>
    <p:sldId id="285" r:id="rId17"/>
    <p:sldId id="290" r:id="rId18"/>
    <p:sldId id="291" r:id="rId19"/>
    <p:sldId id="293" r:id="rId20"/>
    <p:sldId id="294" r:id="rId21"/>
    <p:sldId id="270" r:id="rId22"/>
    <p:sldId id="295" r:id="rId23"/>
    <p:sldId id="296" r:id="rId24"/>
    <p:sldId id="297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59"/>
  </p:normalViewPr>
  <p:slideViewPr>
    <p:cSldViewPr snapToGrid="0" snapToObjects="1">
      <p:cViewPr varScale="1">
        <p:scale>
          <a:sx n="145" d="100"/>
          <a:sy n="145" d="100"/>
        </p:scale>
        <p:origin x="37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j2\OneDrive%20-%20The%20Open%20University\SoTL\eSTEeM\OTIS\Subproject_3-forum_qualitative\02May19_Analysis\OTIS_Participants_May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Top-level thematic distribution </a:t>
            </a:r>
          </a:p>
          <a:p>
            <a:pPr>
              <a:defRPr/>
            </a:pPr>
            <a:r>
              <a:rPr lang="en-GB"/>
              <a:t>(normalised to gender totals)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Analysis!$E$3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Analysis!$A$5:$A$35</c:f>
              <c:strCache>
                <c:ptCount val="4"/>
                <c:pt idx="0">
                  <c:v>2 : Feelings</c:v>
                </c:pt>
                <c:pt idx="1">
                  <c:v>8 : Group building and social</c:v>
                </c:pt>
                <c:pt idx="2">
                  <c:v>18 : Learning and development</c:v>
                </c:pt>
                <c:pt idx="3">
                  <c:v>32 : Project management</c:v>
                </c:pt>
              </c:strCache>
            </c:strRef>
          </c:cat>
          <c:val>
            <c:numRef>
              <c:f>Analysis!$E$4:$E$35</c:f>
              <c:numCache>
                <c:formatCode>0.0%</c:formatCode>
                <c:ptCount val="4"/>
                <c:pt idx="0">
                  <c:v>2.9906542056074768E-2</c:v>
                </c:pt>
                <c:pt idx="1">
                  <c:v>0.18598130841121496</c:v>
                </c:pt>
                <c:pt idx="2">
                  <c:v>0.39439252336448599</c:v>
                </c:pt>
                <c:pt idx="3">
                  <c:v>0.38971962616822431</c:v>
                </c:pt>
              </c:numCache>
            </c:numRef>
          </c:val>
        </c:ser>
        <c:ser>
          <c:idx val="1"/>
          <c:order val="1"/>
          <c:tx>
            <c:strRef>
              <c:f>Analysis!$F$3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Analysis!$A$5:$A$35</c:f>
              <c:strCache>
                <c:ptCount val="4"/>
                <c:pt idx="0">
                  <c:v>2 : Feelings</c:v>
                </c:pt>
                <c:pt idx="1">
                  <c:v>8 : Group building and social</c:v>
                </c:pt>
                <c:pt idx="2">
                  <c:v>18 : Learning and development</c:v>
                </c:pt>
                <c:pt idx="3">
                  <c:v>32 : Project management</c:v>
                </c:pt>
              </c:strCache>
            </c:strRef>
          </c:cat>
          <c:val>
            <c:numRef>
              <c:f>Analysis!$F$4:$F$35</c:f>
              <c:numCache>
                <c:formatCode>0.0%</c:formatCode>
                <c:ptCount val="4"/>
                <c:pt idx="0">
                  <c:v>2.3816355810616929E-2</c:v>
                </c:pt>
                <c:pt idx="1">
                  <c:v>0.15494978479196556</c:v>
                </c:pt>
                <c:pt idx="2">
                  <c:v>0.43242467718794836</c:v>
                </c:pt>
                <c:pt idx="3">
                  <c:v>0.38880918220946914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7296976"/>
        <c:axId val="347297368"/>
      </c:barChart>
      <c:catAx>
        <c:axId val="347296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97368"/>
        <c:crosses val="autoZero"/>
        <c:auto val="1"/>
        <c:lblAlgn val="ctr"/>
        <c:lblOffset val="100"/>
        <c:noMultiLvlLbl val="0"/>
      </c:catAx>
      <c:valAx>
        <c:axId val="3472973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729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OTIS Gender distribution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Student_summary!$F$2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Student_summary!$A$3:$A$6</c:f>
              <c:strCache>
                <c:ptCount val="4"/>
                <c:pt idx="0">
                  <c:v>Total</c:v>
                </c:pt>
                <c:pt idx="1">
                  <c:v>PIRATE</c:v>
                </c:pt>
                <c:pt idx="2">
                  <c:v>SDSS</c:v>
                </c:pt>
                <c:pt idx="3">
                  <c:v>ROVER</c:v>
                </c:pt>
              </c:strCache>
            </c:strRef>
          </c:cat>
          <c:val>
            <c:numRef>
              <c:f>Student_summary!$F$3:$F$6</c:f>
              <c:numCache>
                <c:formatCode>0%</c:formatCode>
                <c:ptCount val="4"/>
                <c:pt idx="0">
                  <c:v>0.26744186046511625</c:v>
                </c:pt>
                <c:pt idx="1">
                  <c:v>0.4</c:v>
                </c:pt>
                <c:pt idx="2">
                  <c:v>0.23076923076923078</c:v>
                </c:pt>
                <c:pt idx="3">
                  <c:v>0.22500000000000001</c:v>
                </c:pt>
              </c:numCache>
            </c:numRef>
          </c:val>
        </c:ser>
        <c:ser>
          <c:idx val="1"/>
          <c:order val="1"/>
          <c:tx>
            <c:strRef>
              <c:f>Student_summary!$G$2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Student_summary!$A$3:$A$6</c:f>
              <c:strCache>
                <c:ptCount val="4"/>
                <c:pt idx="0">
                  <c:v>Total</c:v>
                </c:pt>
                <c:pt idx="1">
                  <c:v>PIRATE</c:v>
                </c:pt>
                <c:pt idx="2">
                  <c:v>SDSS</c:v>
                </c:pt>
                <c:pt idx="3">
                  <c:v>ROVER</c:v>
                </c:pt>
              </c:strCache>
            </c:strRef>
          </c:cat>
          <c:val>
            <c:numRef>
              <c:f>Student_summary!$G$3:$G$6</c:f>
              <c:numCache>
                <c:formatCode>0%</c:formatCode>
                <c:ptCount val="4"/>
                <c:pt idx="0">
                  <c:v>0.73255813953488369</c:v>
                </c:pt>
                <c:pt idx="1">
                  <c:v>0.6</c:v>
                </c:pt>
                <c:pt idx="2">
                  <c:v>0.76923076923076927</c:v>
                </c:pt>
                <c:pt idx="3">
                  <c:v>0.77500000000000002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41487432"/>
        <c:axId val="240982832"/>
      </c:barChart>
      <c:catAx>
        <c:axId val="241487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982832"/>
        <c:crosses val="autoZero"/>
        <c:auto val="1"/>
        <c:lblAlgn val="ctr"/>
        <c:lblOffset val="100"/>
        <c:noMultiLvlLbl val="0"/>
      </c:catAx>
      <c:valAx>
        <c:axId val="240982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4148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A5AF3-A2EA-415E-B24A-21163F7289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B1ED5A-6023-44C3-9B8A-B6506C116C1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 smtClean="0"/>
            <a:t>Learning and development</a:t>
          </a:r>
          <a:endParaRPr lang="en-GB" dirty="0"/>
        </a:p>
      </dgm:t>
    </dgm:pt>
    <dgm:pt modelId="{78D23BFE-2B6A-44DC-AEB3-FE5797CDCB77}" type="parTrans" cxnId="{A865B95F-987F-4B6E-8B2B-8F191F1048FC}">
      <dgm:prSet/>
      <dgm:spPr/>
      <dgm:t>
        <a:bodyPr/>
        <a:lstStyle/>
        <a:p>
          <a:endParaRPr lang="en-GB"/>
        </a:p>
      </dgm:t>
    </dgm:pt>
    <dgm:pt modelId="{E42F0E69-6807-4259-B12F-CA214E7C9838}" type="sibTrans" cxnId="{A865B95F-987F-4B6E-8B2B-8F191F1048FC}">
      <dgm:prSet/>
      <dgm:spPr/>
      <dgm:t>
        <a:bodyPr/>
        <a:lstStyle/>
        <a:p>
          <a:endParaRPr lang="en-GB"/>
        </a:p>
      </dgm:t>
    </dgm:pt>
    <dgm:pt modelId="{CDAF2DC3-6F42-4B9B-8048-47E9453D0B3B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Project management</a:t>
          </a:r>
          <a:endParaRPr lang="en-GB" dirty="0"/>
        </a:p>
      </dgm:t>
    </dgm:pt>
    <dgm:pt modelId="{8AB5DADB-70EB-445B-B467-DB5E5D1BC511}" type="parTrans" cxnId="{04FBDB43-F132-4FCE-96BC-DD007C840DDC}">
      <dgm:prSet/>
      <dgm:spPr/>
      <dgm:t>
        <a:bodyPr/>
        <a:lstStyle/>
        <a:p>
          <a:endParaRPr lang="en-GB"/>
        </a:p>
      </dgm:t>
    </dgm:pt>
    <dgm:pt modelId="{7165807C-7CDD-42CE-A7AC-043BC1439CDB}" type="sibTrans" cxnId="{04FBDB43-F132-4FCE-96BC-DD007C840DDC}">
      <dgm:prSet/>
      <dgm:spPr/>
      <dgm:t>
        <a:bodyPr/>
        <a:lstStyle/>
        <a:p>
          <a:endParaRPr lang="en-GB"/>
        </a:p>
      </dgm:t>
    </dgm:pt>
    <dgm:pt modelId="{8BD28A54-E754-4027-BC23-CE23AC11623F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Teaching support</a:t>
          </a:r>
          <a:endParaRPr lang="en-GB" dirty="0"/>
        </a:p>
      </dgm:t>
    </dgm:pt>
    <dgm:pt modelId="{C3AEE208-D2A9-444E-85A7-F4B720828FE0}" type="parTrans" cxnId="{59052D90-2722-4AE6-843E-F8C056E84611}">
      <dgm:prSet/>
      <dgm:spPr/>
      <dgm:t>
        <a:bodyPr/>
        <a:lstStyle/>
        <a:p>
          <a:endParaRPr lang="en-GB"/>
        </a:p>
      </dgm:t>
    </dgm:pt>
    <dgm:pt modelId="{D7FDFC70-2F42-421F-AA04-DEA0C1673CDE}" type="sibTrans" cxnId="{59052D90-2722-4AE6-843E-F8C056E84611}">
      <dgm:prSet/>
      <dgm:spPr/>
      <dgm:t>
        <a:bodyPr/>
        <a:lstStyle/>
        <a:p>
          <a:endParaRPr lang="en-GB"/>
        </a:p>
      </dgm:t>
    </dgm:pt>
    <dgm:pt modelId="{1BE2E252-538E-4735-9263-09F4D522825F}">
      <dgm:prSet phldrT="[Text]"/>
      <dgm:spPr>
        <a:solidFill>
          <a:srgbClr val="EF6011"/>
        </a:solidFill>
      </dgm:spPr>
      <dgm:t>
        <a:bodyPr/>
        <a:lstStyle/>
        <a:p>
          <a:r>
            <a:rPr lang="en-GB" dirty="0" smtClean="0"/>
            <a:t>Group building and social</a:t>
          </a:r>
          <a:endParaRPr lang="en-GB" dirty="0"/>
        </a:p>
      </dgm:t>
    </dgm:pt>
    <dgm:pt modelId="{E53DB260-907D-47AD-B76D-BDA7D10DD8DD}" type="parTrans" cxnId="{0BFAC23C-629F-4A52-A2CC-17BDB4B06E21}">
      <dgm:prSet/>
      <dgm:spPr/>
      <dgm:t>
        <a:bodyPr/>
        <a:lstStyle/>
        <a:p>
          <a:endParaRPr lang="en-GB"/>
        </a:p>
      </dgm:t>
    </dgm:pt>
    <dgm:pt modelId="{8BFDC957-399B-46B7-9EAB-F86C351492DE}" type="sibTrans" cxnId="{0BFAC23C-629F-4A52-A2CC-17BDB4B06E21}">
      <dgm:prSet/>
      <dgm:spPr/>
      <dgm:t>
        <a:bodyPr/>
        <a:lstStyle/>
        <a:p>
          <a:endParaRPr lang="en-GB"/>
        </a:p>
      </dgm:t>
    </dgm:pt>
    <dgm:pt modelId="{2D88377E-0333-4F12-BF40-065FC12D700B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 smtClean="0"/>
            <a:t>Feelings</a:t>
          </a:r>
          <a:endParaRPr lang="en-GB" dirty="0"/>
        </a:p>
      </dgm:t>
    </dgm:pt>
    <dgm:pt modelId="{DA0B49A0-237A-4439-8EEB-3AA414FB7D5F}" type="parTrans" cxnId="{4A2EFC07-55C6-45F1-AE04-7E6C7CDC6B10}">
      <dgm:prSet/>
      <dgm:spPr/>
      <dgm:t>
        <a:bodyPr/>
        <a:lstStyle/>
        <a:p>
          <a:endParaRPr lang="en-GB"/>
        </a:p>
      </dgm:t>
    </dgm:pt>
    <dgm:pt modelId="{55880C97-B407-416D-895D-4D540E4E827D}" type="sibTrans" cxnId="{4A2EFC07-55C6-45F1-AE04-7E6C7CDC6B10}">
      <dgm:prSet/>
      <dgm:spPr/>
      <dgm:t>
        <a:bodyPr/>
        <a:lstStyle/>
        <a:p>
          <a:endParaRPr lang="en-GB"/>
        </a:p>
      </dgm:t>
    </dgm:pt>
    <dgm:pt modelId="{D60603C7-EA50-496D-A6FE-7C31FA2D0E91}" type="pres">
      <dgm:prSet presAssocID="{06AA5AF3-A2EA-415E-B24A-21163F7289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D0E1CE2-CE8A-45B8-8B4A-64D6FD0DAC18}" type="pres">
      <dgm:prSet presAssocID="{34B1ED5A-6023-44C3-9B8A-B6506C116C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525D29-CB5F-43D6-ABEB-CABA315197DA}" type="pres">
      <dgm:prSet presAssocID="{E42F0E69-6807-4259-B12F-CA214E7C9838}" presName="sibTrans" presStyleCnt="0"/>
      <dgm:spPr/>
    </dgm:pt>
    <dgm:pt modelId="{49EB61BA-10C9-46FA-8756-04E7285A9FC0}" type="pres">
      <dgm:prSet presAssocID="{CDAF2DC3-6F42-4B9B-8048-47E9453D0B3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6529CE-4CB6-480B-AEEE-CF43C6852174}" type="pres">
      <dgm:prSet presAssocID="{7165807C-7CDD-42CE-A7AC-043BC1439CDB}" presName="sibTrans" presStyleCnt="0"/>
      <dgm:spPr/>
    </dgm:pt>
    <dgm:pt modelId="{8AAFAB9C-8E00-40AA-803A-4EEA492DFE5C}" type="pres">
      <dgm:prSet presAssocID="{8BD28A54-E754-4027-BC23-CE23AC1162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1D2C70-CE95-4049-B48E-4A30EDC73BD7}" type="pres">
      <dgm:prSet presAssocID="{D7FDFC70-2F42-421F-AA04-DEA0C1673CDE}" presName="sibTrans" presStyleCnt="0"/>
      <dgm:spPr/>
    </dgm:pt>
    <dgm:pt modelId="{C8680CC4-0377-4A07-85BC-8B4BA2E84820}" type="pres">
      <dgm:prSet presAssocID="{1BE2E252-538E-4735-9263-09F4D52282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5A11C7-55F5-4B79-B981-06FD34E4CCF3}" type="pres">
      <dgm:prSet presAssocID="{8BFDC957-399B-46B7-9EAB-F86C351492DE}" presName="sibTrans" presStyleCnt="0"/>
      <dgm:spPr/>
    </dgm:pt>
    <dgm:pt modelId="{997083C5-F445-4DD0-ACCA-8D1D552228EE}" type="pres">
      <dgm:prSet presAssocID="{2D88377E-0333-4F12-BF40-065FC12D70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052D90-2722-4AE6-843E-F8C056E84611}" srcId="{06AA5AF3-A2EA-415E-B24A-21163F72894E}" destId="{8BD28A54-E754-4027-BC23-CE23AC11623F}" srcOrd="2" destOrd="0" parTransId="{C3AEE208-D2A9-444E-85A7-F4B720828FE0}" sibTransId="{D7FDFC70-2F42-421F-AA04-DEA0C1673CDE}"/>
    <dgm:cxn modelId="{4B54C59F-AAED-44C2-9579-112D7D24E89A}" type="presOf" srcId="{06AA5AF3-A2EA-415E-B24A-21163F72894E}" destId="{D60603C7-EA50-496D-A6FE-7C31FA2D0E91}" srcOrd="0" destOrd="0" presId="urn:microsoft.com/office/officeart/2005/8/layout/default"/>
    <dgm:cxn modelId="{45E46F36-879F-4B7A-BE6D-688A8F0E07EA}" type="presOf" srcId="{34B1ED5A-6023-44C3-9B8A-B6506C116C1D}" destId="{FD0E1CE2-CE8A-45B8-8B4A-64D6FD0DAC18}" srcOrd="0" destOrd="0" presId="urn:microsoft.com/office/officeart/2005/8/layout/default"/>
    <dgm:cxn modelId="{0BFAC23C-629F-4A52-A2CC-17BDB4B06E21}" srcId="{06AA5AF3-A2EA-415E-B24A-21163F72894E}" destId="{1BE2E252-538E-4735-9263-09F4D522825F}" srcOrd="3" destOrd="0" parTransId="{E53DB260-907D-47AD-B76D-BDA7D10DD8DD}" sibTransId="{8BFDC957-399B-46B7-9EAB-F86C351492DE}"/>
    <dgm:cxn modelId="{4BC0D343-41FA-4C7B-9345-1B5805817125}" type="presOf" srcId="{CDAF2DC3-6F42-4B9B-8048-47E9453D0B3B}" destId="{49EB61BA-10C9-46FA-8756-04E7285A9FC0}" srcOrd="0" destOrd="0" presId="urn:microsoft.com/office/officeart/2005/8/layout/default"/>
    <dgm:cxn modelId="{CC2AE088-4B9D-4AB7-AFD3-064A9914577A}" type="presOf" srcId="{1BE2E252-538E-4735-9263-09F4D522825F}" destId="{C8680CC4-0377-4A07-85BC-8B4BA2E84820}" srcOrd="0" destOrd="0" presId="urn:microsoft.com/office/officeart/2005/8/layout/default"/>
    <dgm:cxn modelId="{A865B95F-987F-4B6E-8B2B-8F191F1048FC}" srcId="{06AA5AF3-A2EA-415E-B24A-21163F72894E}" destId="{34B1ED5A-6023-44C3-9B8A-B6506C116C1D}" srcOrd="0" destOrd="0" parTransId="{78D23BFE-2B6A-44DC-AEB3-FE5797CDCB77}" sibTransId="{E42F0E69-6807-4259-B12F-CA214E7C9838}"/>
    <dgm:cxn modelId="{929EE120-4B2E-464F-A321-41BD138D127A}" type="presOf" srcId="{2D88377E-0333-4F12-BF40-065FC12D700B}" destId="{997083C5-F445-4DD0-ACCA-8D1D552228EE}" srcOrd="0" destOrd="0" presId="urn:microsoft.com/office/officeart/2005/8/layout/default"/>
    <dgm:cxn modelId="{9F33916A-262A-4A0C-A7D8-017EBD1FD4F2}" type="presOf" srcId="{8BD28A54-E754-4027-BC23-CE23AC11623F}" destId="{8AAFAB9C-8E00-40AA-803A-4EEA492DFE5C}" srcOrd="0" destOrd="0" presId="urn:microsoft.com/office/officeart/2005/8/layout/default"/>
    <dgm:cxn modelId="{4A2EFC07-55C6-45F1-AE04-7E6C7CDC6B10}" srcId="{06AA5AF3-A2EA-415E-B24A-21163F72894E}" destId="{2D88377E-0333-4F12-BF40-065FC12D700B}" srcOrd="4" destOrd="0" parTransId="{DA0B49A0-237A-4439-8EEB-3AA414FB7D5F}" sibTransId="{55880C97-B407-416D-895D-4D540E4E827D}"/>
    <dgm:cxn modelId="{04FBDB43-F132-4FCE-96BC-DD007C840DDC}" srcId="{06AA5AF3-A2EA-415E-B24A-21163F72894E}" destId="{CDAF2DC3-6F42-4B9B-8048-47E9453D0B3B}" srcOrd="1" destOrd="0" parTransId="{8AB5DADB-70EB-445B-B467-DB5E5D1BC511}" sibTransId="{7165807C-7CDD-42CE-A7AC-043BC1439CDB}"/>
    <dgm:cxn modelId="{4A44166F-8FC9-48E5-A999-BFEA6E20725C}" type="presParOf" srcId="{D60603C7-EA50-496D-A6FE-7C31FA2D0E91}" destId="{FD0E1CE2-CE8A-45B8-8B4A-64D6FD0DAC18}" srcOrd="0" destOrd="0" presId="urn:microsoft.com/office/officeart/2005/8/layout/default"/>
    <dgm:cxn modelId="{DDB3B599-1BD1-459E-AA51-20FB1966B136}" type="presParOf" srcId="{D60603C7-EA50-496D-A6FE-7C31FA2D0E91}" destId="{3D525D29-CB5F-43D6-ABEB-CABA315197DA}" srcOrd="1" destOrd="0" presId="urn:microsoft.com/office/officeart/2005/8/layout/default"/>
    <dgm:cxn modelId="{CD439D25-C322-422B-AFB3-CDE046CCCA32}" type="presParOf" srcId="{D60603C7-EA50-496D-A6FE-7C31FA2D0E91}" destId="{49EB61BA-10C9-46FA-8756-04E7285A9FC0}" srcOrd="2" destOrd="0" presId="urn:microsoft.com/office/officeart/2005/8/layout/default"/>
    <dgm:cxn modelId="{8C29074E-0835-4E92-B748-653212AA5FAC}" type="presParOf" srcId="{D60603C7-EA50-496D-A6FE-7C31FA2D0E91}" destId="{536529CE-4CB6-480B-AEEE-CF43C6852174}" srcOrd="3" destOrd="0" presId="urn:microsoft.com/office/officeart/2005/8/layout/default"/>
    <dgm:cxn modelId="{3AFFAE1C-77F4-4678-B857-8105C0557EE7}" type="presParOf" srcId="{D60603C7-EA50-496D-A6FE-7C31FA2D0E91}" destId="{8AAFAB9C-8E00-40AA-803A-4EEA492DFE5C}" srcOrd="4" destOrd="0" presId="urn:microsoft.com/office/officeart/2005/8/layout/default"/>
    <dgm:cxn modelId="{19F54B11-3450-41C4-9210-0CD61B92E0E5}" type="presParOf" srcId="{D60603C7-EA50-496D-A6FE-7C31FA2D0E91}" destId="{E41D2C70-CE95-4049-B48E-4A30EDC73BD7}" srcOrd="5" destOrd="0" presId="urn:microsoft.com/office/officeart/2005/8/layout/default"/>
    <dgm:cxn modelId="{25BA4D33-35FB-4D3B-8502-E9B00D48452B}" type="presParOf" srcId="{D60603C7-EA50-496D-A6FE-7C31FA2D0E91}" destId="{C8680CC4-0377-4A07-85BC-8B4BA2E84820}" srcOrd="6" destOrd="0" presId="urn:microsoft.com/office/officeart/2005/8/layout/default"/>
    <dgm:cxn modelId="{5D6B06B1-C16C-48C0-9326-126FFFEF861C}" type="presParOf" srcId="{D60603C7-EA50-496D-A6FE-7C31FA2D0E91}" destId="{3C5A11C7-55F5-4B79-B981-06FD34E4CCF3}" srcOrd="7" destOrd="0" presId="urn:microsoft.com/office/officeart/2005/8/layout/default"/>
    <dgm:cxn modelId="{5CDAFC27-FA76-448C-BF72-B7EF7522B62B}" type="presParOf" srcId="{D60603C7-EA50-496D-A6FE-7C31FA2D0E91}" destId="{997083C5-F445-4DD0-ACCA-8D1D552228E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9BA846-5A42-402C-8C70-B1C468BBE53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D5458ED-158E-4E55-A7DE-85C185A2B25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 smtClean="0"/>
            <a:t>Learning and development</a:t>
          </a:r>
          <a:endParaRPr lang="en-GB" dirty="0"/>
        </a:p>
      </dgm:t>
    </dgm:pt>
    <dgm:pt modelId="{6F3271DA-389C-4466-B5F0-0C3AC4CB6868}" type="parTrans" cxnId="{AEE98D9A-D416-4ABF-88F5-E40B58AFAAF0}">
      <dgm:prSet/>
      <dgm:spPr/>
      <dgm:t>
        <a:bodyPr/>
        <a:lstStyle/>
        <a:p>
          <a:endParaRPr lang="en-GB"/>
        </a:p>
      </dgm:t>
    </dgm:pt>
    <dgm:pt modelId="{8BF67B82-CE50-4AA1-8755-E0DEE0301369}" type="sibTrans" cxnId="{AEE98D9A-D416-4ABF-88F5-E40B58AFAAF0}">
      <dgm:prSet/>
      <dgm:spPr/>
      <dgm:t>
        <a:bodyPr/>
        <a:lstStyle/>
        <a:p>
          <a:endParaRPr lang="en-GB"/>
        </a:p>
      </dgm:t>
    </dgm:pt>
    <dgm:pt modelId="{53A2BDEE-6DC5-4D64-9864-88AD0027D68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 smtClean="0"/>
            <a:t>Acknowledgement of mistakes</a:t>
          </a:r>
          <a:endParaRPr lang="en-GB" dirty="0"/>
        </a:p>
      </dgm:t>
    </dgm:pt>
    <dgm:pt modelId="{0A15FEB6-C903-48C1-ADFF-474F49C62FC6}" type="parTrans" cxnId="{3ECD74AD-5A2A-40A3-87C7-D6ED02A6B296}">
      <dgm:prSet/>
      <dgm:spPr/>
      <dgm:t>
        <a:bodyPr/>
        <a:lstStyle/>
        <a:p>
          <a:endParaRPr lang="en-GB"/>
        </a:p>
      </dgm:t>
    </dgm:pt>
    <dgm:pt modelId="{01695E89-500C-4B34-A6CB-9065BC8D42F4}" type="sibTrans" cxnId="{3ECD74AD-5A2A-40A3-87C7-D6ED02A6B296}">
      <dgm:prSet/>
      <dgm:spPr/>
      <dgm:t>
        <a:bodyPr/>
        <a:lstStyle/>
        <a:p>
          <a:endParaRPr lang="en-GB"/>
        </a:p>
      </dgm:t>
    </dgm:pt>
    <dgm:pt modelId="{910CBAA8-FFF9-47C0-AC4A-8A8CE4F58900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 smtClean="0"/>
            <a:t>Peer learning</a:t>
          </a:r>
          <a:endParaRPr lang="en-GB" dirty="0"/>
        </a:p>
      </dgm:t>
    </dgm:pt>
    <dgm:pt modelId="{97DD59E9-5541-479F-BE0E-7893442D3452}" type="parTrans" cxnId="{73FF7074-C141-41FF-92E4-6AA9BBD5D0B8}">
      <dgm:prSet/>
      <dgm:spPr/>
      <dgm:t>
        <a:bodyPr/>
        <a:lstStyle/>
        <a:p>
          <a:endParaRPr lang="en-GB"/>
        </a:p>
      </dgm:t>
    </dgm:pt>
    <dgm:pt modelId="{2FD01EDC-F0A0-4FE5-9783-05B81BA7A30B}" type="sibTrans" cxnId="{73FF7074-C141-41FF-92E4-6AA9BBD5D0B8}">
      <dgm:prSet/>
      <dgm:spPr/>
      <dgm:t>
        <a:bodyPr/>
        <a:lstStyle/>
        <a:p>
          <a:endParaRPr lang="en-GB"/>
        </a:p>
      </dgm:t>
    </dgm:pt>
    <dgm:pt modelId="{DE8F9970-AEA6-4FC0-8C6E-FAD6DE3BD9A5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 smtClean="0"/>
            <a:t>Writing process</a:t>
          </a:r>
          <a:endParaRPr lang="en-GB" dirty="0"/>
        </a:p>
      </dgm:t>
    </dgm:pt>
    <dgm:pt modelId="{7EFFB203-4300-403D-A4F4-8ED1160092DA}" type="parTrans" cxnId="{404743B3-82A2-479B-9358-C102F6B6FE89}">
      <dgm:prSet/>
      <dgm:spPr/>
      <dgm:t>
        <a:bodyPr/>
        <a:lstStyle/>
        <a:p>
          <a:endParaRPr lang="en-GB"/>
        </a:p>
      </dgm:t>
    </dgm:pt>
    <dgm:pt modelId="{07159E69-85E7-431D-A296-41335FB97181}" type="sibTrans" cxnId="{404743B3-82A2-479B-9358-C102F6B6FE89}">
      <dgm:prSet/>
      <dgm:spPr/>
      <dgm:t>
        <a:bodyPr/>
        <a:lstStyle/>
        <a:p>
          <a:endParaRPr lang="en-GB"/>
        </a:p>
      </dgm:t>
    </dgm:pt>
    <dgm:pt modelId="{CE5FFFF3-0578-4CEB-94BE-537639C2983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 smtClean="0"/>
            <a:t>Mention of existing skills...</a:t>
          </a:r>
          <a:endParaRPr lang="en-GB" dirty="0"/>
        </a:p>
      </dgm:t>
    </dgm:pt>
    <dgm:pt modelId="{22136E0F-8F45-4226-94CA-9D44F2AC7E59}" type="parTrans" cxnId="{9233575C-3074-4E5B-9573-862CB5D00F2D}">
      <dgm:prSet/>
      <dgm:spPr/>
      <dgm:t>
        <a:bodyPr/>
        <a:lstStyle/>
        <a:p>
          <a:endParaRPr lang="en-GB"/>
        </a:p>
      </dgm:t>
    </dgm:pt>
    <dgm:pt modelId="{F4448C29-2F18-4FD1-877B-42F8696EB715}" type="sibTrans" cxnId="{9233575C-3074-4E5B-9573-862CB5D00F2D}">
      <dgm:prSet/>
      <dgm:spPr/>
      <dgm:t>
        <a:bodyPr/>
        <a:lstStyle/>
        <a:p>
          <a:endParaRPr lang="en-GB"/>
        </a:p>
      </dgm:t>
    </dgm:pt>
    <dgm:pt modelId="{61A98773-DD9B-4EAA-9B85-DDADBF196AA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 smtClean="0"/>
            <a:t>Reflection on learning</a:t>
          </a:r>
          <a:endParaRPr lang="en-GB" dirty="0"/>
        </a:p>
      </dgm:t>
    </dgm:pt>
    <dgm:pt modelId="{FF64711A-3098-4FB7-ACB4-E54E2FF0C924}" type="parTrans" cxnId="{6D6B1E31-9903-4543-9EB2-E646D65E5784}">
      <dgm:prSet/>
      <dgm:spPr/>
      <dgm:t>
        <a:bodyPr/>
        <a:lstStyle/>
        <a:p>
          <a:endParaRPr lang="en-GB"/>
        </a:p>
      </dgm:t>
    </dgm:pt>
    <dgm:pt modelId="{A9E08C40-AE2A-4A2F-9A0C-3E6CF7AD20F0}" type="sibTrans" cxnId="{6D6B1E31-9903-4543-9EB2-E646D65E5784}">
      <dgm:prSet/>
      <dgm:spPr/>
      <dgm:t>
        <a:bodyPr/>
        <a:lstStyle/>
        <a:p>
          <a:endParaRPr lang="en-GB"/>
        </a:p>
      </dgm:t>
    </dgm:pt>
    <dgm:pt modelId="{CCAF874C-E8E4-4073-BE51-76ABB36292CE}" type="pres">
      <dgm:prSet presAssocID="{7C9BA846-5A42-402C-8C70-B1C468BBE53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D43A7ED-F84B-4C48-8F08-88BFDF32DE16}" type="pres">
      <dgm:prSet presAssocID="{BD5458ED-158E-4E55-A7DE-85C185A2B259}" presName="root1" presStyleCnt="0"/>
      <dgm:spPr/>
    </dgm:pt>
    <dgm:pt modelId="{9D5E36ED-1D3B-48C0-ABA7-5E636F514B19}" type="pres">
      <dgm:prSet presAssocID="{BD5458ED-158E-4E55-A7DE-85C185A2B25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F0F26F-E734-41AE-B4FA-F092B69F9D2D}" type="pres">
      <dgm:prSet presAssocID="{BD5458ED-158E-4E55-A7DE-85C185A2B259}" presName="level2hierChild" presStyleCnt="0"/>
      <dgm:spPr/>
    </dgm:pt>
    <dgm:pt modelId="{8CE3852D-3749-4398-957B-94EF9A8F5B2D}" type="pres">
      <dgm:prSet presAssocID="{0A15FEB6-C903-48C1-ADFF-474F49C62FC6}" presName="conn2-1" presStyleLbl="parChTrans1D2" presStyleIdx="0" presStyleCnt="5"/>
      <dgm:spPr/>
      <dgm:t>
        <a:bodyPr/>
        <a:lstStyle/>
        <a:p>
          <a:endParaRPr lang="en-GB"/>
        </a:p>
      </dgm:t>
    </dgm:pt>
    <dgm:pt modelId="{5AECCED5-4F1F-4A87-B916-0959883FEF9C}" type="pres">
      <dgm:prSet presAssocID="{0A15FEB6-C903-48C1-ADFF-474F49C62FC6}" presName="connTx" presStyleLbl="parChTrans1D2" presStyleIdx="0" presStyleCnt="5"/>
      <dgm:spPr/>
      <dgm:t>
        <a:bodyPr/>
        <a:lstStyle/>
        <a:p>
          <a:endParaRPr lang="en-GB"/>
        </a:p>
      </dgm:t>
    </dgm:pt>
    <dgm:pt modelId="{C7984A75-1BF2-44E4-8023-FA5DB0A769AB}" type="pres">
      <dgm:prSet presAssocID="{53A2BDEE-6DC5-4D64-9864-88AD0027D686}" presName="root2" presStyleCnt="0"/>
      <dgm:spPr/>
    </dgm:pt>
    <dgm:pt modelId="{6DF270EE-29A9-421F-8589-4ED078307D9B}" type="pres">
      <dgm:prSet presAssocID="{53A2BDEE-6DC5-4D64-9864-88AD0027D686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33EF86A-AD61-446E-A6DD-6EA6311935C0}" type="pres">
      <dgm:prSet presAssocID="{53A2BDEE-6DC5-4D64-9864-88AD0027D686}" presName="level3hierChild" presStyleCnt="0"/>
      <dgm:spPr/>
    </dgm:pt>
    <dgm:pt modelId="{5A040530-1044-4309-981B-B7E52B2CCDA1}" type="pres">
      <dgm:prSet presAssocID="{22136E0F-8F45-4226-94CA-9D44F2AC7E59}" presName="conn2-1" presStyleLbl="parChTrans1D2" presStyleIdx="1" presStyleCnt="5"/>
      <dgm:spPr/>
      <dgm:t>
        <a:bodyPr/>
        <a:lstStyle/>
        <a:p>
          <a:endParaRPr lang="en-GB"/>
        </a:p>
      </dgm:t>
    </dgm:pt>
    <dgm:pt modelId="{555C3004-495C-4F26-93CA-213735C42A0E}" type="pres">
      <dgm:prSet presAssocID="{22136E0F-8F45-4226-94CA-9D44F2AC7E59}" presName="connTx" presStyleLbl="parChTrans1D2" presStyleIdx="1" presStyleCnt="5"/>
      <dgm:spPr/>
      <dgm:t>
        <a:bodyPr/>
        <a:lstStyle/>
        <a:p>
          <a:endParaRPr lang="en-GB"/>
        </a:p>
      </dgm:t>
    </dgm:pt>
    <dgm:pt modelId="{166C3E13-8FBA-43CB-92C1-3213E5F86301}" type="pres">
      <dgm:prSet presAssocID="{CE5FFFF3-0578-4CEB-94BE-537639C29837}" presName="root2" presStyleCnt="0"/>
      <dgm:spPr/>
    </dgm:pt>
    <dgm:pt modelId="{AE83563B-C39E-4CB9-AD17-2718B97F5F8E}" type="pres">
      <dgm:prSet presAssocID="{CE5FFFF3-0578-4CEB-94BE-537639C29837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3353C4F-5CF0-48F6-A5AF-C610336156B8}" type="pres">
      <dgm:prSet presAssocID="{CE5FFFF3-0578-4CEB-94BE-537639C29837}" presName="level3hierChild" presStyleCnt="0"/>
      <dgm:spPr/>
    </dgm:pt>
    <dgm:pt modelId="{1F7F6389-D6AF-4441-B619-555769F22991}" type="pres">
      <dgm:prSet presAssocID="{97DD59E9-5541-479F-BE0E-7893442D3452}" presName="conn2-1" presStyleLbl="parChTrans1D2" presStyleIdx="2" presStyleCnt="5"/>
      <dgm:spPr/>
      <dgm:t>
        <a:bodyPr/>
        <a:lstStyle/>
        <a:p>
          <a:endParaRPr lang="en-GB"/>
        </a:p>
      </dgm:t>
    </dgm:pt>
    <dgm:pt modelId="{0699749A-B54A-443D-B9C2-22E4F647A6E0}" type="pres">
      <dgm:prSet presAssocID="{97DD59E9-5541-479F-BE0E-7893442D3452}" presName="connTx" presStyleLbl="parChTrans1D2" presStyleIdx="2" presStyleCnt="5"/>
      <dgm:spPr/>
      <dgm:t>
        <a:bodyPr/>
        <a:lstStyle/>
        <a:p>
          <a:endParaRPr lang="en-GB"/>
        </a:p>
      </dgm:t>
    </dgm:pt>
    <dgm:pt modelId="{211C716B-6633-4967-8416-4CC9449656CC}" type="pres">
      <dgm:prSet presAssocID="{910CBAA8-FFF9-47C0-AC4A-8A8CE4F58900}" presName="root2" presStyleCnt="0"/>
      <dgm:spPr/>
    </dgm:pt>
    <dgm:pt modelId="{9A25A2B7-9DCE-4DF1-A193-82D1B3B5B466}" type="pres">
      <dgm:prSet presAssocID="{910CBAA8-FFF9-47C0-AC4A-8A8CE4F5890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6C9FE62-691F-4FCD-B455-B41E8D41EFBF}" type="pres">
      <dgm:prSet presAssocID="{910CBAA8-FFF9-47C0-AC4A-8A8CE4F58900}" presName="level3hierChild" presStyleCnt="0"/>
      <dgm:spPr/>
    </dgm:pt>
    <dgm:pt modelId="{44023548-85A6-40F9-B45E-0C82DB32F43F}" type="pres">
      <dgm:prSet presAssocID="{FF64711A-3098-4FB7-ACB4-E54E2FF0C924}" presName="conn2-1" presStyleLbl="parChTrans1D2" presStyleIdx="3" presStyleCnt="5"/>
      <dgm:spPr/>
      <dgm:t>
        <a:bodyPr/>
        <a:lstStyle/>
        <a:p>
          <a:endParaRPr lang="en-GB"/>
        </a:p>
      </dgm:t>
    </dgm:pt>
    <dgm:pt modelId="{FD49ABC9-13D4-4295-862F-3ECF5A4696E8}" type="pres">
      <dgm:prSet presAssocID="{FF64711A-3098-4FB7-ACB4-E54E2FF0C924}" presName="connTx" presStyleLbl="parChTrans1D2" presStyleIdx="3" presStyleCnt="5"/>
      <dgm:spPr/>
      <dgm:t>
        <a:bodyPr/>
        <a:lstStyle/>
        <a:p>
          <a:endParaRPr lang="en-GB"/>
        </a:p>
      </dgm:t>
    </dgm:pt>
    <dgm:pt modelId="{CCF97721-58F6-481E-AFA7-F575F45590D3}" type="pres">
      <dgm:prSet presAssocID="{61A98773-DD9B-4EAA-9B85-DDADBF196AAF}" presName="root2" presStyleCnt="0"/>
      <dgm:spPr/>
    </dgm:pt>
    <dgm:pt modelId="{0E0D75C5-030E-4D03-B4A2-6EA9FBCA4838}" type="pres">
      <dgm:prSet presAssocID="{61A98773-DD9B-4EAA-9B85-DDADBF196AAF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F624CB6-0C7D-46BF-AC23-4841F887242A}" type="pres">
      <dgm:prSet presAssocID="{61A98773-DD9B-4EAA-9B85-DDADBF196AAF}" presName="level3hierChild" presStyleCnt="0"/>
      <dgm:spPr/>
    </dgm:pt>
    <dgm:pt modelId="{E1E02793-6802-44B2-8774-6BFE414E6CED}" type="pres">
      <dgm:prSet presAssocID="{7EFFB203-4300-403D-A4F4-8ED1160092DA}" presName="conn2-1" presStyleLbl="parChTrans1D2" presStyleIdx="4" presStyleCnt="5"/>
      <dgm:spPr/>
      <dgm:t>
        <a:bodyPr/>
        <a:lstStyle/>
        <a:p>
          <a:endParaRPr lang="en-GB"/>
        </a:p>
      </dgm:t>
    </dgm:pt>
    <dgm:pt modelId="{4E63F1FA-C2E7-487D-B053-EB8C60967D09}" type="pres">
      <dgm:prSet presAssocID="{7EFFB203-4300-403D-A4F4-8ED1160092DA}" presName="connTx" presStyleLbl="parChTrans1D2" presStyleIdx="4" presStyleCnt="5"/>
      <dgm:spPr/>
      <dgm:t>
        <a:bodyPr/>
        <a:lstStyle/>
        <a:p>
          <a:endParaRPr lang="en-GB"/>
        </a:p>
      </dgm:t>
    </dgm:pt>
    <dgm:pt modelId="{BC762C33-D7AC-4E85-AF19-1B1A339C15CD}" type="pres">
      <dgm:prSet presAssocID="{DE8F9970-AEA6-4FC0-8C6E-FAD6DE3BD9A5}" presName="root2" presStyleCnt="0"/>
      <dgm:spPr/>
    </dgm:pt>
    <dgm:pt modelId="{B3583901-57FC-4649-874A-AE2B9CB1CA20}" type="pres">
      <dgm:prSet presAssocID="{DE8F9970-AEA6-4FC0-8C6E-FAD6DE3BD9A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B18EC81-6D88-4720-8486-A65114DBED18}" type="pres">
      <dgm:prSet presAssocID="{DE8F9970-AEA6-4FC0-8C6E-FAD6DE3BD9A5}" presName="level3hierChild" presStyleCnt="0"/>
      <dgm:spPr/>
    </dgm:pt>
  </dgm:ptLst>
  <dgm:cxnLst>
    <dgm:cxn modelId="{3ECD74AD-5A2A-40A3-87C7-D6ED02A6B296}" srcId="{BD5458ED-158E-4E55-A7DE-85C185A2B259}" destId="{53A2BDEE-6DC5-4D64-9864-88AD0027D686}" srcOrd="0" destOrd="0" parTransId="{0A15FEB6-C903-48C1-ADFF-474F49C62FC6}" sibTransId="{01695E89-500C-4B34-A6CB-9065BC8D42F4}"/>
    <dgm:cxn modelId="{AD022D1B-3ADB-4730-A45D-49997D5FEB80}" type="presOf" srcId="{22136E0F-8F45-4226-94CA-9D44F2AC7E59}" destId="{555C3004-495C-4F26-93CA-213735C42A0E}" srcOrd="1" destOrd="0" presId="urn:microsoft.com/office/officeart/2008/layout/HorizontalMultiLevelHierarchy"/>
    <dgm:cxn modelId="{D682E743-5F4E-493E-9A5A-A4716863669E}" type="presOf" srcId="{DE8F9970-AEA6-4FC0-8C6E-FAD6DE3BD9A5}" destId="{B3583901-57FC-4649-874A-AE2B9CB1CA20}" srcOrd="0" destOrd="0" presId="urn:microsoft.com/office/officeart/2008/layout/HorizontalMultiLevelHierarchy"/>
    <dgm:cxn modelId="{5B5AB6C6-4846-4245-BF22-C2BE3E8E127F}" type="presOf" srcId="{97DD59E9-5541-479F-BE0E-7893442D3452}" destId="{0699749A-B54A-443D-B9C2-22E4F647A6E0}" srcOrd="1" destOrd="0" presId="urn:microsoft.com/office/officeart/2008/layout/HorizontalMultiLevelHierarchy"/>
    <dgm:cxn modelId="{73FF7074-C141-41FF-92E4-6AA9BBD5D0B8}" srcId="{BD5458ED-158E-4E55-A7DE-85C185A2B259}" destId="{910CBAA8-FFF9-47C0-AC4A-8A8CE4F58900}" srcOrd="2" destOrd="0" parTransId="{97DD59E9-5541-479F-BE0E-7893442D3452}" sibTransId="{2FD01EDC-F0A0-4FE5-9783-05B81BA7A30B}"/>
    <dgm:cxn modelId="{7F6DE8A9-C753-4DD4-B321-0E9E899DA3F0}" type="presOf" srcId="{22136E0F-8F45-4226-94CA-9D44F2AC7E59}" destId="{5A040530-1044-4309-981B-B7E52B2CCDA1}" srcOrd="0" destOrd="0" presId="urn:microsoft.com/office/officeart/2008/layout/HorizontalMultiLevelHierarchy"/>
    <dgm:cxn modelId="{1767AB2D-AA2E-4B3C-A676-B7CC7B3DE9E5}" type="presOf" srcId="{7EFFB203-4300-403D-A4F4-8ED1160092DA}" destId="{4E63F1FA-C2E7-487D-B053-EB8C60967D09}" srcOrd="1" destOrd="0" presId="urn:microsoft.com/office/officeart/2008/layout/HorizontalMultiLevelHierarchy"/>
    <dgm:cxn modelId="{404743B3-82A2-479B-9358-C102F6B6FE89}" srcId="{BD5458ED-158E-4E55-A7DE-85C185A2B259}" destId="{DE8F9970-AEA6-4FC0-8C6E-FAD6DE3BD9A5}" srcOrd="4" destOrd="0" parTransId="{7EFFB203-4300-403D-A4F4-8ED1160092DA}" sibTransId="{07159E69-85E7-431D-A296-41335FB97181}"/>
    <dgm:cxn modelId="{357F7613-FE99-4FF7-B37F-12BB71DAC234}" type="presOf" srcId="{FF64711A-3098-4FB7-ACB4-E54E2FF0C924}" destId="{44023548-85A6-40F9-B45E-0C82DB32F43F}" srcOrd="0" destOrd="0" presId="urn:microsoft.com/office/officeart/2008/layout/HorizontalMultiLevelHierarchy"/>
    <dgm:cxn modelId="{9233575C-3074-4E5B-9573-862CB5D00F2D}" srcId="{BD5458ED-158E-4E55-A7DE-85C185A2B259}" destId="{CE5FFFF3-0578-4CEB-94BE-537639C29837}" srcOrd="1" destOrd="0" parTransId="{22136E0F-8F45-4226-94CA-9D44F2AC7E59}" sibTransId="{F4448C29-2F18-4FD1-877B-42F8696EB715}"/>
    <dgm:cxn modelId="{6D6B1E31-9903-4543-9EB2-E646D65E5784}" srcId="{BD5458ED-158E-4E55-A7DE-85C185A2B259}" destId="{61A98773-DD9B-4EAA-9B85-DDADBF196AAF}" srcOrd="3" destOrd="0" parTransId="{FF64711A-3098-4FB7-ACB4-E54E2FF0C924}" sibTransId="{A9E08C40-AE2A-4A2F-9A0C-3E6CF7AD20F0}"/>
    <dgm:cxn modelId="{3A9B6E88-7212-4A9E-8A1E-250A9711220A}" type="presOf" srcId="{97DD59E9-5541-479F-BE0E-7893442D3452}" destId="{1F7F6389-D6AF-4441-B619-555769F22991}" srcOrd="0" destOrd="0" presId="urn:microsoft.com/office/officeart/2008/layout/HorizontalMultiLevelHierarchy"/>
    <dgm:cxn modelId="{E735169F-D2CE-46C9-ABB2-27E2DC3150D6}" type="presOf" srcId="{53A2BDEE-6DC5-4D64-9864-88AD0027D686}" destId="{6DF270EE-29A9-421F-8589-4ED078307D9B}" srcOrd="0" destOrd="0" presId="urn:microsoft.com/office/officeart/2008/layout/HorizontalMultiLevelHierarchy"/>
    <dgm:cxn modelId="{A7BE6806-1D6A-4BEE-86B7-CEA25B7A788A}" type="presOf" srcId="{CE5FFFF3-0578-4CEB-94BE-537639C29837}" destId="{AE83563B-C39E-4CB9-AD17-2718B97F5F8E}" srcOrd="0" destOrd="0" presId="urn:microsoft.com/office/officeart/2008/layout/HorizontalMultiLevelHierarchy"/>
    <dgm:cxn modelId="{AEE98D9A-D416-4ABF-88F5-E40B58AFAAF0}" srcId="{7C9BA846-5A42-402C-8C70-B1C468BBE537}" destId="{BD5458ED-158E-4E55-A7DE-85C185A2B259}" srcOrd="0" destOrd="0" parTransId="{6F3271DA-389C-4466-B5F0-0C3AC4CB6868}" sibTransId="{8BF67B82-CE50-4AA1-8755-E0DEE0301369}"/>
    <dgm:cxn modelId="{474168CB-DA47-4462-A4BE-7F908451319A}" type="presOf" srcId="{7C9BA846-5A42-402C-8C70-B1C468BBE537}" destId="{CCAF874C-E8E4-4073-BE51-76ABB36292CE}" srcOrd="0" destOrd="0" presId="urn:microsoft.com/office/officeart/2008/layout/HorizontalMultiLevelHierarchy"/>
    <dgm:cxn modelId="{D9C37D1C-6536-432D-A61E-DB043879C419}" type="presOf" srcId="{0A15FEB6-C903-48C1-ADFF-474F49C62FC6}" destId="{5AECCED5-4F1F-4A87-B916-0959883FEF9C}" srcOrd="1" destOrd="0" presId="urn:microsoft.com/office/officeart/2008/layout/HorizontalMultiLevelHierarchy"/>
    <dgm:cxn modelId="{DE49354D-09B6-4898-BE51-D1581B80CA9D}" type="presOf" srcId="{BD5458ED-158E-4E55-A7DE-85C185A2B259}" destId="{9D5E36ED-1D3B-48C0-ABA7-5E636F514B19}" srcOrd="0" destOrd="0" presId="urn:microsoft.com/office/officeart/2008/layout/HorizontalMultiLevelHierarchy"/>
    <dgm:cxn modelId="{AC12AC12-75CD-4DD2-929E-B90F4CB3C224}" type="presOf" srcId="{61A98773-DD9B-4EAA-9B85-DDADBF196AAF}" destId="{0E0D75C5-030E-4D03-B4A2-6EA9FBCA4838}" srcOrd="0" destOrd="0" presId="urn:microsoft.com/office/officeart/2008/layout/HorizontalMultiLevelHierarchy"/>
    <dgm:cxn modelId="{2F12B04B-55AA-4F0D-96CE-E9328C91087E}" type="presOf" srcId="{FF64711A-3098-4FB7-ACB4-E54E2FF0C924}" destId="{FD49ABC9-13D4-4295-862F-3ECF5A4696E8}" srcOrd="1" destOrd="0" presId="urn:microsoft.com/office/officeart/2008/layout/HorizontalMultiLevelHierarchy"/>
    <dgm:cxn modelId="{EED925C7-ABB9-4A89-A7BA-A244B62E2C0A}" type="presOf" srcId="{7EFFB203-4300-403D-A4F4-8ED1160092DA}" destId="{E1E02793-6802-44B2-8774-6BFE414E6CED}" srcOrd="0" destOrd="0" presId="urn:microsoft.com/office/officeart/2008/layout/HorizontalMultiLevelHierarchy"/>
    <dgm:cxn modelId="{4BCA61EB-95AB-44AC-9567-1F8F82DF35E4}" type="presOf" srcId="{0A15FEB6-C903-48C1-ADFF-474F49C62FC6}" destId="{8CE3852D-3749-4398-957B-94EF9A8F5B2D}" srcOrd="0" destOrd="0" presId="urn:microsoft.com/office/officeart/2008/layout/HorizontalMultiLevelHierarchy"/>
    <dgm:cxn modelId="{7F4B957D-CC56-4DC8-9574-6ADDC8AA46EC}" type="presOf" srcId="{910CBAA8-FFF9-47C0-AC4A-8A8CE4F58900}" destId="{9A25A2B7-9DCE-4DF1-A193-82D1B3B5B466}" srcOrd="0" destOrd="0" presId="urn:microsoft.com/office/officeart/2008/layout/HorizontalMultiLevelHierarchy"/>
    <dgm:cxn modelId="{78A5E408-893D-480A-A9E0-328CCA091F78}" type="presParOf" srcId="{CCAF874C-E8E4-4073-BE51-76ABB36292CE}" destId="{2D43A7ED-F84B-4C48-8F08-88BFDF32DE16}" srcOrd="0" destOrd="0" presId="urn:microsoft.com/office/officeart/2008/layout/HorizontalMultiLevelHierarchy"/>
    <dgm:cxn modelId="{47C15AAE-F4DF-49F8-8C04-91E05D6FEE7E}" type="presParOf" srcId="{2D43A7ED-F84B-4C48-8F08-88BFDF32DE16}" destId="{9D5E36ED-1D3B-48C0-ABA7-5E636F514B19}" srcOrd="0" destOrd="0" presId="urn:microsoft.com/office/officeart/2008/layout/HorizontalMultiLevelHierarchy"/>
    <dgm:cxn modelId="{7299F42E-849F-4B3D-A94B-E64D62868237}" type="presParOf" srcId="{2D43A7ED-F84B-4C48-8F08-88BFDF32DE16}" destId="{59F0F26F-E734-41AE-B4FA-F092B69F9D2D}" srcOrd="1" destOrd="0" presId="urn:microsoft.com/office/officeart/2008/layout/HorizontalMultiLevelHierarchy"/>
    <dgm:cxn modelId="{C7640112-0E04-4109-B189-230A7239A747}" type="presParOf" srcId="{59F0F26F-E734-41AE-B4FA-F092B69F9D2D}" destId="{8CE3852D-3749-4398-957B-94EF9A8F5B2D}" srcOrd="0" destOrd="0" presId="urn:microsoft.com/office/officeart/2008/layout/HorizontalMultiLevelHierarchy"/>
    <dgm:cxn modelId="{75000A5D-DDF5-41FA-80F4-CDC7055674E3}" type="presParOf" srcId="{8CE3852D-3749-4398-957B-94EF9A8F5B2D}" destId="{5AECCED5-4F1F-4A87-B916-0959883FEF9C}" srcOrd="0" destOrd="0" presId="urn:microsoft.com/office/officeart/2008/layout/HorizontalMultiLevelHierarchy"/>
    <dgm:cxn modelId="{857DDFE1-B36B-445B-AEEB-79F8F410A04A}" type="presParOf" srcId="{59F0F26F-E734-41AE-B4FA-F092B69F9D2D}" destId="{C7984A75-1BF2-44E4-8023-FA5DB0A769AB}" srcOrd="1" destOrd="0" presId="urn:microsoft.com/office/officeart/2008/layout/HorizontalMultiLevelHierarchy"/>
    <dgm:cxn modelId="{E7692506-7475-4F65-BF29-A560C2568A36}" type="presParOf" srcId="{C7984A75-1BF2-44E4-8023-FA5DB0A769AB}" destId="{6DF270EE-29A9-421F-8589-4ED078307D9B}" srcOrd="0" destOrd="0" presId="urn:microsoft.com/office/officeart/2008/layout/HorizontalMultiLevelHierarchy"/>
    <dgm:cxn modelId="{8B3B372F-1778-4CBE-A223-E50BD1ED53D6}" type="presParOf" srcId="{C7984A75-1BF2-44E4-8023-FA5DB0A769AB}" destId="{133EF86A-AD61-446E-A6DD-6EA6311935C0}" srcOrd="1" destOrd="0" presId="urn:microsoft.com/office/officeart/2008/layout/HorizontalMultiLevelHierarchy"/>
    <dgm:cxn modelId="{D21D1E31-FD96-4F3C-AF10-13F77A9C0C56}" type="presParOf" srcId="{59F0F26F-E734-41AE-B4FA-F092B69F9D2D}" destId="{5A040530-1044-4309-981B-B7E52B2CCDA1}" srcOrd="2" destOrd="0" presId="urn:microsoft.com/office/officeart/2008/layout/HorizontalMultiLevelHierarchy"/>
    <dgm:cxn modelId="{D0021F6C-8DD0-47C6-A4C1-1752E8C293F2}" type="presParOf" srcId="{5A040530-1044-4309-981B-B7E52B2CCDA1}" destId="{555C3004-495C-4F26-93CA-213735C42A0E}" srcOrd="0" destOrd="0" presId="urn:microsoft.com/office/officeart/2008/layout/HorizontalMultiLevelHierarchy"/>
    <dgm:cxn modelId="{171E522A-8C31-4AE1-A834-31CD4149569F}" type="presParOf" srcId="{59F0F26F-E734-41AE-B4FA-F092B69F9D2D}" destId="{166C3E13-8FBA-43CB-92C1-3213E5F86301}" srcOrd="3" destOrd="0" presId="urn:microsoft.com/office/officeart/2008/layout/HorizontalMultiLevelHierarchy"/>
    <dgm:cxn modelId="{19C89B79-D883-477E-BD9A-6A6F7294E099}" type="presParOf" srcId="{166C3E13-8FBA-43CB-92C1-3213E5F86301}" destId="{AE83563B-C39E-4CB9-AD17-2718B97F5F8E}" srcOrd="0" destOrd="0" presId="urn:microsoft.com/office/officeart/2008/layout/HorizontalMultiLevelHierarchy"/>
    <dgm:cxn modelId="{FD3AC5B5-AC2D-4ABA-82A7-F23AE48BF39B}" type="presParOf" srcId="{166C3E13-8FBA-43CB-92C1-3213E5F86301}" destId="{F3353C4F-5CF0-48F6-A5AF-C610336156B8}" srcOrd="1" destOrd="0" presId="urn:microsoft.com/office/officeart/2008/layout/HorizontalMultiLevelHierarchy"/>
    <dgm:cxn modelId="{88C41F08-CDCB-422A-AEAA-27D9F70FCAA5}" type="presParOf" srcId="{59F0F26F-E734-41AE-B4FA-F092B69F9D2D}" destId="{1F7F6389-D6AF-4441-B619-555769F22991}" srcOrd="4" destOrd="0" presId="urn:microsoft.com/office/officeart/2008/layout/HorizontalMultiLevelHierarchy"/>
    <dgm:cxn modelId="{B81EFFED-8462-487A-BA02-571C63827289}" type="presParOf" srcId="{1F7F6389-D6AF-4441-B619-555769F22991}" destId="{0699749A-B54A-443D-B9C2-22E4F647A6E0}" srcOrd="0" destOrd="0" presId="urn:microsoft.com/office/officeart/2008/layout/HorizontalMultiLevelHierarchy"/>
    <dgm:cxn modelId="{7C4E4A5E-CC47-4EB3-BB1F-121CF20E51DF}" type="presParOf" srcId="{59F0F26F-E734-41AE-B4FA-F092B69F9D2D}" destId="{211C716B-6633-4967-8416-4CC9449656CC}" srcOrd="5" destOrd="0" presId="urn:microsoft.com/office/officeart/2008/layout/HorizontalMultiLevelHierarchy"/>
    <dgm:cxn modelId="{8C6E3229-DA13-4E54-ACD3-59F59D5A438C}" type="presParOf" srcId="{211C716B-6633-4967-8416-4CC9449656CC}" destId="{9A25A2B7-9DCE-4DF1-A193-82D1B3B5B466}" srcOrd="0" destOrd="0" presId="urn:microsoft.com/office/officeart/2008/layout/HorizontalMultiLevelHierarchy"/>
    <dgm:cxn modelId="{5714DB7D-66B2-40D1-8C52-19760E9357F4}" type="presParOf" srcId="{211C716B-6633-4967-8416-4CC9449656CC}" destId="{86C9FE62-691F-4FCD-B455-B41E8D41EFBF}" srcOrd="1" destOrd="0" presId="urn:microsoft.com/office/officeart/2008/layout/HorizontalMultiLevelHierarchy"/>
    <dgm:cxn modelId="{68E60AEB-2F4E-4688-94DA-90EA20B358F9}" type="presParOf" srcId="{59F0F26F-E734-41AE-B4FA-F092B69F9D2D}" destId="{44023548-85A6-40F9-B45E-0C82DB32F43F}" srcOrd="6" destOrd="0" presId="urn:microsoft.com/office/officeart/2008/layout/HorizontalMultiLevelHierarchy"/>
    <dgm:cxn modelId="{6E4F4FBA-3EA0-454D-BF81-C533A75D2FA3}" type="presParOf" srcId="{44023548-85A6-40F9-B45E-0C82DB32F43F}" destId="{FD49ABC9-13D4-4295-862F-3ECF5A4696E8}" srcOrd="0" destOrd="0" presId="urn:microsoft.com/office/officeart/2008/layout/HorizontalMultiLevelHierarchy"/>
    <dgm:cxn modelId="{8633277E-495A-42E2-8DB7-460895FF086D}" type="presParOf" srcId="{59F0F26F-E734-41AE-B4FA-F092B69F9D2D}" destId="{CCF97721-58F6-481E-AFA7-F575F45590D3}" srcOrd="7" destOrd="0" presId="urn:microsoft.com/office/officeart/2008/layout/HorizontalMultiLevelHierarchy"/>
    <dgm:cxn modelId="{1D2923A0-FD54-4E76-B637-234CBD024B74}" type="presParOf" srcId="{CCF97721-58F6-481E-AFA7-F575F45590D3}" destId="{0E0D75C5-030E-4D03-B4A2-6EA9FBCA4838}" srcOrd="0" destOrd="0" presId="urn:microsoft.com/office/officeart/2008/layout/HorizontalMultiLevelHierarchy"/>
    <dgm:cxn modelId="{3B7F979F-D81B-4361-8955-DF3281C48025}" type="presParOf" srcId="{CCF97721-58F6-481E-AFA7-F575F45590D3}" destId="{EF624CB6-0C7D-46BF-AC23-4841F887242A}" srcOrd="1" destOrd="0" presId="urn:microsoft.com/office/officeart/2008/layout/HorizontalMultiLevelHierarchy"/>
    <dgm:cxn modelId="{550AB0D4-A6E1-47FD-9DAE-B7FB23D6CB08}" type="presParOf" srcId="{59F0F26F-E734-41AE-B4FA-F092B69F9D2D}" destId="{E1E02793-6802-44B2-8774-6BFE414E6CED}" srcOrd="8" destOrd="0" presId="urn:microsoft.com/office/officeart/2008/layout/HorizontalMultiLevelHierarchy"/>
    <dgm:cxn modelId="{161B8A59-2947-4C7F-9544-F959909E9921}" type="presParOf" srcId="{E1E02793-6802-44B2-8774-6BFE414E6CED}" destId="{4E63F1FA-C2E7-487D-B053-EB8C60967D09}" srcOrd="0" destOrd="0" presId="urn:microsoft.com/office/officeart/2008/layout/HorizontalMultiLevelHierarchy"/>
    <dgm:cxn modelId="{C883C62E-BE3E-4BAC-BF73-A68D068EB8FB}" type="presParOf" srcId="{59F0F26F-E734-41AE-B4FA-F092B69F9D2D}" destId="{BC762C33-D7AC-4E85-AF19-1B1A339C15CD}" srcOrd="9" destOrd="0" presId="urn:microsoft.com/office/officeart/2008/layout/HorizontalMultiLevelHierarchy"/>
    <dgm:cxn modelId="{DB768E1F-87D2-4C67-8D81-A028E0B48807}" type="presParOf" srcId="{BC762C33-D7AC-4E85-AF19-1B1A339C15CD}" destId="{B3583901-57FC-4649-874A-AE2B9CB1CA20}" srcOrd="0" destOrd="0" presId="urn:microsoft.com/office/officeart/2008/layout/HorizontalMultiLevelHierarchy"/>
    <dgm:cxn modelId="{CC5AD896-7C0F-46D1-A3AD-BFA62AFF10B5}" type="presParOf" srcId="{BC762C33-D7AC-4E85-AF19-1B1A339C15CD}" destId="{7B18EC81-6D88-4720-8486-A65114DBED1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E1CE2-CE8A-45B8-8B4A-64D6FD0DAC18}">
      <dsp:nvSpPr>
        <dsp:cNvPr id="0" name=""/>
        <dsp:cNvSpPr/>
      </dsp:nvSpPr>
      <dsp:spPr>
        <a:xfrm>
          <a:off x="0" y="155351"/>
          <a:ext cx="2609949" cy="156596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Learning and development</a:t>
          </a:r>
          <a:endParaRPr lang="en-GB" sz="3100" kern="1200" dirty="0"/>
        </a:p>
      </dsp:txBody>
      <dsp:txXfrm>
        <a:off x="0" y="155351"/>
        <a:ext cx="2609949" cy="1565969"/>
      </dsp:txXfrm>
    </dsp:sp>
    <dsp:sp modelId="{49EB61BA-10C9-46FA-8756-04E7285A9FC0}">
      <dsp:nvSpPr>
        <dsp:cNvPr id="0" name=""/>
        <dsp:cNvSpPr/>
      </dsp:nvSpPr>
      <dsp:spPr>
        <a:xfrm>
          <a:off x="2870944" y="155351"/>
          <a:ext cx="2609949" cy="156596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Project management</a:t>
          </a:r>
          <a:endParaRPr lang="en-GB" sz="3100" kern="1200" dirty="0"/>
        </a:p>
      </dsp:txBody>
      <dsp:txXfrm>
        <a:off x="2870944" y="155351"/>
        <a:ext cx="2609949" cy="1565969"/>
      </dsp:txXfrm>
    </dsp:sp>
    <dsp:sp modelId="{8AAFAB9C-8E00-40AA-803A-4EEA492DFE5C}">
      <dsp:nvSpPr>
        <dsp:cNvPr id="0" name=""/>
        <dsp:cNvSpPr/>
      </dsp:nvSpPr>
      <dsp:spPr>
        <a:xfrm>
          <a:off x="5741888" y="155351"/>
          <a:ext cx="2609949" cy="156596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Teaching support</a:t>
          </a:r>
          <a:endParaRPr lang="en-GB" sz="3100" kern="1200" dirty="0"/>
        </a:p>
      </dsp:txBody>
      <dsp:txXfrm>
        <a:off x="5741888" y="155351"/>
        <a:ext cx="2609949" cy="1565969"/>
      </dsp:txXfrm>
    </dsp:sp>
    <dsp:sp modelId="{C8680CC4-0377-4A07-85BC-8B4BA2E84820}">
      <dsp:nvSpPr>
        <dsp:cNvPr id="0" name=""/>
        <dsp:cNvSpPr/>
      </dsp:nvSpPr>
      <dsp:spPr>
        <a:xfrm>
          <a:off x="1435472" y="1982316"/>
          <a:ext cx="2609949" cy="1565969"/>
        </a:xfrm>
        <a:prstGeom prst="rect">
          <a:avLst/>
        </a:prstGeom>
        <a:solidFill>
          <a:srgbClr val="EF60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Group building and social</a:t>
          </a:r>
          <a:endParaRPr lang="en-GB" sz="3100" kern="1200" dirty="0"/>
        </a:p>
      </dsp:txBody>
      <dsp:txXfrm>
        <a:off x="1435472" y="1982316"/>
        <a:ext cx="2609949" cy="1565969"/>
      </dsp:txXfrm>
    </dsp:sp>
    <dsp:sp modelId="{997083C5-F445-4DD0-ACCA-8D1D552228EE}">
      <dsp:nvSpPr>
        <dsp:cNvPr id="0" name=""/>
        <dsp:cNvSpPr/>
      </dsp:nvSpPr>
      <dsp:spPr>
        <a:xfrm>
          <a:off x="4306416" y="1982316"/>
          <a:ext cx="2609949" cy="156596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Feelings</a:t>
          </a:r>
          <a:endParaRPr lang="en-GB" sz="3100" kern="1200" dirty="0"/>
        </a:p>
      </dsp:txBody>
      <dsp:txXfrm>
        <a:off x="4306416" y="1982316"/>
        <a:ext cx="2609949" cy="1565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02793-6802-44B2-8774-6BFE414E6CED}">
      <dsp:nvSpPr>
        <dsp:cNvPr id="0" name=""/>
        <dsp:cNvSpPr/>
      </dsp:nvSpPr>
      <dsp:spPr>
        <a:xfrm>
          <a:off x="3270010" y="1851818"/>
          <a:ext cx="404820" cy="1542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410" y="0"/>
              </a:lnTo>
              <a:lnTo>
                <a:pt x="202410" y="1542760"/>
              </a:lnTo>
              <a:lnTo>
                <a:pt x="404820" y="1542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3432545" y="2583324"/>
        <a:ext cx="79749" cy="79749"/>
      </dsp:txXfrm>
    </dsp:sp>
    <dsp:sp modelId="{44023548-85A6-40F9-B45E-0C82DB32F43F}">
      <dsp:nvSpPr>
        <dsp:cNvPr id="0" name=""/>
        <dsp:cNvSpPr/>
      </dsp:nvSpPr>
      <dsp:spPr>
        <a:xfrm>
          <a:off x="3270010" y="1851818"/>
          <a:ext cx="404820" cy="771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410" y="0"/>
              </a:lnTo>
              <a:lnTo>
                <a:pt x="202410" y="771380"/>
              </a:lnTo>
              <a:lnTo>
                <a:pt x="404820" y="771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50641" y="2215730"/>
        <a:ext cx="43557" cy="43557"/>
      </dsp:txXfrm>
    </dsp:sp>
    <dsp:sp modelId="{1F7F6389-D6AF-4441-B619-555769F22991}">
      <dsp:nvSpPr>
        <dsp:cNvPr id="0" name=""/>
        <dsp:cNvSpPr/>
      </dsp:nvSpPr>
      <dsp:spPr>
        <a:xfrm>
          <a:off x="3270010" y="1806098"/>
          <a:ext cx="4048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82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62299" y="1841698"/>
        <a:ext cx="20241" cy="20241"/>
      </dsp:txXfrm>
    </dsp:sp>
    <dsp:sp modelId="{5A040530-1044-4309-981B-B7E52B2CCDA1}">
      <dsp:nvSpPr>
        <dsp:cNvPr id="0" name=""/>
        <dsp:cNvSpPr/>
      </dsp:nvSpPr>
      <dsp:spPr>
        <a:xfrm>
          <a:off x="3270010" y="1080438"/>
          <a:ext cx="404820" cy="771380"/>
        </a:xfrm>
        <a:custGeom>
          <a:avLst/>
          <a:gdLst/>
          <a:ahLst/>
          <a:cxnLst/>
          <a:rect l="0" t="0" r="0" b="0"/>
          <a:pathLst>
            <a:path>
              <a:moveTo>
                <a:pt x="0" y="771380"/>
              </a:moveTo>
              <a:lnTo>
                <a:pt x="202410" y="771380"/>
              </a:lnTo>
              <a:lnTo>
                <a:pt x="202410" y="0"/>
              </a:lnTo>
              <a:lnTo>
                <a:pt x="4048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50641" y="1444350"/>
        <a:ext cx="43557" cy="43557"/>
      </dsp:txXfrm>
    </dsp:sp>
    <dsp:sp modelId="{8CE3852D-3749-4398-957B-94EF9A8F5B2D}">
      <dsp:nvSpPr>
        <dsp:cNvPr id="0" name=""/>
        <dsp:cNvSpPr/>
      </dsp:nvSpPr>
      <dsp:spPr>
        <a:xfrm>
          <a:off x="3270010" y="309058"/>
          <a:ext cx="404820" cy="1542760"/>
        </a:xfrm>
        <a:custGeom>
          <a:avLst/>
          <a:gdLst/>
          <a:ahLst/>
          <a:cxnLst/>
          <a:rect l="0" t="0" r="0" b="0"/>
          <a:pathLst>
            <a:path>
              <a:moveTo>
                <a:pt x="0" y="1542760"/>
              </a:moveTo>
              <a:lnTo>
                <a:pt x="202410" y="1542760"/>
              </a:lnTo>
              <a:lnTo>
                <a:pt x="202410" y="0"/>
              </a:lnTo>
              <a:lnTo>
                <a:pt x="4048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3432545" y="1040564"/>
        <a:ext cx="79749" cy="79749"/>
      </dsp:txXfrm>
    </dsp:sp>
    <dsp:sp modelId="{9D5E36ED-1D3B-48C0-ABA7-5E636F514B19}">
      <dsp:nvSpPr>
        <dsp:cNvPr id="0" name=""/>
        <dsp:cNvSpPr/>
      </dsp:nvSpPr>
      <dsp:spPr>
        <a:xfrm rot="16200000">
          <a:off x="1337499" y="1543266"/>
          <a:ext cx="3247916" cy="61710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Learning and development</a:t>
          </a:r>
          <a:endParaRPr lang="en-GB" sz="2200" kern="1200" dirty="0"/>
        </a:p>
      </dsp:txBody>
      <dsp:txXfrm>
        <a:off x="1337499" y="1543266"/>
        <a:ext cx="3247916" cy="617104"/>
      </dsp:txXfrm>
    </dsp:sp>
    <dsp:sp modelId="{6DF270EE-29A9-421F-8589-4ED078307D9B}">
      <dsp:nvSpPr>
        <dsp:cNvPr id="0" name=""/>
        <dsp:cNvSpPr/>
      </dsp:nvSpPr>
      <dsp:spPr>
        <a:xfrm>
          <a:off x="3674830" y="506"/>
          <a:ext cx="2024101" cy="61710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Acknowledgement of mistakes</a:t>
          </a:r>
          <a:endParaRPr lang="en-GB" sz="1900" kern="1200" dirty="0"/>
        </a:p>
      </dsp:txBody>
      <dsp:txXfrm>
        <a:off x="3674830" y="506"/>
        <a:ext cx="2024101" cy="617104"/>
      </dsp:txXfrm>
    </dsp:sp>
    <dsp:sp modelId="{AE83563B-C39E-4CB9-AD17-2718B97F5F8E}">
      <dsp:nvSpPr>
        <dsp:cNvPr id="0" name=""/>
        <dsp:cNvSpPr/>
      </dsp:nvSpPr>
      <dsp:spPr>
        <a:xfrm>
          <a:off x="3674830" y="771886"/>
          <a:ext cx="2024101" cy="61710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Mention of existing skills...</a:t>
          </a:r>
          <a:endParaRPr lang="en-GB" sz="1900" kern="1200" dirty="0"/>
        </a:p>
      </dsp:txBody>
      <dsp:txXfrm>
        <a:off x="3674830" y="771886"/>
        <a:ext cx="2024101" cy="617104"/>
      </dsp:txXfrm>
    </dsp:sp>
    <dsp:sp modelId="{9A25A2B7-9DCE-4DF1-A193-82D1B3B5B466}">
      <dsp:nvSpPr>
        <dsp:cNvPr id="0" name=""/>
        <dsp:cNvSpPr/>
      </dsp:nvSpPr>
      <dsp:spPr>
        <a:xfrm>
          <a:off x="3674830" y="1543266"/>
          <a:ext cx="2024101" cy="61710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Peer learning</a:t>
          </a:r>
          <a:endParaRPr lang="en-GB" sz="1900" kern="1200" dirty="0"/>
        </a:p>
      </dsp:txBody>
      <dsp:txXfrm>
        <a:off x="3674830" y="1543266"/>
        <a:ext cx="2024101" cy="617104"/>
      </dsp:txXfrm>
    </dsp:sp>
    <dsp:sp modelId="{0E0D75C5-030E-4D03-B4A2-6EA9FBCA4838}">
      <dsp:nvSpPr>
        <dsp:cNvPr id="0" name=""/>
        <dsp:cNvSpPr/>
      </dsp:nvSpPr>
      <dsp:spPr>
        <a:xfrm>
          <a:off x="3674830" y="2314647"/>
          <a:ext cx="2024101" cy="61710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Reflection on learning</a:t>
          </a:r>
          <a:endParaRPr lang="en-GB" sz="1900" kern="1200" dirty="0"/>
        </a:p>
      </dsp:txBody>
      <dsp:txXfrm>
        <a:off x="3674830" y="2314647"/>
        <a:ext cx="2024101" cy="617104"/>
      </dsp:txXfrm>
    </dsp:sp>
    <dsp:sp modelId="{B3583901-57FC-4649-874A-AE2B9CB1CA20}">
      <dsp:nvSpPr>
        <dsp:cNvPr id="0" name=""/>
        <dsp:cNvSpPr/>
      </dsp:nvSpPr>
      <dsp:spPr>
        <a:xfrm>
          <a:off x="3674830" y="3086027"/>
          <a:ext cx="2024101" cy="61710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Writing process</a:t>
          </a:r>
          <a:endParaRPr lang="en-GB" sz="1900" kern="1200" dirty="0"/>
        </a:p>
      </dsp:txBody>
      <dsp:txXfrm>
        <a:off x="3674830" y="3086027"/>
        <a:ext cx="2024101" cy="617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E5F2-41C7-6244-B6BE-0DE86CAF42D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19EDF-32DA-2B40-A28B-2067B9A1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08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and development and project management</a:t>
            </a:r>
            <a:r>
              <a:rPr lang="en-US" baseline="0" dirty="0" smtClean="0"/>
              <a:t> similar to SDSS. High group building and teaching support.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91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Numerical</a:t>
            </a:r>
            <a:r>
              <a:rPr lang="en-GB" baseline="0" dirty="0" smtClean="0"/>
              <a:t> data from previous slides – but now EXCLUDING teaching support – just the student input. </a:t>
            </a:r>
          </a:p>
          <a:p>
            <a:r>
              <a:rPr lang="en-GB" baseline="0" dirty="0" smtClean="0"/>
              <a:t>There is </a:t>
            </a:r>
            <a:r>
              <a:rPr lang="en-GB" dirty="0" smtClean="0"/>
              <a:t>lot of</a:t>
            </a:r>
            <a:r>
              <a:rPr lang="en-GB" baseline="0" dirty="0" smtClean="0"/>
              <a:t> information in the entire coding. As an example, just look at Feelings.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85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Highlight that PIRATE prompts more expression of feelings than other projects. These are both</a:t>
            </a:r>
            <a:r>
              <a:rPr lang="en-GB" baseline="0" dirty="0" smtClean="0"/>
              <a:t> positive &amp; negative – may be because of excitement at using a real telescope but also the pressures associated with that.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57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Distributions are similar. Key difference</a:t>
            </a:r>
            <a:r>
              <a:rPr lang="en-GB" baseline="0" dirty="0" smtClean="0"/>
              <a:t> is female students engaged more in group building and social.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5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1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point is that there female</a:t>
            </a:r>
            <a:r>
              <a:rPr lang="en-GB" baseline="0" dirty="0" smtClean="0"/>
              <a:t> students contributed substantially more to the forums. This raises further questions: are the female students carrying out a disproportionate amount of the work?  (Remember that forum is only part of the workload)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76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Caveat – this is an early analysis!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33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case asked about this.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36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case asked about this.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2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case asked about this.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2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 smtClean="0"/>
              <a:t>(Each project forum is a few hundred pages). Hierarchical structure allows</a:t>
            </a:r>
            <a:r>
              <a:rPr lang="en-GB" sz="900" baseline="0" dirty="0" smtClean="0"/>
              <a:t> a view across the entire project – i.e. what the students discussing as a whole and important but infrequent detail. </a:t>
            </a:r>
            <a:endParaRPr lang="en-GB" sz="9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4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 – initially</a:t>
            </a:r>
            <a:r>
              <a:rPr lang="en-US" baseline="0" dirty="0" smtClean="0"/>
              <a:t> used a set of themes based on reading of transcripts and areas of interest.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Isn’t time to describe the entire framework – 53 nodes in</a:t>
            </a:r>
            <a:r>
              <a:rPr lang="en-GB" baseline="0" dirty="0" smtClean="0"/>
              <a:t> total. This just shows the next level down from “Learning and Development”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9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Variation by project – links to design of project and should</a:t>
            </a:r>
            <a:r>
              <a:rPr lang="en-GB" baseline="0" dirty="0" smtClean="0"/>
              <a:t> provide insight about how to improve design/assessment</a:t>
            </a:r>
          </a:p>
          <a:p>
            <a:r>
              <a:rPr lang="en-GB" baseline="0" dirty="0" smtClean="0"/>
              <a:t>Gender differences – we need to know whether student gender plays has an effect in this mode of working.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9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 values for all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6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r>
              <a:rPr lang="en-US" baseline="0" dirty="0" smtClean="0"/>
              <a:t> management is slightly more than learning and development – due to nature of the project. Substantial teaching support – (practical work, so need night duty astronomer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More expression of feelings than other projects.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1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Balance shifted more to Learning and Development than Project Management</a:t>
            </a:r>
            <a:r>
              <a:rPr lang="en-US" baseline="0" dirty="0" smtClean="0"/>
              <a:t> – project is more straightforward than PIRATE. Group building and social is high. Teaching support is low – due to design of this project.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3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100642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2" y="3166993"/>
            <a:ext cx="8614701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4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09" y="4130271"/>
            <a:ext cx="1095415" cy="749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080000"/>
            <a:ext cx="835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3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8676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1800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92001" y="1080363"/>
            <a:ext cx="619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8801" y="612003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466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3" y="1080000"/>
            <a:ext cx="3395663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176000" y="1080000"/>
            <a:ext cx="4608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3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024141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3" y="3136922"/>
            <a:ext cx="3395663" cy="1646578"/>
          </a:xfrm>
          <a:prstGeom prst="rect">
            <a:avLst/>
          </a:prstGeom>
        </p:spPr>
        <p:txBody>
          <a:bodyPr lIns="0" tIns="0" rIns="0" bIns="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6804" y="1080363"/>
            <a:ext cx="4597199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3" y="1080000"/>
            <a:ext cx="3395663" cy="1840920"/>
          </a:xfrm>
          <a:prstGeom prst="rect">
            <a:avLst/>
          </a:prstGeom>
        </p:spPr>
        <p:txBody>
          <a:bodyPr lIns="0" tIns="0" rIns="0" bIns="0" numCol="2" spcCol="288000"/>
          <a:lstStyle>
            <a:lvl1pPr marL="0" indent="0" algn="l">
              <a:buNone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Body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3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379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0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02" y="1080000"/>
            <a:ext cx="3455999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3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452818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3"/>
            <a:ext cx="8352000" cy="1670075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966079"/>
            <a:ext cx="8352000" cy="1817423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3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53036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882553"/>
            <a:ext cx="540000" cy="37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=""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882550"/>
            <a:ext cx="3207056" cy="196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=""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084404"/>
            <a:ext cx="3207056" cy="27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407933"/>
            <a:ext cx="540000" cy="37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=""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407931"/>
            <a:ext cx="3207056" cy="196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=""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1609784"/>
            <a:ext cx="3207056" cy="27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1933313"/>
            <a:ext cx="540000" cy="37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=""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1933311"/>
            <a:ext cx="3207056" cy="196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=""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135165"/>
            <a:ext cx="3207056" cy="27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2458692"/>
            <a:ext cx="540000" cy="37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=""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2458691"/>
            <a:ext cx="3207056" cy="196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=""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2660545"/>
            <a:ext cx="3207056" cy="27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=""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2984073"/>
            <a:ext cx="540000" cy="37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=""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2984071"/>
            <a:ext cx="3207056" cy="196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=""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3185925"/>
            <a:ext cx="3207056" cy="27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3509454"/>
            <a:ext cx="540000" cy="37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=""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3509452"/>
            <a:ext cx="3207056" cy="196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=""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3711305"/>
            <a:ext cx="3207056" cy="27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9" y="577855"/>
            <a:ext cx="1044375" cy="15905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=""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4773725"/>
            <a:ext cx="491706" cy="36878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515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=""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810000"/>
            <a:ext cx="8220294" cy="3963725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=""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4773725"/>
            <a:ext cx="491706" cy="36878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1" y="408238"/>
            <a:ext cx="1044375" cy="15905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89980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=""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4773725"/>
            <a:ext cx="491706" cy="36878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2" y="571082"/>
            <a:ext cx="7418105" cy="188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08238"/>
            <a:ext cx="1260000" cy="15905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2" y="862964"/>
            <a:ext cx="8263493" cy="391076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624213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=""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4773725"/>
            <a:ext cx="491706" cy="36878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2" y="571082"/>
            <a:ext cx="7418105" cy="188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2" y="862964"/>
            <a:ext cx="8263493" cy="3910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08238"/>
            <a:ext cx="1260000" cy="15905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720147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xmlns="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4773726"/>
            <a:ext cx="491706" cy="36878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4" y="571083"/>
            <a:ext cx="7418105" cy="188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05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08238"/>
            <a:ext cx="1260000" cy="15905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05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4" y="862964"/>
            <a:ext cx="8263493" cy="391076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900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270842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=""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4773725"/>
            <a:ext cx="491706" cy="36878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2" y="571082"/>
            <a:ext cx="7418105" cy="188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862964"/>
            <a:ext cx="6007954" cy="3910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2" y="862965"/>
            <a:ext cx="2072459" cy="391076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08238"/>
            <a:ext cx="1260000" cy="15905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03404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=""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4773725"/>
            <a:ext cx="491706" cy="36878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2" y="571082"/>
            <a:ext cx="7418105" cy="188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862964"/>
            <a:ext cx="4217254" cy="3910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862965"/>
            <a:ext cx="3855539" cy="391076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08238"/>
            <a:ext cx="1260000" cy="15905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00235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=""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4773725"/>
            <a:ext cx="491706" cy="36878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2" y="571082"/>
            <a:ext cx="7418105" cy="188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862964"/>
            <a:ext cx="4217254" cy="3910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862965"/>
            <a:ext cx="3855539" cy="1864775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2904932"/>
            <a:ext cx="3855539" cy="1864775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08238"/>
            <a:ext cx="1260000" cy="15905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260267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=""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4773725"/>
            <a:ext cx="491706" cy="36878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2" y="571082"/>
            <a:ext cx="7418105" cy="188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2" y="862964"/>
            <a:ext cx="2552519" cy="391076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1" y="862964"/>
            <a:ext cx="2552519" cy="391076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60" y="862961"/>
            <a:ext cx="2869035" cy="3910761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08238"/>
            <a:ext cx="1260000" cy="15905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001155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=""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4773725"/>
            <a:ext cx="491706" cy="36878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2" y="571082"/>
            <a:ext cx="7418105" cy="188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2" y="862965"/>
            <a:ext cx="8263493" cy="1708786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2" y="2674634"/>
            <a:ext cx="8263493" cy="209908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08238"/>
            <a:ext cx="1260000" cy="15905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939503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2"/>
            <a:ext cx="5400000" cy="5078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3"/>
            <a:ext cx="5400000" cy="503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43567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2"/>
            <a:ext cx="5400000" cy="5078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3"/>
            <a:ext cx="5400000" cy="503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60226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2"/>
            <a:ext cx="5400000" cy="5078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3"/>
            <a:ext cx="5400000" cy="503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78179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2"/>
            <a:ext cx="5400000" cy="5078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3"/>
            <a:ext cx="5400000" cy="503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10951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964966" y="379269"/>
            <a:ext cx="1017437" cy="207903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64960" y="788548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504960" y="788545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504960" y="1057683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64960" y="14890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960" y="1489053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4504960" y="1758190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964960" y="2189562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4504960" y="2189560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4504960" y="2458697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964960" y="2890067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504960" y="2890066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5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4504960" y="3159204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964960" y="359057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960" y="3590574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8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4504960" y="3859711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64960" y="429108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04960" y="4291081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4504960" y="4560218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4187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88802" y="401851"/>
            <a:ext cx="1017437" cy="207903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</p:spTree>
    <p:extLst>
      <p:ext uri="{BB962C8B-B14F-4D97-AF65-F5344CB8AC3E}">
        <p14:creationId xmlns:p14="http://schemas.microsoft.com/office/powerpoint/2010/main" val="190977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612003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0954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2" y="165600"/>
            <a:ext cx="631509" cy="4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79" y="165793"/>
            <a:ext cx="644992" cy="44343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73" r:id="rId3"/>
    <p:sldLayoutId id="2147483683" r:id="rId4"/>
    <p:sldLayoutId id="2147483685" r:id="rId5"/>
    <p:sldLayoutId id="2147483681" r:id="rId6"/>
    <p:sldLayoutId id="2147483684" r:id="rId7"/>
    <p:sldLayoutId id="2147483682" r:id="rId8"/>
    <p:sldLayoutId id="2147483686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3" y="150223"/>
            <a:ext cx="812841" cy="4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1" y="1321891"/>
            <a:ext cx="8614700" cy="1495794"/>
          </a:xfrm>
        </p:spPr>
        <p:txBody>
          <a:bodyPr/>
          <a:lstStyle/>
          <a:p>
            <a:r>
              <a:rPr lang="en-GB" dirty="0" smtClean="0"/>
              <a:t>Online Team Investigations in Science (OTIS) – </a:t>
            </a:r>
            <a:r>
              <a:rPr lang="en-GB" dirty="0"/>
              <a:t>Analysis of student interactions in team-working </a:t>
            </a:r>
            <a:r>
              <a:rPr lang="en-GB" dirty="0" smtClean="0"/>
              <a:t>projects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2" y="3166993"/>
            <a:ext cx="8614701" cy="503215"/>
          </a:xfrm>
        </p:spPr>
        <p:txBody>
          <a:bodyPr/>
          <a:lstStyle/>
          <a:p>
            <a:r>
              <a:rPr lang="en-GB" smtClean="0"/>
              <a:t>Mark Jones, Sarah Chyriwsky, Judith Croston, Ulrich Kolb, Susanne Schwenzer and Sheona Urquhart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8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28626"/>
            <a:ext cx="102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RQ1a</a:t>
            </a:r>
          </a:p>
          <a:p>
            <a:endParaRPr lang="en-GB" sz="1200" dirty="0" smtClean="0"/>
          </a:p>
          <a:p>
            <a:r>
              <a:rPr lang="en-GB" sz="1200" dirty="0" smtClean="0"/>
              <a:t>SDSS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20" y="0"/>
            <a:ext cx="70987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28626"/>
            <a:ext cx="102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RQ1a</a:t>
            </a:r>
          </a:p>
          <a:p>
            <a:endParaRPr lang="en-GB" sz="1200" dirty="0" smtClean="0"/>
          </a:p>
          <a:p>
            <a:r>
              <a:rPr lang="en-GB" sz="1200" dirty="0" smtClean="0"/>
              <a:t>ROVER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20" y="0"/>
            <a:ext cx="70987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600" dirty="0" smtClean="0"/>
              <a:t>The total number of student contributed references in this sample:</a:t>
            </a:r>
            <a:br>
              <a:rPr lang="en-GB" sz="1600" dirty="0" smtClean="0"/>
            </a:br>
            <a:r>
              <a:rPr lang="en-GB" sz="1600" dirty="0" smtClean="0"/>
              <a:t>SDSS – 2120</a:t>
            </a:r>
            <a:br>
              <a:rPr lang="en-GB" sz="1600" dirty="0" smtClean="0"/>
            </a:br>
            <a:r>
              <a:rPr lang="en-GB" sz="1600" dirty="0" smtClean="0"/>
              <a:t>PIRATE – 1734</a:t>
            </a:r>
            <a:br>
              <a:rPr lang="en-GB" sz="1600" dirty="0" smtClean="0"/>
            </a:br>
            <a:r>
              <a:rPr lang="en-GB" sz="1600" dirty="0" smtClean="0"/>
              <a:t>ROVER - 1768</a:t>
            </a:r>
            <a:endParaRPr lang="en-GB" sz="1600" dirty="0"/>
          </a:p>
          <a:p>
            <a:r>
              <a:rPr lang="en-GB" sz="1600" dirty="0"/>
              <a:t>Analysis based on student contributions only and expressed as a percentage of the total number of references. </a:t>
            </a:r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RQ1a  Top-level differences between projects</a:t>
            </a:r>
            <a:endParaRPr lang="en-GB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69133"/>
              </p:ext>
            </p:extLst>
          </p:nvPr>
        </p:nvGraphicFramePr>
        <p:xfrm>
          <a:off x="3225001" y="1080001"/>
          <a:ext cx="5105400" cy="1779270"/>
        </p:xfrm>
        <a:graphic>
          <a:graphicData uri="http://schemas.openxmlformats.org/drawingml/2006/table">
            <a:tbl>
              <a:tblPr/>
              <a:tblGrid>
                <a:gridCol w="2552700"/>
                <a:gridCol w="850900"/>
                <a:gridCol w="850900"/>
                <a:gridCol w="850900"/>
              </a:tblGrid>
              <a:tr h="43434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SDSS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PIRATE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ROVER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: Feelings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: Group building and social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C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C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C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C43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: Learning and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: Project management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5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600" dirty="0" smtClean="0"/>
              <a:t>The total number of student contributed references in this sample:</a:t>
            </a:r>
            <a:br>
              <a:rPr lang="en-GB" sz="1600" dirty="0" smtClean="0"/>
            </a:br>
            <a:r>
              <a:rPr lang="en-GB" sz="1600" dirty="0" smtClean="0"/>
              <a:t>SDSS – 2120</a:t>
            </a:r>
            <a:br>
              <a:rPr lang="en-GB" sz="1600" dirty="0" smtClean="0"/>
            </a:br>
            <a:r>
              <a:rPr lang="en-GB" sz="1600" dirty="0" smtClean="0"/>
              <a:t>PIRATE – 1734</a:t>
            </a:r>
            <a:br>
              <a:rPr lang="en-GB" sz="1600" dirty="0" smtClean="0"/>
            </a:br>
            <a:r>
              <a:rPr lang="en-GB" sz="1600" dirty="0" smtClean="0"/>
              <a:t>ROVER - 1768</a:t>
            </a:r>
            <a:endParaRPr lang="en-GB" sz="1600" dirty="0"/>
          </a:p>
          <a:p>
            <a:r>
              <a:rPr lang="en-GB" sz="1600" dirty="0"/>
              <a:t>Analysis based on student contributions only and expressed as a percentage of the total number of references. </a:t>
            </a:r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RQ1b Example </a:t>
            </a:r>
            <a:r>
              <a:rPr lang="en-GB" dirty="0" smtClean="0"/>
              <a:t>sub-level differences between projects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50604"/>
              </p:ext>
            </p:extLst>
          </p:nvPr>
        </p:nvGraphicFramePr>
        <p:xfrm>
          <a:off x="3225001" y="1080001"/>
          <a:ext cx="5105400" cy="3166110"/>
        </p:xfrm>
        <a:graphic>
          <a:graphicData uri="http://schemas.openxmlformats.org/drawingml/2006/table">
            <a:tbl>
              <a:tblPr/>
              <a:tblGrid>
                <a:gridCol w="2552700"/>
                <a:gridCol w="850900"/>
                <a:gridCol w="850900"/>
                <a:gridCol w="850900"/>
              </a:tblGrid>
              <a:tr h="43434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SDSS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PIRATE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ROVER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: Feelings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: Anxiety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: Confusion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: Excitement, enthusiasm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: Frustration, anger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: Satisfaction, pride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: Group building and social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C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C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C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C43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: Learning and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: Project management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916261" y="1481814"/>
            <a:ext cx="2489465" cy="30241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823354" y="1784224"/>
            <a:ext cx="695438" cy="138100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406593E-52CF-5B45-8CFF-7309163A472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OTIS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RQ2a</a:t>
            </a:r>
            <a:r>
              <a:rPr lang="en-GB" dirty="0"/>
              <a:t>. Does the thematic distribution vary by gender</a:t>
            </a:r>
            <a:r>
              <a:rPr lang="en-GB" dirty="0" smtClean="0"/>
              <a:t>? </a:t>
            </a:r>
            <a:endParaRPr lang="en-GB" dirty="0"/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267724"/>
              </p:ext>
            </p:extLst>
          </p:nvPr>
        </p:nvGraphicFramePr>
        <p:xfrm>
          <a:off x="388602" y="862964"/>
          <a:ext cx="8263493" cy="391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08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600" dirty="0" smtClean="0"/>
              <a:t>When contributions are broken down by female/male, the raw table is as shown.</a:t>
            </a:r>
          </a:p>
          <a:p>
            <a:r>
              <a:rPr lang="en-GB" sz="1600" dirty="0" smtClean="0"/>
              <a:t>However, the ratio of female to male students is 23:63 or </a:t>
            </a:r>
            <a:r>
              <a:rPr lang="en-GB" sz="1600" b="1" dirty="0" smtClean="0"/>
              <a:t>27%:73%</a:t>
            </a:r>
          </a:p>
          <a:p>
            <a:r>
              <a:rPr lang="en-GB" sz="1600" dirty="0" smtClean="0"/>
              <a:t>Since the ratio of overall postings is </a:t>
            </a:r>
            <a:r>
              <a:rPr lang="en-GB" sz="1600" b="1" dirty="0" smtClean="0"/>
              <a:t>38%:62% </a:t>
            </a:r>
            <a:r>
              <a:rPr lang="en-GB" sz="1600" dirty="0" smtClean="0"/>
              <a:t>it is evident that the female students made a greater contribution.</a:t>
            </a:r>
            <a:endParaRPr lang="en-GB" sz="16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RQ2b </a:t>
            </a:r>
            <a:r>
              <a:rPr lang="en-GB" dirty="0"/>
              <a:t>Is the contribution from female and male students similar?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66246"/>
              </p:ext>
            </p:extLst>
          </p:nvPr>
        </p:nvGraphicFramePr>
        <p:xfrm>
          <a:off x="2604536" y="1083845"/>
          <a:ext cx="4463013" cy="1611730"/>
        </p:xfrm>
        <a:graphic>
          <a:graphicData uri="http://schemas.openxmlformats.org/drawingml/2006/table">
            <a:tbl>
              <a:tblPr/>
              <a:tblGrid>
                <a:gridCol w="2927463"/>
                <a:gridCol w="769485"/>
                <a:gridCol w="766065"/>
              </a:tblGrid>
              <a:tr h="244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: Feelings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3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: Group building and social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A"/>
                    </a:solidFill>
                  </a:tcPr>
                </a:tc>
              </a:tr>
              <a:tr h="273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: Learning and development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3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: Project management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3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3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RQ2b – accounting for the gender distribution in the </a:t>
            </a:r>
            <a:r>
              <a:rPr lang="en-GB" dirty="0" smtClean="0"/>
              <a:t>sample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01" y="983892"/>
            <a:ext cx="5167140" cy="379960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42802"/>
              </p:ext>
            </p:extLst>
          </p:nvPr>
        </p:nvGraphicFramePr>
        <p:xfrm>
          <a:off x="4457700" y="2152652"/>
          <a:ext cx="4572975" cy="1617185"/>
        </p:xfrm>
        <a:graphic>
          <a:graphicData uri="http://schemas.openxmlformats.org/drawingml/2006/table">
            <a:tbl>
              <a:tblPr/>
              <a:tblGrid>
                <a:gridCol w="3058177"/>
                <a:gridCol w="757399"/>
                <a:gridCol w="757399"/>
              </a:tblGrid>
              <a:tr h="24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: Feelings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: Group building and social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A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: Learning and development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: Project management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34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 smtClean="0"/>
              <a:t>Similarities and differences between projects</a:t>
            </a:r>
            <a:br>
              <a:rPr lang="en-GB" sz="1600" b="1" dirty="0" smtClean="0"/>
            </a:br>
            <a:r>
              <a:rPr lang="en-GB" sz="1600" dirty="0" smtClean="0"/>
              <a:t>In these projects forum discussions, student communication appears to be distributed approximately as follows: ~40% learning, ~40% planning, ~15% group building, &lt;3% expression of feelings. </a:t>
            </a:r>
            <a:br>
              <a:rPr lang="en-GB" sz="1600" dirty="0" smtClean="0"/>
            </a:br>
            <a:r>
              <a:rPr lang="en-GB" sz="1600" dirty="0" smtClean="0"/>
              <a:t>The hierarchical approach allows areas of difference to be identified. E.g. PIRATE project seems to prompt expression of feelings.</a:t>
            </a:r>
          </a:p>
          <a:p>
            <a:r>
              <a:rPr lang="en-GB" sz="1600" b="1" dirty="0" smtClean="0"/>
              <a:t>Gender effects</a:t>
            </a:r>
            <a:br>
              <a:rPr lang="en-GB" sz="1600" b="1" dirty="0" smtClean="0"/>
            </a:br>
            <a:r>
              <a:rPr lang="en-GB" sz="1600" dirty="0" smtClean="0"/>
              <a:t>In terms of the high-level themes – gender distributions are similar, although some evidence of more “group building / social“ from female students.</a:t>
            </a:r>
            <a:br>
              <a:rPr lang="en-GB" sz="1600" dirty="0" smtClean="0"/>
            </a:br>
            <a:r>
              <a:rPr lang="en-GB" sz="1600" dirty="0" smtClean="0"/>
              <a:t>Major difference is contribution to overall forum content – when scaled for the gender ratio in the sample, female students seem to be making a significantly larger contribution. </a:t>
            </a:r>
          </a:p>
          <a:p>
            <a:r>
              <a:rPr lang="en-GB" sz="1600" b="1" dirty="0" smtClean="0"/>
              <a:t>Next steps</a:t>
            </a:r>
            <a:br>
              <a:rPr lang="en-GB" sz="1600" b="1" dirty="0" smtClean="0"/>
            </a:br>
            <a:r>
              <a:rPr lang="en-GB" sz="1600" dirty="0" smtClean="0"/>
              <a:t>Using these data: in-depth look at e.g. peer-learning, especially using qualitative data. </a:t>
            </a:r>
            <a:br>
              <a:rPr lang="en-GB" sz="1600" dirty="0" smtClean="0"/>
            </a:br>
            <a:r>
              <a:rPr lang="en-GB" sz="1600" dirty="0" smtClean="0"/>
              <a:t>Can also look at individual behaviours (such as dominance) and group dynamic. </a:t>
            </a:r>
            <a:br>
              <a:rPr lang="en-GB" sz="1600" dirty="0" smtClean="0"/>
            </a:br>
            <a:r>
              <a:rPr lang="en-GB" sz="1600" dirty="0"/>
              <a:t>U</a:t>
            </a:r>
            <a:r>
              <a:rPr lang="en-GB" sz="1600" dirty="0" smtClean="0"/>
              <a:t>nderstanding of the </a:t>
            </a:r>
            <a:r>
              <a:rPr lang="en-GB" sz="1600" dirty="0"/>
              <a:t>student </a:t>
            </a:r>
            <a:r>
              <a:rPr lang="en-GB" sz="1600" dirty="0" smtClean="0"/>
              <a:t>experience will be probed from interviews (14 students).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6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4321" y="2160001"/>
            <a:ext cx="8614700" cy="507831"/>
          </a:xfrm>
        </p:spPr>
        <p:txBody>
          <a:bodyPr/>
          <a:lstStyle/>
          <a:p>
            <a:pPr algn="ctr"/>
            <a:r>
              <a:rPr lang="en-US" dirty="0" smtClean="0"/>
              <a:t>m.h.jones@open.ac.uk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Gender distribution by project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633456"/>
              </p:ext>
            </p:extLst>
          </p:nvPr>
        </p:nvGraphicFramePr>
        <p:xfrm>
          <a:off x="2286000" y="120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40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D106C5-72D0-4A6A-B795-619B58D4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2" y="1080000"/>
            <a:ext cx="3996519" cy="3703500"/>
          </a:xfrm>
        </p:spPr>
        <p:txBody>
          <a:bodyPr/>
          <a:lstStyle/>
          <a:p>
            <a:r>
              <a:rPr lang="en-GB" sz="1600" b="1" dirty="0" smtClean="0"/>
              <a:t>Astronomy / Planetary Science</a:t>
            </a:r>
            <a:br>
              <a:rPr lang="en-GB" sz="1600" b="1" dirty="0" smtClean="0"/>
            </a:br>
            <a:r>
              <a:rPr lang="en-GB" sz="1600" dirty="0" smtClean="0"/>
              <a:t>S382 – PIRATE robotic telescope</a:t>
            </a:r>
            <a:br>
              <a:rPr lang="en-GB" sz="1600" dirty="0" smtClean="0"/>
            </a:br>
            <a:r>
              <a:rPr lang="en-GB" sz="1600" dirty="0" smtClean="0"/>
              <a:t>S382 – SDSS telescope data</a:t>
            </a:r>
            <a:br>
              <a:rPr lang="en-GB" sz="1600" dirty="0" smtClean="0"/>
            </a:br>
            <a:r>
              <a:rPr lang="en-GB" sz="1600" dirty="0" smtClean="0"/>
              <a:t>S818 – Mars rover simulation </a:t>
            </a:r>
          </a:p>
          <a:p>
            <a:r>
              <a:rPr lang="en-GB" sz="1600" b="1" dirty="0" smtClean="0"/>
              <a:t>Features</a:t>
            </a:r>
            <a:br>
              <a:rPr lang="en-GB" sz="1600" b="1" dirty="0" smtClean="0"/>
            </a:br>
            <a:r>
              <a:rPr lang="en-GB" sz="1600" dirty="0" smtClean="0"/>
              <a:t>- Advanced u/grad. and taught p/grad.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- Team working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- </a:t>
            </a:r>
            <a:r>
              <a:rPr lang="en-GB" sz="1600" dirty="0"/>
              <a:t>S</a:t>
            </a:r>
            <a:r>
              <a:rPr lang="en-GB" sz="1600" dirty="0" smtClean="0"/>
              <a:t>ynchronous and asynchronous </a:t>
            </a:r>
            <a:r>
              <a:rPr lang="en-GB" sz="1600" dirty="0"/>
              <a:t> </a:t>
            </a:r>
            <a:r>
              <a:rPr lang="en-GB" sz="1600" dirty="0" smtClean="0"/>
              <a:t>     communication tools</a:t>
            </a:r>
            <a:br>
              <a:rPr lang="en-GB" sz="1600" dirty="0" smtClean="0"/>
            </a:br>
            <a:r>
              <a:rPr lang="en-GB" sz="1600" dirty="0" smtClean="0"/>
              <a:t>- Varied models of assessment</a:t>
            </a:r>
          </a:p>
          <a:p>
            <a:r>
              <a:rPr lang="en-GB" sz="1600" b="1" dirty="0" smtClean="0"/>
              <a:t>This work</a:t>
            </a:r>
            <a:br>
              <a:rPr lang="en-GB" sz="1600" b="1" dirty="0" smtClean="0"/>
            </a:br>
            <a:r>
              <a:rPr lang="en-GB" sz="1600" dirty="0" smtClean="0"/>
              <a:t>Analysis of forum interactions as part of a wider project that also includes student interviews.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C61FE49-8142-490B-8FC0-05E66483BD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Team investigations in OU physical science modules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19" y="1122263"/>
            <a:ext cx="2360588" cy="15991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02" y="926984"/>
            <a:ext cx="2002596" cy="1929298"/>
          </a:xfrm>
          <a:prstGeom prst="rect">
            <a:avLst/>
          </a:prstGeom>
        </p:spPr>
      </p:pic>
      <p:pic>
        <p:nvPicPr>
          <p:cNvPr id="20" name="Grafik 10">
            <a:extLst>
              <a:ext uri="{FF2B5EF4-FFF2-40B4-BE49-F238E27FC236}">
                <a16:creationId xmlns="" xmlns:a16="http://schemas.microsoft.com/office/drawing/2014/main" id="{9D25A284-5164-4954-A138-405FB0371D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07" y="3150592"/>
            <a:ext cx="2177211" cy="16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Nodes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810715"/>
            <a:ext cx="3000794" cy="2133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04" y="810716"/>
            <a:ext cx="3000794" cy="274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074839"/>
            <a:ext cx="3007463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Nodes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760082"/>
            <a:ext cx="2994125" cy="3547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13" y="760082"/>
            <a:ext cx="3007463" cy="39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701091"/>
              </p:ext>
            </p:extLst>
          </p:nvPr>
        </p:nvGraphicFramePr>
        <p:xfrm>
          <a:off x="431800" y="1079500"/>
          <a:ext cx="835184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380"/>
                <a:gridCol w="1007706"/>
                <a:gridCol w="1744824"/>
                <a:gridCol w="2211355"/>
                <a:gridCol w="21495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Comms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Assessment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PIRATE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U/grad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 weeks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Forums &amp;</a:t>
                      </a:r>
                    </a:p>
                    <a:p>
                      <a:r>
                        <a:rPr lang="en-GB" dirty="0" smtClean="0"/>
                        <a:t>synchronous (obs.)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Group report wiki, </a:t>
                      </a:r>
                    </a:p>
                    <a:p>
                      <a:r>
                        <a:rPr lang="en-GB" dirty="0" smtClean="0"/>
                        <a:t>Individual</a:t>
                      </a:r>
                      <a:r>
                        <a:rPr lang="en-GB" baseline="0" dirty="0" smtClean="0"/>
                        <a:t> p</a:t>
                      </a:r>
                      <a:r>
                        <a:rPr lang="en-GB" dirty="0" smtClean="0"/>
                        <a:t>rogress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SDSS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U/grad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weeks</a:t>
                      </a:r>
                    </a:p>
                    <a:p>
                      <a:r>
                        <a:rPr lang="en-GB" dirty="0" smtClean="0"/>
                        <a:t>(9</a:t>
                      </a:r>
                      <a:r>
                        <a:rPr lang="en-GB" baseline="0" dirty="0" smtClean="0"/>
                        <a:t> weeks total)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Forum &amp; </a:t>
                      </a:r>
                    </a:p>
                    <a:p>
                      <a:r>
                        <a:rPr lang="en-GB" dirty="0" smtClean="0"/>
                        <a:t>synchronous (3+)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Group report wiki, </a:t>
                      </a:r>
                    </a:p>
                    <a:p>
                      <a:r>
                        <a:rPr lang="en-GB" dirty="0" smtClean="0"/>
                        <a:t>Individual</a:t>
                      </a:r>
                      <a:r>
                        <a:rPr lang="en-GB" baseline="0" dirty="0" smtClean="0"/>
                        <a:t> p</a:t>
                      </a:r>
                      <a:r>
                        <a:rPr lang="en-GB" dirty="0" smtClean="0"/>
                        <a:t>rogress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ROVER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P/grad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r>
                        <a:rPr lang="en-GB" baseline="0" dirty="0" smtClean="0"/>
                        <a:t>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Forums &amp; </a:t>
                      </a:r>
                    </a:p>
                    <a:p>
                      <a:r>
                        <a:rPr lang="en-GB" baseline="0" dirty="0" smtClean="0"/>
                        <a:t>synchronous (daily)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Self-reflection exercise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Summary of projects – key differences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6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Forum data analysis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600" b="1" dirty="0" smtClean="0"/>
              <a:t>Sample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We restrict analysis to 3 forums for each project – i.e. 9 in total. </a:t>
            </a:r>
            <a:br>
              <a:rPr lang="en-GB" sz="1600" dirty="0" smtClean="0"/>
            </a:br>
            <a:r>
              <a:rPr lang="en-GB" sz="1600" dirty="0" smtClean="0"/>
              <a:t>86 students involved in these 9 projects</a:t>
            </a:r>
            <a:br>
              <a:rPr lang="en-GB" sz="1600" dirty="0" smtClean="0"/>
            </a:br>
            <a:r>
              <a:rPr lang="en-GB" sz="1600" dirty="0" smtClean="0"/>
              <a:t>4,187 forum posts included in analysis</a:t>
            </a:r>
          </a:p>
          <a:p>
            <a:r>
              <a:rPr lang="en-GB" sz="1600" b="1" dirty="0" smtClean="0"/>
              <a:t>Method</a:t>
            </a:r>
            <a:br>
              <a:rPr lang="en-GB" sz="1600" b="1" dirty="0" smtClean="0"/>
            </a:br>
            <a:r>
              <a:rPr lang="en-GB" sz="1600" dirty="0"/>
              <a:t>Thematic analysis </a:t>
            </a:r>
            <a:r>
              <a:rPr lang="en-GB" sz="1600" dirty="0" smtClean="0"/>
              <a:t>using </a:t>
            </a:r>
            <a:r>
              <a:rPr lang="en-GB" sz="1600" dirty="0" err="1"/>
              <a:t>NVivo</a:t>
            </a:r>
            <a:r>
              <a:rPr lang="en-GB" sz="1600" dirty="0"/>
              <a:t>.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Manually coded (2 people, cross check by initial coding). </a:t>
            </a:r>
            <a:br>
              <a:rPr lang="en-GB" sz="1600" dirty="0" smtClean="0"/>
            </a:br>
            <a:r>
              <a:rPr lang="en-GB" sz="1600" dirty="0" smtClean="0"/>
              <a:t>All content coded by theme (and by participant). </a:t>
            </a:r>
            <a:br>
              <a:rPr lang="en-GB" sz="1600" dirty="0" smtClean="0"/>
            </a:br>
            <a:r>
              <a:rPr lang="en-GB" sz="1600" dirty="0" smtClean="0"/>
              <a:t>Item of coding – whole </a:t>
            </a:r>
            <a:r>
              <a:rPr lang="en-GB" sz="1600" b="1" dirty="0" smtClean="0"/>
              <a:t>or part</a:t>
            </a:r>
            <a:r>
              <a:rPr lang="en-GB" sz="1600" dirty="0" smtClean="0"/>
              <a:t> of forum posting that is linked to a theme. </a:t>
            </a:r>
            <a:br>
              <a:rPr lang="en-GB" sz="1600" dirty="0" smtClean="0"/>
            </a:br>
            <a:r>
              <a:rPr lang="en-GB" sz="1600" dirty="0" smtClean="0"/>
              <a:t>After initial investigation, themes organised into a hierarchical structure. </a:t>
            </a:r>
          </a:p>
          <a:p>
            <a:endParaRPr lang="en-GB" sz="16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98250"/>
              </p:ext>
            </p:extLst>
          </p:nvPr>
        </p:nvGraphicFramePr>
        <p:xfrm>
          <a:off x="5306523" y="870730"/>
          <a:ext cx="2600907" cy="2999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6969"/>
                <a:gridCol w="866969"/>
                <a:gridCol w="866969"/>
              </a:tblGrid>
              <a:tr h="2999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Type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Students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Posts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9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PIRATE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99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99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326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9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SDSS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99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567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99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577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9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ROVER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489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99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371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99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697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9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</a:t>
            </a:r>
            <a:endParaRPr lang="en-GB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553844"/>
              </p:ext>
            </p:extLst>
          </p:nvPr>
        </p:nvGraphicFramePr>
        <p:xfrm>
          <a:off x="431800" y="1079500"/>
          <a:ext cx="8351838" cy="370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Top-level themes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6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942115"/>
              </p:ext>
            </p:extLst>
          </p:nvPr>
        </p:nvGraphicFramePr>
        <p:xfrm>
          <a:off x="431800" y="1079500"/>
          <a:ext cx="8351838" cy="370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Hierarchical organisation of themes -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4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 smtClean="0"/>
              <a:t>Variation by project</a:t>
            </a:r>
            <a:endParaRPr lang="en-GB" sz="1600" b="1" dirty="0"/>
          </a:p>
          <a:p>
            <a:r>
              <a:rPr lang="en-GB" sz="1600" dirty="0" smtClean="0"/>
              <a:t>1a. Does the distribution between themes differ between different projects? </a:t>
            </a:r>
          </a:p>
          <a:p>
            <a:r>
              <a:rPr lang="en-GB" sz="1600" dirty="0" smtClean="0"/>
              <a:t>1b. If, so can any insights be obtained as to why these differences arise? </a:t>
            </a:r>
          </a:p>
          <a:p>
            <a:r>
              <a:rPr lang="en-GB" sz="1600" b="1" dirty="0" smtClean="0"/>
              <a:t>Variation by gender</a:t>
            </a:r>
          </a:p>
          <a:p>
            <a:r>
              <a:rPr lang="en-GB" sz="1600" dirty="0" smtClean="0"/>
              <a:t>2a. Does the thematic distribution vary by gender?</a:t>
            </a:r>
          </a:p>
          <a:p>
            <a:r>
              <a:rPr lang="en-GB" sz="1600" dirty="0" smtClean="0"/>
              <a:t>2b. Is the contribution from female and male students similar?  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Research questions based on the thematic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3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28626"/>
            <a:ext cx="1022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RQ1a</a:t>
            </a:r>
          </a:p>
          <a:p>
            <a:endParaRPr lang="en-GB" sz="1200" dirty="0"/>
          </a:p>
          <a:p>
            <a:r>
              <a:rPr lang="en-GB" sz="1200" dirty="0" smtClean="0"/>
              <a:t>All projects</a:t>
            </a:r>
          </a:p>
          <a:p>
            <a:endParaRPr lang="en-GB" sz="1200" dirty="0"/>
          </a:p>
          <a:p>
            <a:r>
              <a:rPr lang="en-GB" sz="1200" dirty="0" smtClean="0"/>
              <a:t>Area shows fraction of coded items by theme </a:t>
            </a:r>
            <a:endParaRPr lang="en-GB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20" y="0"/>
            <a:ext cx="70987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28626"/>
            <a:ext cx="102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RQ1a</a:t>
            </a:r>
          </a:p>
          <a:p>
            <a:endParaRPr lang="en-GB" sz="1200" dirty="0" smtClean="0"/>
          </a:p>
          <a:p>
            <a:r>
              <a:rPr lang="en-GB" sz="1200" dirty="0" smtClean="0"/>
              <a:t>PIRATE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20" y="0"/>
            <a:ext cx="70987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EF1B13A4-813D-44E3-93C5-C503883F126B}"/>
    </a:ext>
  </a:extLst>
</a:theme>
</file>

<file path=ppt/theme/theme2.xml><?xml version="1.0" encoding="utf-8"?>
<a:theme xmlns:a="http://schemas.openxmlformats.org/drawingml/2006/main" name="OU Section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07C1CE78-EE35-498E-9E2C-57BA0D26E199}"/>
    </a:ext>
  </a:extLst>
</a:theme>
</file>

<file path=ppt/theme/theme3.xml><?xml version="1.0" encoding="utf-8"?>
<a:theme xmlns:a="http://schemas.openxmlformats.org/drawingml/2006/main" name="OU Layouts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F0F73387-2611-4D57-B067-6DE4A4C30FF6}"/>
    </a:ext>
  </a:extLst>
</a:theme>
</file>

<file path=ppt/theme/theme4.xml><?xml version="1.0" encoding="utf-8"?>
<a:theme xmlns:a="http://schemas.openxmlformats.org/drawingml/2006/main" name="1_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E71F6A81-7D12-4207-BA77-D48B227BF69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OU_STANDARD_WIDE</Template>
  <TotalTime>839</TotalTime>
  <Words>1039</Words>
  <Application>Microsoft Office PowerPoint</Application>
  <PresentationFormat>On-screen Show (16:9)</PresentationFormat>
  <Paragraphs>276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Microsoft Sans Serif</vt:lpstr>
      <vt:lpstr>OU Title</vt:lpstr>
      <vt:lpstr>OU Section</vt:lpstr>
      <vt:lpstr>OU Layouts</vt:lpstr>
      <vt:lpstr>1_OU Layouts</vt:lpstr>
      <vt:lpstr>Online Team Investigations in Science (OTIS) – Analysis of student interactions in team-working projects</vt:lpstr>
      <vt:lpstr>OTIS</vt:lpstr>
      <vt:lpstr>OTIS</vt:lpstr>
      <vt:lpstr>OTIS</vt:lpstr>
      <vt:lpstr>OTIS</vt:lpstr>
      <vt:lpstr>OTIS</vt:lpstr>
      <vt:lpstr>OTIS</vt:lpstr>
      <vt:lpstr>PowerPoint Presentation</vt:lpstr>
      <vt:lpstr>PowerPoint Presentation</vt:lpstr>
      <vt:lpstr>PowerPoint Presentation</vt:lpstr>
      <vt:lpstr>PowerPoint Presentation</vt:lpstr>
      <vt:lpstr>OTIS </vt:lpstr>
      <vt:lpstr>OTIS </vt:lpstr>
      <vt:lpstr>OTIS</vt:lpstr>
      <vt:lpstr>OTIS</vt:lpstr>
      <vt:lpstr>OTIS</vt:lpstr>
      <vt:lpstr>OTIS</vt:lpstr>
      <vt:lpstr>m.h.jones@open.ac.uk</vt:lpstr>
      <vt:lpstr>OTIS</vt:lpstr>
      <vt:lpstr>OTIS</vt:lpstr>
      <vt:lpstr>OTIS</vt:lpstr>
    </vt:vector>
  </TitlesOfParts>
  <Company>The Open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M.H.Jones</dc:creator>
  <cp:lastModifiedBy>M.H.Jones</cp:lastModifiedBy>
  <cp:revision>62</cp:revision>
  <dcterms:created xsi:type="dcterms:W3CDTF">2019-05-02T11:08:41Z</dcterms:created>
  <dcterms:modified xsi:type="dcterms:W3CDTF">2019-05-07T10:54:43Z</dcterms:modified>
</cp:coreProperties>
</file>