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
  </p:notesMasterIdLst>
  <p:handoutMasterIdLst>
    <p:handoutMasterId r:id="rId4"/>
  </p:handoutMasterIdLst>
  <p:sldIdLst>
    <p:sldId id="332" r:id="rId2"/>
  </p:sldIdLst>
  <p:sldSz cx="12192000" cy="6858000"/>
  <p:notesSz cx="7010400" cy="9296400"/>
  <p:custDataLst>
    <p:tags r:id="rId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800AB"/>
    <a:srgbClr val="060645"/>
    <a:srgbClr val="FF8A77"/>
    <a:srgbClr val="06061D"/>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CAF19BC-C9EE-4C36-77BD-22EFFFB3DC3E}" v="18" dt="2024-06-03T12:24:24.384"/>
    <p1510:client id="{FA40E0C5-B082-45AD-B235-4768611C055C}" v="37" dt="2024-06-03T12:29:07.4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48"/>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10" Type="http://schemas.microsoft.com/office/2015/10/relationships/revisionInfo" Target="revisionInfo.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https://openuniv-my.sharepoint.com/personal/lm23676_open_ac_uk/Documents/eSTEeM%20IMD1%20project/Data/Copy%20of%20IMD1%20vs%20IMD5%20L1%20Science.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1" i="0" u="none" strike="noStrike" kern="1200" spc="0" baseline="0">
                <a:solidFill>
                  <a:srgbClr val="002060"/>
                </a:solidFill>
                <a:latin typeface="Poppins" panose="00000500000000000000" pitchFamily="2" charset="0"/>
                <a:cs typeface="Poppins" panose="00000500000000000000" pitchFamily="2" charset="0"/>
              </a:rPr>
              <a:t>Awarding Gaps for IMD1 vs IMD5 Students on Gateway Stage 1 Science modules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Sheet1!$F$67</c:f>
              <c:strCache>
                <c:ptCount val="1"/>
                <c:pt idx="0">
                  <c:v>Pass</c:v>
                </c:pt>
              </c:strCache>
            </c:strRef>
          </c:tx>
          <c:spPr>
            <a:solidFill>
              <a:srgbClr val="C40C94"/>
            </a:solidFill>
            <a:ln>
              <a:noFill/>
            </a:ln>
            <a:effectLst/>
          </c:spPr>
          <c:invertIfNegative val="0"/>
          <c:cat>
            <c:strRef>
              <c:f>Sheet1!$E$68:$E$81</c:f>
              <c:strCache>
                <c:ptCount val="14"/>
                <c:pt idx="0">
                  <c:v>S111 21J</c:v>
                </c:pt>
                <c:pt idx="1">
                  <c:v>S111 22B</c:v>
                </c:pt>
                <c:pt idx="2">
                  <c:v>S111 22J</c:v>
                </c:pt>
                <c:pt idx="3">
                  <c:v>S111 23B</c:v>
                </c:pt>
                <c:pt idx="5">
                  <c:v>SDK100 21J</c:v>
                </c:pt>
                <c:pt idx="6">
                  <c:v>SDK100 22B</c:v>
                </c:pt>
                <c:pt idx="7">
                  <c:v>SDK100 22J</c:v>
                </c:pt>
                <c:pt idx="8">
                  <c:v>SDK100 23B</c:v>
                </c:pt>
                <c:pt idx="10">
                  <c:v>U116 21J</c:v>
                </c:pt>
                <c:pt idx="11">
                  <c:v>U116 22B</c:v>
                </c:pt>
                <c:pt idx="12">
                  <c:v>U116 22J</c:v>
                </c:pt>
                <c:pt idx="13">
                  <c:v>U116 23B</c:v>
                </c:pt>
              </c:strCache>
            </c:strRef>
          </c:cat>
          <c:val>
            <c:numRef>
              <c:f>Sheet1!$F$68:$F$81</c:f>
              <c:numCache>
                <c:formatCode>General</c:formatCode>
                <c:ptCount val="14"/>
                <c:pt idx="0">
                  <c:v>25.9</c:v>
                </c:pt>
                <c:pt idx="1">
                  <c:v>26.3</c:v>
                </c:pt>
                <c:pt idx="2">
                  <c:v>13.8</c:v>
                </c:pt>
                <c:pt idx="3">
                  <c:v>22.9</c:v>
                </c:pt>
                <c:pt idx="5">
                  <c:v>12.8</c:v>
                </c:pt>
                <c:pt idx="6">
                  <c:v>11.2</c:v>
                </c:pt>
                <c:pt idx="7">
                  <c:v>13.3</c:v>
                </c:pt>
                <c:pt idx="8">
                  <c:v>19</c:v>
                </c:pt>
                <c:pt idx="10">
                  <c:v>18.8</c:v>
                </c:pt>
                <c:pt idx="11">
                  <c:v>21.9</c:v>
                </c:pt>
                <c:pt idx="12">
                  <c:v>16</c:v>
                </c:pt>
                <c:pt idx="13">
                  <c:v>20.6</c:v>
                </c:pt>
              </c:numCache>
            </c:numRef>
          </c:val>
          <c:extLst>
            <c:ext xmlns:c16="http://schemas.microsoft.com/office/drawing/2014/chart" uri="{C3380CC4-5D6E-409C-BE32-E72D297353CC}">
              <c16:uniqueId val="{00000000-D18C-44DE-A295-21A1AAD84B49}"/>
            </c:ext>
          </c:extLst>
        </c:ser>
        <c:dLbls>
          <c:showLegendKey val="0"/>
          <c:showVal val="0"/>
          <c:showCatName val="0"/>
          <c:showSerName val="0"/>
          <c:showPercent val="0"/>
          <c:showBubbleSize val="0"/>
        </c:dLbls>
        <c:gapWidth val="219"/>
        <c:overlap val="-27"/>
        <c:axId val="393526792"/>
        <c:axId val="564421608"/>
      </c:barChart>
      <c:catAx>
        <c:axId val="3935267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rgbClr val="002060"/>
                </a:solidFill>
                <a:latin typeface="Poppins" panose="00000500000000000000" pitchFamily="2" charset="0"/>
                <a:ea typeface="+mn-ea"/>
                <a:cs typeface="+mn-cs"/>
              </a:defRPr>
            </a:pPr>
            <a:endParaRPr lang="en-US"/>
          </a:p>
        </c:txPr>
        <c:crossAx val="564421608"/>
        <c:crosses val="autoZero"/>
        <c:auto val="1"/>
        <c:lblAlgn val="ctr"/>
        <c:lblOffset val="100"/>
        <c:noMultiLvlLbl val="0"/>
      </c:catAx>
      <c:valAx>
        <c:axId val="56442160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rgbClr val="002060"/>
                    </a:solidFill>
                    <a:latin typeface="Poppins" panose="00000500000000000000" pitchFamily="2" charset="0"/>
                    <a:ea typeface="+mn-ea"/>
                    <a:cs typeface="+mn-cs"/>
                  </a:defRPr>
                </a:pPr>
                <a:r>
                  <a:rPr lang="en-US" sz="1200" baseline="0">
                    <a:solidFill>
                      <a:srgbClr val="002060"/>
                    </a:solidFill>
                    <a:latin typeface="Poppins" panose="00000500000000000000" pitchFamily="2" charset="0"/>
                  </a:rPr>
                  <a:t>Awarding Gap (%)</a:t>
                </a:r>
              </a:p>
              <a:p>
                <a:pPr>
                  <a:defRPr sz="1200">
                    <a:solidFill>
                      <a:srgbClr val="002060"/>
                    </a:solidFill>
                    <a:latin typeface="Poppins" panose="00000500000000000000" pitchFamily="2" charset="0"/>
                  </a:defRPr>
                </a:pPr>
                <a:endParaRPr lang="en-US" sz="1200" baseline="0">
                  <a:solidFill>
                    <a:srgbClr val="002060"/>
                  </a:solidFill>
                  <a:latin typeface="Poppins" panose="00000500000000000000" pitchFamily="2" charset="0"/>
                </a:endParaRPr>
              </a:p>
            </c:rich>
          </c:tx>
          <c:overlay val="0"/>
          <c:spPr>
            <a:noFill/>
            <a:ln>
              <a:noFill/>
            </a:ln>
            <a:effectLst/>
          </c:spPr>
          <c:txPr>
            <a:bodyPr rot="-5400000" spcFirstLastPara="1" vertOverflow="ellipsis" vert="horz" wrap="square" anchor="ctr" anchorCtr="1"/>
            <a:lstStyle/>
            <a:p>
              <a:pPr>
                <a:defRPr sz="1200" b="0" i="0" u="none" strike="noStrike" kern="1200" baseline="0">
                  <a:solidFill>
                    <a:srgbClr val="002060"/>
                  </a:solidFill>
                  <a:latin typeface="Poppins" panose="00000500000000000000" pitchFamily="2" charset="0"/>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rgbClr val="002060"/>
                </a:solidFill>
                <a:latin typeface="+mn-lt"/>
                <a:ea typeface="+mn-ea"/>
                <a:cs typeface="+mn-cs"/>
              </a:defRPr>
            </a:pPr>
            <a:endParaRPr lang="en-US"/>
          </a:p>
        </c:txPr>
        <c:crossAx val="39352679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8CC96A8-6ED5-4539-87D6-AFCB6A9ADD7A}"/>
              </a:ext>
            </a:extLst>
          </p:cNvPr>
          <p:cNvSpPr>
            <a:spLocks noGrp="1"/>
          </p:cNvSpPr>
          <p:nvPr>
            <p:ph type="hdr" sz="quarter"/>
          </p:nvPr>
        </p:nvSpPr>
        <p:spPr>
          <a:xfrm>
            <a:off x="1" y="1"/>
            <a:ext cx="3038475" cy="466725"/>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90501CA9-6E9A-4637-835A-572E070E7FDA}"/>
              </a:ext>
            </a:extLst>
          </p:cNvPr>
          <p:cNvSpPr>
            <a:spLocks noGrp="1"/>
          </p:cNvSpPr>
          <p:nvPr>
            <p:ph type="dt" sz="quarter" idx="1"/>
          </p:nvPr>
        </p:nvSpPr>
        <p:spPr>
          <a:xfrm>
            <a:off x="3970339" y="1"/>
            <a:ext cx="3038475" cy="466725"/>
          </a:xfrm>
          <a:prstGeom prst="rect">
            <a:avLst/>
          </a:prstGeom>
        </p:spPr>
        <p:txBody>
          <a:bodyPr vert="horz" lIns="91440" tIns="45720" rIns="91440" bIns="45720" rtlCol="0"/>
          <a:lstStyle>
            <a:lvl1pPr algn="r">
              <a:defRPr sz="1200"/>
            </a:lvl1pPr>
          </a:lstStyle>
          <a:p>
            <a:fld id="{75431E61-F304-4060-A71B-12EF89F2AB62}" type="datetimeFigureOut">
              <a:rPr lang="en-GB" smtClean="0"/>
              <a:t>11/06/2024</a:t>
            </a:fld>
            <a:endParaRPr lang="en-GB"/>
          </a:p>
        </p:txBody>
      </p:sp>
      <p:sp>
        <p:nvSpPr>
          <p:cNvPr id="4" name="Footer Placeholder 3">
            <a:extLst>
              <a:ext uri="{FF2B5EF4-FFF2-40B4-BE49-F238E27FC236}">
                <a16:creationId xmlns:a16="http://schemas.microsoft.com/office/drawing/2014/main" id="{67A7BD09-F700-4294-844B-B16BB42D4517}"/>
              </a:ext>
            </a:extLst>
          </p:cNvPr>
          <p:cNvSpPr>
            <a:spLocks noGrp="1"/>
          </p:cNvSpPr>
          <p:nvPr>
            <p:ph type="ftr" sz="quarter" idx="2"/>
          </p:nvPr>
        </p:nvSpPr>
        <p:spPr>
          <a:xfrm>
            <a:off x="1" y="8829676"/>
            <a:ext cx="3038475" cy="46672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C3BD03D2-9D32-4973-B2F2-CBB43172B8F0}"/>
              </a:ext>
            </a:extLst>
          </p:cNvPr>
          <p:cNvSpPr>
            <a:spLocks noGrp="1"/>
          </p:cNvSpPr>
          <p:nvPr>
            <p:ph type="sldNum" sz="quarter" idx="3"/>
          </p:nvPr>
        </p:nvSpPr>
        <p:spPr>
          <a:xfrm>
            <a:off x="3970339" y="8829676"/>
            <a:ext cx="3038475" cy="466725"/>
          </a:xfrm>
          <a:prstGeom prst="rect">
            <a:avLst/>
          </a:prstGeom>
        </p:spPr>
        <p:txBody>
          <a:bodyPr vert="horz" lIns="91440" tIns="45720" rIns="91440" bIns="45720" rtlCol="0" anchor="b"/>
          <a:lstStyle>
            <a:lvl1pPr algn="r">
              <a:defRPr sz="1200"/>
            </a:lvl1pPr>
          </a:lstStyle>
          <a:p>
            <a:fld id="{96F62D12-9E5E-493C-BE47-C6A094F24C03}" type="slidenum">
              <a:rPr lang="en-GB" smtClean="0"/>
              <a:t>‹#›</a:t>
            </a:fld>
            <a:endParaRPr lang="en-GB"/>
          </a:p>
        </p:txBody>
      </p:sp>
    </p:spTree>
    <p:extLst>
      <p:ext uri="{BB962C8B-B14F-4D97-AF65-F5344CB8AC3E}">
        <p14:creationId xmlns:p14="http://schemas.microsoft.com/office/powerpoint/2010/main" val="3837103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70938" y="1"/>
            <a:ext cx="3037840" cy="466435"/>
          </a:xfrm>
          <a:prstGeom prst="rect">
            <a:avLst/>
          </a:prstGeom>
        </p:spPr>
        <p:txBody>
          <a:bodyPr vert="horz" lIns="91440" tIns="45720" rIns="91440" bIns="45720" rtlCol="0"/>
          <a:lstStyle>
            <a:lvl1pPr algn="r">
              <a:defRPr sz="1200"/>
            </a:lvl1pPr>
          </a:lstStyle>
          <a:p>
            <a:fld id="{FEB1C1C4-A2CA-4E67-A1F5-602634E2BCF5}" type="datetimeFigureOut">
              <a:rPr lang="en-GB" smtClean="0"/>
              <a:t>11/06/2024</a:t>
            </a:fld>
            <a:endParaRPr lang="en-GB"/>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01041" y="4473892"/>
            <a:ext cx="5608320" cy="366045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29968"/>
            <a:ext cx="3037840" cy="4664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70938" y="8829968"/>
            <a:ext cx="3037840" cy="466434"/>
          </a:xfrm>
          <a:prstGeom prst="rect">
            <a:avLst/>
          </a:prstGeom>
        </p:spPr>
        <p:txBody>
          <a:bodyPr vert="horz" lIns="91440" tIns="45720" rIns="91440" bIns="45720" rtlCol="0" anchor="b"/>
          <a:lstStyle>
            <a:lvl1pPr algn="r">
              <a:defRPr sz="1200"/>
            </a:lvl1pPr>
          </a:lstStyle>
          <a:p>
            <a:fld id="{2C755DF9-41A9-4B2A-8603-E47104E21A85}" type="slidenum">
              <a:rPr lang="en-GB" smtClean="0"/>
              <a:t>‹#›</a:t>
            </a:fld>
            <a:endParaRPr lang="en-GB"/>
          </a:p>
        </p:txBody>
      </p:sp>
    </p:spTree>
    <p:extLst>
      <p:ext uri="{BB962C8B-B14F-4D97-AF65-F5344CB8AC3E}">
        <p14:creationId xmlns:p14="http://schemas.microsoft.com/office/powerpoint/2010/main" val="2875099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C755DF9-41A9-4B2A-8603-E47104E21A85}" type="slidenum">
              <a:rPr lang="en-GB" smtClean="0"/>
              <a:t>1</a:t>
            </a:fld>
            <a:endParaRPr lang="en-GB"/>
          </a:p>
        </p:txBody>
      </p:sp>
    </p:spTree>
    <p:extLst>
      <p:ext uri="{BB962C8B-B14F-4D97-AF65-F5344CB8AC3E}">
        <p14:creationId xmlns:p14="http://schemas.microsoft.com/office/powerpoint/2010/main" val="10313019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5024934-070C-DA4D-AC21-0DC55BDEFACF}"/>
              </a:ext>
            </a:extLst>
          </p:cNvPr>
          <p:cNvSpPr/>
          <p:nvPr userDrawn="1"/>
        </p:nvSpPr>
        <p:spPr>
          <a:xfrm>
            <a:off x="10087429" y="319314"/>
            <a:ext cx="1266371" cy="9289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432869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428544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4269705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790747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
        <p:nvSpPr>
          <p:cNvPr id="7" name="Rectangle 6">
            <a:extLst>
              <a:ext uri="{FF2B5EF4-FFF2-40B4-BE49-F238E27FC236}">
                <a16:creationId xmlns:a16="http://schemas.microsoft.com/office/drawing/2014/main" id="{F62414B7-E694-DD45-8C62-70FE79ADDF1F}"/>
              </a:ext>
            </a:extLst>
          </p:cNvPr>
          <p:cNvSpPr/>
          <p:nvPr userDrawn="1"/>
        </p:nvSpPr>
        <p:spPr>
          <a:xfrm>
            <a:off x="10087429" y="319314"/>
            <a:ext cx="1266371" cy="9289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94358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a:t>Click to edit Master title style</a:t>
            </a:r>
            <a:endParaRPr lang="en-GB"/>
          </a:p>
        </p:txBody>
      </p:sp>
      <p:sp>
        <p:nvSpPr>
          <p:cNvPr id="3" name="Content Placeholder 2"/>
          <p:cNvSpPr>
            <a:spLocks noGrp="1"/>
          </p:cNvSpPr>
          <p:nvPr>
            <p:ph sz="half" idx="1"/>
          </p:nvPr>
        </p:nvSpPr>
        <p:spPr>
          <a:xfrm>
            <a:off x="838200" y="1368107"/>
            <a:ext cx="5181600" cy="4808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368107"/>
            <a:ext cx="5181600" cy="4808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1498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r>
              <a:rPr lang="en-US"/>
              <a:t>Monday, 4th May 2020</a:t>
            </a:r>
            <a:endParaRPr lang="en-GB"/>
          </a:p>
        </p:txBody>
      </p:sp>
      <p:sp>
        <p:nvSpPr>
          <p:cNvPr id="8" name="Footer Placeholder 7"/>
          <p:cNvSpPr>
            <a:spLocks noGrp="1"/>
          </p:cNvSpPr>
          <p:nvPr>
            <p:ph type="ftr" sz="quarter" idx="11"/>
          </p:nvPr>
        </p:nvSpPr>
        <p:spPr/>
        <p:txBody>
          <a:bodyPr/>
          <a:lstStyle/>
          <a:p>
            <a:r>
              <a:rPr lang="en-US"/>
              <a:t>eSTEeM 16th Project Cohort Induction</a:t>
            </a:r>
            <a:endParaRPr lang="en-GB"/>
          </a:p>
        </p:txBody>
      </p:sp>
      <p:sp>
        <p:nvSpPr>
          <p:cNvPr id="9" name="Slide Number Placeholder 8"/>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784158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r>
              <a:rPr lang="en-US"/>
              <a:t>Monday, 4th May 2020</a:t>
            </a:r>
            <a:endParaRPr lang="en-GB"/>
          </a:p>
        </p:txBody>
      </p:sp>
      <p:sp>
        <p:nvSpPr>
          <p:cNvPr id="4" name="Footer Placeholder 3"/>
          <p:cNvSpPr>
            <a:spLocks noGrp="1"/>
          </p:cNvSpPr>
          <p:nvPr>
            <p:ph type="ftr" sz="quarter" idx="11"/>
          </p:nvPr>
        </p:nvSpPr>
        <p:spPr/>
        <p:txBody>
          <a:bodyPr/>
          <a:lstStyle/>
          <a:p>
            <a:r>
              <a:rPr lang="en-US"/>
              <a:t>eSTEeM 16th Project Cohort Induction</a:t>
            </a:r>
            <a:endParaRPr lang="en-GB"/>
          </a:p>
        </p:txBody>
      </p:sp>
      <p:sp>
        <p:nvSpPr>
          <p:cNvPr id="5" name="Slide Number Placeholder 4"/>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2517539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Monday, 4th May 2020</a:t>
            </a:r>
            <a:endParaRPr lang="en-GB"/>
          </a:p>
        </p:txBody>
      </p:sp>
      <p:sp>
        <p:nvSpPr>
          <p:cNvPr id="3" name="Footer Placeholder 2"/>
          <p:cNvSpPr>
            <a:spLocks noGrp="1"/>
          </p:cNvSpPr>
          <p:nvPr>
            <p:ph type="ftr" sz="quarter" idx="11"/>
          </p:nvPr>
        </p:nvSpPr>
        <p:spPr/>
        <p:txBody>
          <a:bodyPr/>
          <a:lstStyle/>
          <a:p>
            <a:r>
              <a:rPr lang="en-US"/>
              <a:t>eSTEeM 16th Project Cohort Induction</a:t>
            </a:r>
            <a:endParaRPr lang="en-GB"/>
          </a:p>
        </p:txBody>
      </p:sp>
      <p:sp>
        <p:nvSpPr>
          <p:cNvPr id="4" name="Slide Number Placeholder 3"/>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2521443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027989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3253764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823595"/>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351280"/>
            <a:ext cx="10515600" cy="48463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Monday, 4th May 2020</a:t>
            </a:r>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eSTEeM 16th Project Cohort Induction</a:t>
            </a: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1D4F6A-8D54-49B9-8B0E-EEA58E4D334B}" type="slidenum">
              <a:rPr lang="en-GB" smtClean="0"/>
              <a:t>‹#›</a:t>
            </a:fld>
            <a:endParaRPr lang="en-GB"/>
          </a:p>
        </p:txBody>
      </p:sp>
      <p:pic>
        <p:nvPicPr>
          <p:cNvPr id="7" name="Picture 2" descr="Image result for open university logo">
            <a:extLst>
              <a:ext uri="{FF2B5EF4-FFF2-40B4-BE49-F238E27FC236}">
                <a16:creationId xmlns:a16="http://schemas.microsoft.com/office/drawing/2014/main" id="{73F5A3A6-890C-3C44-8E85-866FAD5E91E9}"/>
              </a:ext>
            </a:extLst>
          </p:cNvPr>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0119712" y="361703"/>
            <a:ext cx="1234088" cy="8415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10274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108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8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8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8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8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chart" Target="../charts/chart1.xml"/><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BC9E42-CF55-F942-9572-3ACDE7694071}"/>
              </a:ext>
            </a:extLst>
          </p:cNvPr>
          <p:cNvSpPr txBox="1"/>
          <p:nvPr/>
        </p:nvSpPr>
        <p:spPr>
          <a:xfrm>
            <a:off x="5285678" y="6646127"/>
            <a:ext cx="184731" cy="369332"/>
          </a:xfrm>
          <a:prstGeom prst="rect">
            <a:avLst/>
          </a:prstGeom>
          <a:noFill/>
        </p:spPr>
        <p:txBody>
          <a:bodyPr wrap="none" rtlCol="0">
            <a:spAutoFit/>
          </a:bodyPr>
          <a:lstStyle/>
          <a:p>
            <a:endParaRPr lang="en-US"/>
          </a:p>
        </p:txBody>
      </p:sp>
      <p:sp>
        <p:nvSpPr>
          <p:cNvPr id="3" name="Rectangle 1">
            <a:extLst>
              <a:ext uri="{FF2B5EF4-FFF2-40B4-BE49-F238E27FC236}">
                <a16:creationId xmlns:a16="http://schemas.microsoft.com/office/drawing/2014/main" id="{BF465D11-9EEB-4425-A721-333EF169DD5E}"/>
              </a:ext>
            </a:extLst>
          </p:cNvPr>
          <p:cNvSpPr>
            <a:spLocks noGrp="1" noChangeArrowheads="1"/>
          </p:cNvSpPr>
          <p:nvPr>
            <p:ph type="ctrTitle"/>
          </p:nvPr>
        </p:nvSpPr>
        <p:spPr bwMode="auto">
          <a:xfrm>
            <a:off x="3912" y="379696"/>
            <a:ext cx="11797967" cy="5093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lvl="0" algn="l" eaLnBrk="0" fontAlgn="base" hangingPunct="0">
              <a:lnSpc>
                <a:spcPct val="100000"/>
              </a:lnSpc>
              <a:spcAft>
                <a:spcPct val="0"/>
              </a:spcAft>
            </a:pPr>
            <a:r>
              <a:rPr lang="en-GB" altLang="en-US" sz="2200" b="1" dirty="0">
                <a:solidFill>
                  <a:srgbClr val="060645"/>
                </a:solidFill>
                <a:latin typeface="Poppins" panose="00000500000000000000" pitchFamily="2" charset="0"/>
                <a:cs typeface="Poppins" panose="00000500000000000000" pitchFamily="2" charset="0"/>
              </a:rPr>
              <a:t>Postcode Inequity: Closing the Awarding Gap for Stage 1 </a:t>
            </a:r>
            <a:br>
              <a:rPr lang="en-GB" altLang="en-US" sz="2200" b="1" dirty="0">
                <a:solidFill>
                  <a:srgbClr val="060645"/>
                </a:solidFill>
                <a:latin typeface="Poppins" panose="00000500000000000000" pitchFamily="2" charset="0"/>
                <a:cs typeface="Poppins" panose="00000500000000000000" pitchFamily="2" charset="0"/>
              </a:rPr>
            </a:br>
            <a:r>
              <a:rPr lang="en-GB" altLang="en-US" sz="2200" b="1" dirty="0">
                <a:solidFill>
                  <a:srgbClr val="060645"/>
                </a:solidFill>
                <a:latin typeface="Poppins" panose="00000500000000000000" pitchFamily="2" charset="0"/>
                <a:cs typeface="Poppins" panose="00000500000000000000" pitchFamily="2" charset="0"/>
              </a:rPr>
              <a:t>Science Students residing in our most deprived UK postcodes</a:t>
            </a:r>
            <a:br>
              <a:rPr lang="en-GB" altLang="en-US" sz="2400" b="1" dirty="0">
                <a:solidFill>
                  <a:srgbClr val="060645"/>
                </a:solidFill>
                <a:latin typeface="Poppins" panose="00000500000000000000" pitchFamily="2" charset="0"/>
                <a:cs typeface="Poppins" panose="00000500000000000000" pitchFamily="2" charset="0"/>
              </a:rPr>
            </a:br>
            <a:br>
              <a:rPr lang="en-GB" altLang="en-US" sz="1800" b="1" dirty="0">
                <a:solidFill>
                  <a:schemeClr val="tx1"/>
                </a:solidFill>
                <a:latin typeface="Poppins" panose="00000500000000000000" pitchFamily="2" charset="0"/>
                <a:cs typeface="Poppins" panose="00000500000000000000" pitchFamily="2" charset="0"/>
              </a:rPr>
            </a:br>
            <a:r>
              <a:rPr lang="en-GB" altLang="en-US" sz="2000" b="1" dirty="0">
                <a:solidFill>
                  <a:srgbClr val="060645"/>
                </a:solidFill>
                <a:latin typeface="Poppins" panose="00000500000000000000" pitchFamily="2" charset="0"/>
                <a:cs typeface="Poppins" panose="00000500000000000000" pitchFamily="2" charset="0"/>
              </a:rPr>
              <a:t>Louise </a:t>
            </a:r>
            <a:r>
              <a:rPr lang="en-GB" altLang="en-US" sz="2000" b="1" dirty="0" err="1">
                <a:solidFill>
                  <a:srgbClr val="060645"/>
                </a:solidFill>
                <a:latin typeface="Poppins" panose="00000500000000000000" pitchFamily="2" charset="0"/>
                <a:cs typeface="Poppins" panose="00000500000000000000" pitchFamily="2" charset="0"/>
              </a:rPr>
              <a:t>MacBrayne</a:t>
            </a:r>
            <a:r>
              <a:rPr lang="en-GB" altLang="en-US" sz="2000" b="1" dirty="0">
                <a:solidFill>
                  <a:srgbClr val="060645"/>
                </a:solidFill>
                <a:latin typeface="Poppins" panose="00000500000000000000" pitchFamily="2" charset="0"/>
                <a:cs typeface="Poppins" panose="00000500000000000000" pitchFamily="2" charset="0"/>
              </a:rPr>
              <a:t>, Jennie Bellamy</a:t>
            </a:r>
            <a:br>
              <a:rPr lang="en-GB" altLang="en-US" sz="1800" b="1" dirty="0">
                <a:solidFill>
                  <a:srgbClr val="060645"/>
                </a:solidFill>
                <a:latin typeface="Poppins" panose="00000500000000000000" pitchFamily="2" charset="0"/>
                <a:cs typeface="Poppins" panose="00000500000000000000" pitchFamily="2" charset="0"/>
              </a:rPr>
            </a:br>
            <a:br>
              <a:rPr lang="en-GB" altLang="en-US" sz="1800" b="1" dirty="0">
                <a:solidFill>
                  <a:srgbClr val="060645"/>
                </a:solidFill>
                <a:latin typeface="Poppins" panose="00000500000000000000" pitchFamily="2" charset="0"/>
                <a:cs typeface="Poppins" panose="00000500000000000000" pitchFamily="2"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pic>
        <p:nvPicPr>
          <p:cNvPr id="9" name="Picture 8" descr="A black and white logo&#10;&#10;Description automatically generated with low confidence">
            <a:extLst>
              <a:ext uri="{FF2B5EF4-FFF2-40B4-BE49-F238E27FC236}">
                <a16:creationId xmlns:a16="http://schemas.microsoft.com/office/drawing/2014/main" id="{6C7A6090-39D0-B303-D8E4-96EDB08762E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28464" y="379696"/>
            <a:ext cx="2273415" cy="744026"/>
          </a:xfrm>
          <a:prstGeom prst="rect">
            <a:avLst/>
          </a:prstGeom>
        </p:spPr>
      </p:pic>
      <p:pic>
        <p:nvPicPr>
          <p:cNvPr id="5" name="Picture 4" descr="A black background with blue text&#10;&#10;Description automatically generated">
            <a:extLst>
              <a:ext uri="{FF2B5EF4-FFF2-40B4-BE49-F238E27FC236}">
                <a16:creationId xmlns:a16="http://schemas.microsoft.com/office/drawing/2014/main" id="{0F097027-6750-6F5F-752A-302E0706278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7016" y="6280564"/>
            <a:ext cx="2771745" cy="398346"/>
          </a:xfrm>
          <a:prstGeom prst="rect">
            <a:avLst/>
          </a:prstGeom>
        </p:spPr>
      </p:pic>
      <p:sp>
        <p:nvSpPr>
          <p:cNvPr id="6" name="TextBox 5">
            <a:extLst>
              <a:ext uri="{FF2B5EF4-FFF2-40B4-BE49-F238E27FC236}">
                <a16:creationId xmlns:a16="http://schemas.microsoft.com/office/drawing/2014/main" id="{D799D593-E67B-7775-7F6D-ABA41D9DBC28}"/>
              </a:ext>
            </a:extLst>
          </p:cNvPr>
          <p:cNvSpPr txBox="1"/>
          <p:nvPr/>
        </p:nvSpPr>
        <p:spPr>
          <a:xfrm>
            <a:off x="70556" y="1857984"/>
            <a:ext cx="4576202" cy="1938992"/>
          </a:xfrm>
          <a:prstGeom prst="rect">
            <a:avLst/>
          </a:prstGeom>
          <a:noFill/>
        </p:spPr>
        <p:txBody>
          <a:bodyPr wrap="square" rtlCol="0">
            <a:spAutoFit/>
          </a:bodyPr>
          <a:lstStyle/>
          <a:p>
            <a:r>
              <a:rPr lang="en-GB" sz="1200">
                <a:solidFill>
                  <a:srgbClr val="002060"/>
                </a:solidFill>
                <a:effectLst/>
                <a:latin typeface="Poppins" panose="00000500000000000000" pitchFamily="2" charset="0"/>
                <a:ea typeface="Calibri" panose="020F0502020204030204" pitchFamily="34" charset="0"/>
                <a:cs typeface="Poppins" panose="00000500000000000000" pitchFamily="2" charset="0"/>
              </a:rPr>
              <a:t>The STEM faculty has identified the awarding gap between </a:t>
            </a:r>
            <a:r>
              <a:rPr lang="en-GB" sz="1200" b="1">
                <a:solidFill>
                  <a:srgbClr val="B800AB"/>
                </a:solidFill>
                <a:effectLst/>
                <a:latin typeface="Poppins" panose="00000500000000000000" pitchFamily="2" charset="0"/>
                <a:ea typeface="Calibri" panose="020F0502020204030204" pitchFamily="34" charset="0"/>
                <a:cs typeface="Poppins" panose="00000500000000000000" pitchFamily="2" charset="0"/>
              </a:rPr>
              <a:t>IMDQ1 and IMDQ5 </a:t>
            </a:r>
            <a:r>
              <a:rPr lang="en-GB" sz="1200">
                <a:solidFill>
                  <a:srgbClr val="002060"/>
                </a:solidFill>
                <a:effectLst/>
                <a:latin typeface="Poppins" panose="00000500000000000000" pitchFamily="2" charset="0"/>
                <a:ea typeface="Calibri" panose="020F0502020204030204" pitchFamily="34" charset="0"/>
                <a:cs typeface="Poppins" panose="00000500000000000000" pitchFamily="2" charset="0"/>
              </a:rPr>
              <a:t>(most and least deprived) UK postcodes as a priority under APS (Access Participation and Success) criteria. </a:t>
            </a:r>
          </a:p>
          <a:p>
            <a:endParaRPr lang="en-GB" sz="1200">
              <a:solidFill>
                <a:srgbClr val="002060"/>
              </a:solidFill>
              <a:latin typeface="Poppins" panose="00000500000000000000" pitchFamily="2" charset="0"/>
              <a:ea typeface="Calibri" panose="020F0502020204030204" pitchFamily="34" charset="0"/>
              <a:cs typeface="Poppins" panose="00000500000000000000" pitchFamily="2" charset="0"/>
            </a:endParaRPr>
          </a:p>
          <a:p>
            <a:r>
              <a:rPr lang="en-GB" sz="1200">
                <a:solidFill>
                  <a:srgbClr val="002060"/>
                </a:solidFill>
                <a:effectLst/>
                <a:latin typeface="Poppins" panose="00000500000000000000" pitchFamily="2" charset="0"/>
                <a:ea typeface="Calibri" panose="020F0502020204030204" pitchFamily="34" charset="0"/>
                <a:cs typeface="Poppins" panose="00000500000000000000" pitchFamily="2" charset="0"/>
              </a:rPr>
              <a:t>The gateway Science (S111 and SDK100) and Environment (U116) modules have pass rate awarding gaps between 10% and over 25% depending on module and presentation.</a:t>
            </a:r>
          </a:p>
          <a:p>
            <a:endParaRPr lang="en-GB" sz="1200">
              <a:solidFill>
                <a:srgbClr val="002060"/>
              </a:solidFill>
              <a:latin typeface="Poppins" panose="00000500000000000000" pitchFamily="2" charset="0"/>
              <a:ea typeface="Calibri" panose="020F0502020204030204" pitchFamily="34" charset="0"/>
              <a:cs typeface="Poppins" panose="00000500000000000000" pitchFamily="2" charset="0"/>
            </a:endParaRPr>
          </a:p>
        </p:txBody>
      </p:sp>
      <p:sp>
        <p:nvSpPr>
          <p:cNvPr id="8" name="TextBox 7">
            <a:extLst>
              <a:ext uri="{FF2B5EF4-FFF2-40B4-BE49-F238E27FC236}">
                <a16:creationId xmlns:a16="http://schemas.microsoft.com/office/drawing/2014/main" id="{39EEAE3E-ECC9-216A-BD48-37A69D270860}"/>
              </a:ext>
            </a:extLst>
          </p:cNvPr>
          <p:cNvSpPr txBox="1"/>
          <p:nvPr/>
        </p:nvSpPr>
        <p:spPr>
          <a:xfrm>
            <a:off x="4844376" y="1857984"/>
            <a:ext cx="3356041" cy="4264885"/>
          </a:xfrm>
          <a:prstGeom prst="rect">
            <a:avLst/>
          </a:prstGeom>
          <a:noFill/>
        </p:spPr>
        <p:txBody>
          <a:bodyPr wrap="square" rtlCol="0">
            <a:spAutoFit/>
          </a:bodyPr>
          <a:lstStyle/>
          <a:p>
            <a:r>
              <a:rPr lang="en-GB" sz="1200" b="1">
                <a:solidFill>
                  <a:srgbClr val="002060"/>
                </a:solidFill>
                <a:latin typeface="Poppins" panose="00000500000000000000" pitchFamily="2" charset="0"/>
                <a:cs typeface="Poppins" panose="00000500000000000000" pitchFamily="2" charset="0"/>
              </a:rPr>
              <a:t>Research questions</a:t>
            </a:r>
          </a:p>
          <a:p>
            <a:endParaRPr lang="en-GB" sz="1200">
              <a:solidFill>
                <a:srgbClr val="002060"/>
              </a:solidFill>
              <a:latin typeface="Poppins" panose="00000500000000000000" pitchFamily="2" charset="0"/>
              <a:cs typeface="Poppins" panose="00000500000000000000" pitchFamily="2" charset="0"/>
            </a:endParaRPr>
          </a:p>
          <a:p>
            <a:pPr marL="171450" lvl="0" indent="-171450" algn="just">
              <a:lnSpc>
                <a:spcPct val="107000"/>
              </a:lnSpc>
              <a:spcBef>
                <a:spcPts val="200"/>
              </a:spcBef>
              <a:buFont typeface="Arial" panose="020B0604020202020204" pitchFamily="34" charset="0"/>
              <a:buChar char="•"/>
            </a:pPr>
            <a:r>
              <a:rPr lang="en-GB" sz="1200" b="1">
                <a:solidFill>
                  <a:srgbClr val="B800AB"/>
                </a:solidFill>
                <a:effectLst/>
                <a:latin typeface="Poppins" panose="00000500000000000000" pitchFamily="2" charset="0"/>
                <a:ea typeface="Times New Roman" panose="02020603050405020304" pitchFamily="18" charset="0"/>
                <a:cs typeface="Poppins" panose="00000500000000000000" pitchFamily="2" charset="0"/>
              </a:rPr>
              <a:t>What are the needs of students studying gateway stage 1 science modules</a:t>
            </a:r>
            <a:r>
              <a:rPr lang="en-GB" sz="1200">
                <a:solidFill>
                  <a:srgbClr val="002060"/>
                </a:solidFill>
                <a:effectLst/>
                <a:latin typeface="Poppins" panose="00000500000000000000" pitchFamily="2" charset="0"/>
                <a:ea typeface="Times New Roman" panose="02020603050405020304" pitchFamily="18" charset="0"/>
                <a:cs typeface="Poppins" panose="00000500000000000000" pitchFamily="2" charset="0"/>
              </a:rPr>
              <a:t>, who reside in the most deprived 4 Nation UK postcodes?</a:t>
            </a:r>
          </a:p>
          <a:p>
            <a:pPr marL="171450" lvl="0" indent="-171450" algn="just">
              <a:lnSpc>
                <a:spcPct val="107000"/>
              </a:lnSpc>
              <a:spcBef>
                <a:spcPts val="200"/>
              </a:spcBef>
              <a:buFont typeface="Arial" panose="020B0604020202020204" pitchFamily="34" charset="0"/>
              <a:buChar char="•"/>
            </a:pPr>
            <a:endParaRPr lang="en-GB" sz="1200">
              <a:solidFill>
                <a:srgbClr val="002060"/>
              </a:solidFill>
              <a:effectLst/>
              <a:latin typeface="Poppins" panose="00000500000000000000" pitchFamily="2" charset="0"/>
              <a:ea typeface="Times New Roman" panose="02020603050405020304" pitchFamily="18" charset="0"/>
              <a:cs typeface="Poppins" panose="00000500000000000000" pitchFamily="2" charset="0"/>
            </a:endParaRPr>
          </a:p>
          <a:p>
            <a:pPr marL="171450" lvl="0" indent="-171450" algn="just">
              <a:lnSpc>
                <a:spcPct val="107000"/>
              </a:lnSpc>
              <a:spcBef>
                <a:spcPts val="200"/>
              </a:spcBef>
              <a:buFont typeface="Arial" panose="020B0604020202020204" pitchFamily="34" charset="0"/>
              <a:buChar char="•"/>
            </a:pPr>
            <a:r>
              <a:rPr lang="en-GB" sz="1200" b="1">
                <a:solidFill>
                  <a:srgbClr val="B800AB"/>
                </a:solidFill>
                <a:effectLst/>
                <a:latin typeface="Poppins" panose="00000500000000000000" pitchFamily="2" charset="0"/>
                <a:ea typeface="Times New Roman" panose="02020603050405020304" pitchFamily="18" charset="0"/>
                <a:cs typeface="Poppins" panose="00000500000000000000" pitchFamily="2" charset="0"/>
              </a:rPr>
              <a:t>What are the possible barriers to their study? </a:t>
            </a:r>
            <a:r>
              <a:rPr lang="en-GB" sz="1200">
                <a:solidFill>
                  <a:srgbClr val="002060"/>
                </a:solidFill>
                <a:effectLst/>
                <a:latin typeface="Poppins" panose="00000500000000000000" pitchFamily="2" charset="0"/>
                <a:ea typeface="Times New Roman" panose="02020603050405020304" pitchFamily="18" charset="0"/>
                <a:cs typeface="Poppins" panose="00000500000000000000" pitchFamily="2" charset="0"/>
              </a:rPr>
              <a:t>For example: Do IMD1 students prefer online or printed (books) study materials (e.g. digital poverty)? Do IMD1 students have access to a suitable study space?</a:t>
            </a:r>
          </a:p>
          <a:p>
            <a:pPr marL="171450" lvl="0" indent="-171450" algn="just">
              <a:lnSpc>
                <a:spcPct val="107000"/>
              </a:lnSpc>
              <a:spcBef>
                <a:spcPts val="200"/>
              </a:spcBef>
              <a:buFont typeface="Arial" panose="020B0604020202020204" pitchFamily="34" charset="0"/>
              <a:buChar char="•"/>
            </a:pPr>
            <a:endParaRPr lang="en-GB" sz="1200">
              <a:solidFill>
                <a:srgbClr val="002060"/>
              </a:solidFill>
              <a:effectLst/>
              <a:latin typeface="Poppins" panose="00000500000000000000" pitchFamily="2" charset="0"/>
              <a:ea typeface="Times New Roman" panose="02020603050405020304" pitchFamily="18" charset="0"/>
              <a:cs typeface="Poppins" panose="00000500000000000000" pitchFamily="2" charset="0"/>
            </a:endParaRPr>
          </a:p>
          <a:p>
            <a:pPr marL="171450" lvl="0" indent="-171450" algn="just">
              <a:lnSpc>
                <a:spcPct val="107000"/>
              </a:lnSpc>
              <a:spcBef>
                <a:spcPts val="200"/>
              </a:spcBef>
              <a:spcAft>
                <a:spcPts val="300"/>
              </a:spcAft>
              <a:buFont typeface="Arial" panose="020B0604020202020204" pitchFamily="34" charset="0"/>
              <a:buChar char="•"/>
            </a:pPr>
            <a:r>
              <a:rPr lang="en-GB" sz="1200" b="1">
                <a:solidFill>
                  <a:srgbClr val="B800AB"/>
                </a:solidFill>
                <a:effectLst/>
                <a:latin typeface="Poppins" panose="00000500000000000000" pitchFamily="2" charset="0"/>
                <a:ea typeface="Times New Roman" panose="02020603050405020304" pitchFamily="18" charset="0"/>
                <a:cs typeface="Poppins" panose="00000500000000000000" pitchFamily="2" charset="0"/>
              </a:rPr>
              <a:t>What overarching reasons could be influencing awarding gaps</a:t>
            </a:r>
            <a:r>
              <a:rPr lang="en-GB" sz="1200">
                <a:solidFill>
                  <a:srgbClr val="B800AB"/>
                </a:solidFill>
                <a:effectLst/>
                <a:latin typeface="Poppins" panose="00000500000000000000" pitchFamily="2" charset="0"/>
                <a:ea typeface="Times New Roman" panose="02020603050405020304" pitchFamily="18" charset="0"/>
                <a:cs typeface="Poppins" panose="00000500000000000000" pitchFamily="2" charset="0"/>
              </a:rPr>
              <a:t> </a:t>
            </a:r>
            <a:r>
              <a:rPr lang="en-GB" sz="1200">
                <a:solidFill>
                  <a:srgbClr val="002060"/>
                </a:solidFill>
                <a:effectLst/>
                <a:latin typeface="Poppins" panose="00000500000000000000" pitchFamily="2" charset="0"/>
                <a:ea typeface="Times New Roman" panose="02020603050405020304" pitchFamily="18" charset="0"/>
                <a:cs typeface="Poppins" panose="00000500000000000000" pitchFamily="2" charset="0"/>
              </a:rPr>
              <a:t>for students residing in IMD1 postcodes in comparison to students in IMD5 postcodes?</a:t>
            </a:r>
          </a:p>
          <a:p>
            <a:endParaRPr lang="en-GB"/>
          </a:p>
        </p:txBody>
      </p:sp>
      <p:sp>
        <p:nvSpPr>
          <p:cNvPr id="10" name="TextBox 9">
            <a:extLst>
              <a:ext uri="{FF2B5EF4-FFF2-40B4-BE49-F238E27FC236}">
                <a16:creationId xmlns:a16="http://schemas.microsoft.com/office/drawing/2014/main" id="{B5B3001A-25E0-967E-105F-01158A1ED158}"/>
              </a:ext>
            </a:extLst>
          </p:cNvPr>
          <p:cNvSpPr txBox="1"/>
          <p:nvPr/>
        </p:nvSpPr>
        <p:spPr>
          <a:xfrm>
            <a:off x="8437125" y="1857984"/>
            <a:ext cx="3754875" cy="3046988"/>
          </a:xfrm>
          <a:prstGeom prst="rect">
            <a:avLst/>
          </a:prstGeom>
          <a:noFill/>
        </p:spPr>
        <p:txBody>
          <a:bodyPr wrap="square" lIns="91440" tIns="45720" rIns="91440" bIns="45720" rtlCol="0" anchor="t">
            <a:spAutoFit/>
          </a:bodyPr>
          <a:lstStyle/>
          <a:p>
            <a:r>
              <a:rPr lang="en-GB" sz="1200" b="1">
                <a:solidFill>
                  <a:srgbClr val="002060"/>
                </a:solidFill>
                <a:latin typeface="Poppins"/>
                <a:cs typeface="Poppins"/>
              </a:rPr>
              <a:t>Research Methodology</a:t>
            </a:r>
          </a:p>
          <a:p>
            <a:endParaRPr lang="en-GB" sz="1200">
              <a:solidFill>
                <a:srgbClr val="002060"/>
              </a:solidFill>
              <a:latin typeface="Poppins" panose="00000500000000000000" pitchFamily="2" charset="0"/>
              <a:cs typeface="Poppins" panose="00000500000000000000" pitchFamily="2" charset="0"/>
            </a:endParaRPr>
          </a:p>
          <a:p>
            <a:pPr marL="171450" indent="-171450">
              <a:buFont typeface="Arial" panose="020B0604020202020204" pitchFamily="34" charset="0"/>
              <a:buChar char="•"/>
            </a:pPr>
            <a:r>
              <a:rPr lang="en-GB" sz="1200" b="1">
                <a:solidFill>
                  <a:srgbClr val="B800AB"/>
                </a:solidFill>
                <a:latin typeface="Poppins"/>
                <a:cs typeface="Poppins"/>
              </a:rPr>
              <a:t>Survey IMDQ1 vs IMDQ5 </a:t>
            </a:r>
            <a:r>
              <a:rPr lang="en-GB" sz="1200">
                <a:solidFill>
                  <a:srgbClr val="002060"/>
                </a:solidFill>
                <a:latin typeface="Poppins"/>
                <a:cs typeface="Poppins"/>
              </a:rPr>
              <a:t>students on S111, SDK100 and U116 about their experiences and offer follow-up interviews to develop a better understanding of the barriers faced by the students. </a:t>
            </a:r>
            <a:endParaRPr lang="en-GB" sz="1200">
              <a:solidFill>
                <a:srgbClr val="002060"/>
              </a:solidFill>
              <a:latin typeface="Poppins" panose="00000500000000000000" pitchFamily="2" charset="0"/>
              <a:cs typeface="Poppins" panose="00000500000000000000" pitchFamily="2" charset="0"/>
            </a:endParaRPr>
          </a:p>
          <a:p>
            <a:pPr marL="171450" indent="-171450">
              <a:buFont typeface="Arial" panose="020B0604020202020204" pitchFamily="34" charset="0"/>
              <a:buChar char="•"/>
            </a:pPr>
            <a:endParaRPr lang="en-GB" sz="1200">
              <a:solidFill>
                <a:srgbClr val="002060"/>
              </a:solidFill>
              <a:latin typeface="Poppins" panose="00000500000000000000" pitchFamily="2" charset="0"/>
              <a:cs typeface="Poppins" panose="00000500000000000000" pitchFamily="2" charset="0"/>
            </a:endParaRPr>
          </a:p>
          <a:p>
            <a:pPr marL="171450" indent="-171450">
              <a:buFont typeface="Arial" panose="020B0604020202020204" pitchFamily="34" charset="0"/>
              <a:buChar char="•"/>
            </a:pPr>
            <a:r>
              <a:rPr lang="en-GB" sz="1200">
                <a:solidFill>
                  <a:srgbClr val="002060"/>
                </a:solidFill>
                <a:latin typeface="Poppins"/>
                <a:cs typeface="Poppins"/>
              </a:rPr>
              <a:t>A parallel </a:t>
            </a:r>
            <a:r>
              <a:rPr lang="en-GB" sz="1200" b="1">
                <a:solidFill>
                  <a:srgbClr val="B800AB"/>
                </a:solidFill>
                <a:latin typeface="Poppins"/>
                <a:cs typeface="Poppins"/>
              </a:rPr>
              <a:t>intersectional study </a:t>
            </a:r>
            <a:r>
              <a:rPr lang="en-GB" sz="1200">
                <a:solidFill>
                  <a:srgbClr val="002060"/>
                </a:solidFill>
                <a:latin typeface="Poppins"/>
                <a:cs typeface="Poppins"/>
              </a:rPr>
              <a:t>for IMDQ1 students with other characteristics such as ethnicity. </a:t>
            </a:r>
          </a:p>
          <a:p>
            <a:pPr marL="171450" indent="-171450">
              <a:buFont typeface="Arial" panose="020B0604020202020204" pitchFamily="34" charset="0"/>
              <a:buChar char="•"/>
            </a:pPr>
            <a:endParaRPr lang="en-GB" sz="1200">
              <a:solidFill>
                <a:srgbClr val="002060"/>
              </a:solidFill>
              <a:latin typeface="Poppins" panose="00000500000000000000" pitchFamily="2" charset="0"/>
              <a:cs typeface="Poppins" panose="00000500000000000000" pitchFamily="2" charset="0"/>
            </a:endParaRPr>
          </a:p>
          <a:p>
            <a:pPr marL="171450" indent="-171450">
              <a:buFont typeface="Arial" panose="020B0604020202020204" pitchFamily="34" charset="0"/>
              <a:buChar char="•"/>
            </a:pPr>
            <a:r>
              <a:rPr lang="en-GB" sz="1200">
                <a:solidFill>
                  <a:srgbClr val="002060"/>
                </a:solidFill>
                <a:latin typeface="Poppins"/>
                <a:cs typeface="Poppins"/>
              </a:rPr>
              <a:t>Furthermore, we are particularly interested in those who are studying full time and/or are carers and/or are in full-time or multiple employment. </a:t>
            </a:r>
            <a:endParaRPr lang="en-GB" sz="1200">
              <a:solidFill>
                <a:srgbClr val="002060"/>
              </a:solidFill>
              <a:latin typeface="Poppins" panose="00000500000000000000" pitchFamily="2" charset="0"/>
              <a:cs typeface="Poppins" panose="00000500000000000000" pitchFamily="2" charset="0"/>
            </a:endParaRPr>
          </a:p>
        </p:txBody>
      </p:sp>
      <p:sp>
        <p:nvSpPr>
          <p:cNvPr id="11" name="TextBox 10">
            <a:extLst>
              <a:ext uri="{FF2B5EF4-FFF2-40B4-BE49-F238E27FC236}">
                <a16:creationId xmlns:a16="http://schemas.microsoft.com/office/drawing/2014/main" id="{F5164C5A-D215-D689-2813-21A8C78CDE95}"/>
              </a:ext>
            </a:extLst>
          </p:cNvPr>
          <p:cNvSpPr txBox="1"/>
          <p:nvPr/>
        </p:nvSpPr>
        <p:spPr>
          <a:xfrm>
            <a:off x="5581882" y="5967761"/>
            <a:ext cx="6289105" cy="830997"/>
          </a:xfrm>
          <a:prstGeom prst="rect">
            <a:avLst/>
          </a:prstGeom>
          <a:noFill/>
        </p:spPr>
        <p:txBody>
          <a:bodyPr wrap="square" rtlCol="0">
            <a:spAutoFit/>
          </a:bodyPr>
          <a:lstStyle/>
          <a:p>
            <a:r>
              <a:rPr lang="en-GB" sz="1200" b="1">
                <a:solidFill>
                  <a:srgbClr val="002060"/>
                </a:solidFill>
                <a:effectLst/>
                <a:latin typeface="Poppins" panose="00000500000000000000" pitchFamily="2" charset="0"/>
                <a:ea typeface="Calibri" panose="020F0502020204030204" pitchFamily="34" charset="0"/>
                <a:cs typeface="Poppins" panose="00000500000000000000" pitchFamily="2" charset="0"/>
              </a:rPr>
              <a:t>It is anticipated that as students with other APS identified priorities very often reside in the most deprived postcode areas (for example Black students, students with declared mental health conditions), the outcomes of this research will encapsulate other APS identified priorities for awarding gaps. </a:t>
            </a:r>
            <a:endParaRPr lang="en-GB" sz="1200" b="1">
              <a:solidFill>
                <a:srgbClr val="002060"/>
              </a:solidFill>
              <a:latin typeface="Poppins" panose="00000500000000000000" pitchFamily="2" charset="0"/>
              <a:cs typeface="Poppins" panose="00000500000000000000" pitchFamily="2" charset="0"/>
            </a:endParaRPr>
          </a:p>
        </p:txBody>
      </p:sp>
      <p:graphicFrame>
        <p:nvGraphicFramePr>
          <p:cNvPr id="7" name="Chart 6">
            <a:extLst>
              <a:ext uri="{FF2B5EF4-FFF2-40B4-BE49-F238E27FC236}">
                <a16:creationId xmlns:a16="http://schemas.microsoft.com/office/drawing/2014/main" id="{7F941858-3696-8B5A-70C1-2D112E4B3F8E}"/>
              </a:ext>
            </a:extLst>
          </p:cNvPr>
          <p:cNvGraphicFramePr>
            <a:graphicFrameLocks/>
          </p:cNvGraphicFramePr>
          <p:nvPr>
            <p:extLst>
              <p:ext uri="{D42A27DB-BD31-4B8C-83A1-F6EECF244321}">
                <p14:modId xmlns:p14="http://schemas.microsoft.com/office/powerpoint/2010/main" val="1828258150"/>
              </p:ext>
            </p:extLst>
          </p:nvPr>
        </p:nvGraphicFramePr>
        <p:xfrm>
          <a:off x="-39090" y="3429000"/>
          <a:ext cx="4646758" cy="3107879"/>
        </p:xfrm>
        <a:graphic>
          <a:graphicData uri="http://schemas.openxmlformats.org/drawingml/2006/chart">
            <c:chart xmlns:c="http://schemas.openxmlformats.org/drawingml/2006/chart" xmlns:r="http://schemas.openxmlformats.org/officeDocument/2006/relationships" r:id="rId6"/>
          </a:graphicData>
        </a:graphic>
      </p:graphicFrame>
    </p:spTree>
    <p:custDataLst>
      <p:tags r:id="rId1"/>
    </p:custDataLst>
    <p:extLst>
      <p:ext uri="{BB962C8B-B14F-4D97-AF65-F5344CB8AC3E}">
        <p14:creationId xmlns:p14="http://schemas.microsoft.com/office/powerpoint/2010/main" val="360245857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_MICROSOFT_TRANSLATOR_CLM_PRESENTATIONINFO" val="{&quot;DocumentId&quot;:&quot;29ad3a3ebe5e404357d4ecaf534720f0&quot;,&quot;LanguageCode&quot;:&quot;en-US&quot;,&quot;SlideGuids&quot;:[&quot;c9357629-6185-4467-a39f-3b7c432b5c10&quot;,&quot;a4878e81-4d15-4d43-9531-39680c84ecfd&quot;,&quot;f5b398ea-cf7c-4b3e-8177-824a4a8ab1cf&quot;,&quot;c49b6e99-fa39-4211-a779-fc7790e6eed6&quot;,&quot;dd196faf-b12c-483b-aa38-b2c4502e2f6b&quot;,&quot;18aba1ed-efdf-4f22-8d7a-ad6c440525cb&quot;,&quot;7158b587-1b31-406f-8257-87dc7fa3f787&quot;,&quot;05797c85-1add-41f0-b160-1fadf135e4cf&quot;,&quot;adaa4fae-b221-436f-8dba-057a16a6d2e7&quot;,&quot;e72066f0-097a-49a3-a904-6929ad9723e8&quot;,&quot;34c97da7-b5dc-453c-a409-7a366c37ccaf&quot;,&quot;6cc20db3-ea89-47d1-a321-ca87e78ad727&quot;,&quot;6538ee61-a74c-46f4-87b8-1761415f06fa&quot;],&quot;TimeStamp&quot;:&quot;2018-10-04T22:54:38.6356615+01:00&quot;}"/>
</p:tagLst>
</file>

<file path=ppt/tags/tag2.xml><?xml version="1.0" encoding="utf-8"?>
<p:tagLst xmlns:a="http://schemas.openxmlformats.org/drawingml/2006/main" xmlns:r="http://schemas.openxmlformats.org/officeDocument/2006/relationships" xmlns:p="http://schemas.openxmlformats.org/presentationml/2006/main">
  <p:tag name="__MICROSOFT_TRANSLATOR_CLM_SLIDEINFO" val="{&quot;Guid&quot;:&quot;c9357629-6185-4467-a39f-3b7c432b5c10&quot;,&quot;TimeStamp&quot;:&quot;2018-10-04T22:54:38.5658229+01:00&quo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340</Words>
  <Application>Microsoft Office PowerPoint</Application>
  <PresentationFormat>Widescreen</PresentationFormat>
  <Paragraphs>22</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Poppins</vt:lpstr>
      <vt:lpstr>Office Theme</vt:lpstr>
      <vt:lpstr>Postcode Inequity: Closing the Awarding Gap for Stage 1  Science Students residing in our most deprived UK postcodes  Louise MacBrayne, Jennie Bellamy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Embedding and sustaining inclusive STEM practices</dc:title>
  <dc:creator>Trevor Collins</dc:creator>
  <cp:lastModifiedBy>Diane.Ford</cp:lastModifiedBy>
  <cp:revision>2</cp:revision>
  <cp:lastPrinted>2018-10-16T09:27:54Z</cp:lastPrinted>
  <dcterms:created xsi:type="dcterms:W3CDTF">2017-05-06T04:58:44Z</dcterms:created>
  <dcterms:modified xsi:type="dcterms:W3CDTF">2024-06-11T09:25:24Z</dcterms:modified>
</cp:coreProperties>
</file>