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
  </p:notesMasterIdLst>
  <p:handoutMasterIdLst>
    <p:handoutMasterId r:id="rId4"/>
  </p:handoutMasterIdLst>
  <p:sldIdLst>
    <p:sldId id="331" r:id="rId2"/>
  </p:sldIdLst>
  <p:sldSz cx="12192000" cy="6858000"/>
  <p:notesSz cx="7010400" cy="9296400"/>
  <p:custDataLst>
    <p:tags r:id="rId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750" autoAdjust="0"/>
    <p:restoredTop sz="86410" autoAdjust="0"/>
  </p:normalViewPr>
  <p:slideViewPr>
    <p:cSldViewPr snapToGrid="0">
      <p:cViewPr varScale="1">
        <p:scale>
          <a:sx n="74" d="100"/>
          <a:sy n="74" d="100"/>
        </p:scale>
        <p:origin x="178" y="43"/>
      </p:cViewPr>
      <p:guideLst>
        <p:guide orient="horz" pos="2160"/>
        <p:guide pos="3840"/>
      </p:guideLst>
    </p:cSldViewPr>
  </p:slideViewPr>
  <p:outlineViewPr>
    <p:cViewPr>
      <p:scale>
        <a:sx n="33" d="100"/>
        <a:sy n="33" d="100"/>
      </p:scale>
      <p:origin x="0" y="-5630"/>
    </p:cViewPr>
  </p:outlineViewPr>
  <p:notesTextViewPr>
    <p:cViewPr>
      <p:scale>
        <a:sx n="1" d="1"/>
        <a:sy n="1" d="1"/>
      </p:scale>
      <p:origin x="0" y="0"/>
    </p:cViewPr>
  </p:notesTextViewPr>
  <p:sorterViewPr>
    <p:cViewPr>
      <p:scale>
        <a:sx n="140" d="100"/>
        <a:sy n="140" d="100"/>
      </p:scale>
      <p:origin x="0" y="-4937"/>
    </p:cViewPr>
  </p:sorterViewPr>
  <p:notesViewPr>
    <p:cSldViewPr snapToGrid="0">
      <p:cViewPr varScale="1">
        <p:scale>
          <a:sx n="64" d="100"/>
          <a:sy n="64" d="100"/>
        </p:scale>
        <p:origin x="3149"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tags" Target="tags/tag1.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CC96A8-6ED5-4539-87D6-AFCB6A9ADD7A}"/>
              </a:ext>
            </a:extLst>
          </p:cNvPr>
          <p:cNvSpPr>
            <a:spLocks noGrp="1"/>
          </p:cNvSpPr>
          <p:nvPr>
            <p:ph type="hdr" sz="quarter"/>
          </p:nvPr>
        </p:nvSpPr>
        <p:spPr>
          <a:xfrm>
            <a:off x="1" y="1"/>
            <a:ext cx="3038475" cy="46672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0501CA9-6E9A-4637-835A-572E070E7FDA}"/>
              </a:ext>
            </a:extLst>
          </p:cNvPr>
          <p:cNvSpPr>
            <a:spLocks noGrp="1"/>
          </p:cNvSpPr>
          <p:nvPr>
            <p:ph type="dt" sz="quarter" idx="1"/>
          </p:nvPr>
        </p:nvSpPr>
        <p:spPr>
          <a:xfrm>
            <a:off x="3970339" y="1"/>
            <a:ext cx="3038475" cy="466725"/>
          </a:xfrm>
          <a:prstGeom prst="rect">
            <a:avLst/>
          </a:prstGeom>
        </p:spPr>
        <p:txBody>
          <a:bodyPr vert="horz" lIns="91440" tIns="45720" rIns="91440" bIns="45720" rtlCol="0"/>
          <a:lstStyle>
            <a:lvl1pPr algn="r">
              <a:defRPr sz="1200"/>
            </a:lvl1pPr>
          </a:lstStyle>
          <a:p>
            <a:fld id="{75431E61-F304-4060-A71B-12EF89F2AB62}" type="datetimeFigureOut">
              <a:rPr lang="en-GB" smtClean="0"/>
              <a:t>21/11/2022</a:t>
            </a:fld>
            <a:endParaRPr lang="en-GB"/>
          </a:p>
        </p:txBody>
      </p:sp>
      <p:sp>
        <p:nvSpPr>
          <p:cNvPr id="4" name="Footer Placeholder 3">
            <a:extLst>
              <a:ext uri="{FF2B5EF4-FFF2-40B4-BE49-F238E27FC236}">
                <a16:creationId xmlns:a16="http://schemas.microsoft.com/office/drawing/2014/main" id="{67A7BD09-F700-4294-844B-B16BB42D4517}"/>
              </a:ext>
            </a:extLst>
          </p:cNvPr>
          <p:cNvSpPr>
            <a:spLocks noGrp="1"/>
          </p:cNvSpPr>
          <p:nvPr>
            <p:ph type="ftr" sz="quarter" idx="2"/>
          </p:nvPr>
        </p:nvSpPr>
        <p:spPr>
          <a:xfrm>
            <a:off x="1" y="8829676"/>
            <a:ext cx="3038475" cy="46672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3BD03D2-9D32-4973-B2F2-CBB43172B8F0}"/>
              </a:ext>
            </a:extLst>
          </p:cNvPr>
          <p:cNvSpPr>
            <a:spLocks noGrp="1"/>
          </p:cNvSpPr>
          <p:nvPr>
            <p:ph type="sldNum" sz="quarter" idx="3"/>
          </p:nvPr>
        </p:nvSpPr>
        <p:spPr>
          <a:xfrm>
            <a:off x="3970339" y="8829676"/>
            <a:ext cx="3038475" cy="466725"/>
          </a:xfrm>
          <a:prstGeom prst="rect">
            <a:avLst/>
          </a:prstGeom>
        </p:spPr>
        <p:txBody>
          <a:bodyPr vert="horz" lIns="91440" tIns="45720" rIns="91440" bIns="45720" rtlCol="0" anchor="b"/>
          <a:lstStyle>
            <a:lvl1pPr algn="r">
              <a:defRPr sz="1200"/>
            </a:lvl1pPr>
          </a:lstStyle>
          <a:p>
            <a:fld id="{96F62D12-9E5E-493C-BE47-C6A094F24C03}" type="slidenum">
              <a:rPr lang="en-GB" smtClean="0"/>
              <a:t>‹#›</a:t>
            </a:fld>
            <a:endParaRPr lang="en-GB"/>
          </a:p>
        </p:txBody>
      </p:sp>
    </p:spTree>
    <p:extLst>
      <p:ext uri="{BB962C8B-B14F-4D97-AF65-F5344CB8AC3E}">
        <p14:creationId xmlns:p14="http://schemas.microsoft.com/office/powerpoint/2010/main" val="3837103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938" y="1"/>
            <a:ext cx="3037840" cy="466435"/>
          </a:xfrm>
          <a:prstGeom prst="rect">
            <a:avLst/>
          </a:prstGeom>
        </p:spPr>
        <p:txBody>
          <a:bodyPr vert="horz" lIns="91440" tIns="45720" rIns="91440" bIns="45720" rtlCol="0"/>
          <a:lstStyle>
            <a:lvl1pPr algn="r">
              <a:defRPr sz="1200"/>
            </a:lvl1pPr>
          </a:lstStyle>
          <a:p>
            <a:fld id="{FEB1C1C4-A2CA-4E67-A1F5-602634E2BCF5}" type="datetimeFigureOut">
              <a:rPr lang="en-GB" smtClean="0"/>
              <a:t>21/11/2022</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8"/>
            <a:ext cx="3037840" cy="4664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1440" tIns="45720" rIns="91440" bIns="45720" rtlCol="0" anchor="b"/>
          <a:lstStyle>
            <a:lvl1pPr algn="r">
              <a:defRPr sz="1200"/>
            </a:lvl1pPr>
          </a:lstStyle>
          <a:p>
            <a:fld id="{2C755DF9-41A9-4B2A-8603-E47104E21A85}" type="slidenum">
              <a:rPr lang="en-GB" smtClean="0"/>
              <a:t>‹#›</a:t>
            </a:fld>
            <a:endParaRPr lang="en-GB"/>
          </a:p>
        </p:txBody>
      </p:sp>
    </p:spTree>
    <p:extLst>
      <p:ext uri="{BB962C8B-B14F-4D97-AF65-F5344CB8AC3E}">
        <p14:creationId xmlns:p14="http://schemas.microsoft.com/office/powerpoint/2010/main" val="2875099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755DF9-41A9-4B2A-8603-E47104E21A85}" type="slidenum">
              <a:rPr lang="en-GB" smtClean="0"/>
              <a:t>1</a:t>
            </a:fld>
            <a:endParaRPr lang="en-GB"/>
          </a:p>
        </p:txBody>
      </p:sp>
    </p:spTree>
    <p:extLst>
      <p:ext uri="{BB962C8B-B14F-4D97-AF65-F5344CB8AC3E}">
        <p14:creationId xmlns:p14="http://schemas.microsoft.com/office/powerpoint/2010/main" val="2534922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024934-070C-DA4D-AC21-0DC55BDEFACF}"/>
              </a:ext>
            </a:extLst>
          </p:cNvPr>
          <p:cNvSpPr/>
          <p:nvPr userDrawn="1"/>
        </p:nvSpPr>
        <p:spPr>
          <a:xfrm>
            <a:off x="10087429" y="319314"/>
            <a:ext cx="1266371" cy="928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r>
              <a:rPr lang="en-US"/>
              <a:t>Monday, 4th May 2020</a:t>
            </a:r>
            <a:endParaRPr lang="en-GB"/>
          </a:p>
        </p:txBody>
      </p:sp>
      <p:sp>
        <p:nvSpPr>
          <p:cNvPr id="5" name="Footer Placeholder 4"/>
          <p:cNvSpPr>
            <a:spLocks noGrp="1"/>
          </p:cNvSpPr>
          <p:nvPr>
            <p:ph type="ftr" sz="quarter" idx="11"/>
          </p:nvPr>
        </p:nvSpPr>
        <p:spPr/>
        <p:txBody>
          <a:bodyPr/>
          <a:lstStyle/>
          <a:p>
            <a:r>
              <a:rPr lang="en-US"/>
              <a:t>eSTEeM 16th Project Cohort Induction</a:t>
            </a:r>
            <a:endParaRPr lang="en-GB"/>
          </a:p>
        </p:txBody>
      </p:sp>
      <p:sp>
        <p:nvSpPr>
          <p:cNvPr id="6" name="Slide Number Placeholder 5"/>
          <p:cNvSpPr>
            <a:spLocks noGrp="1"/>
          </p:cNvSpPr>
          <p:nvPr>
            <p:ph type="sldNum" sz="quarter" idx="12"/>
          </p:nvPr>
        </p:nvSpPr>
        <p:spPr/>
        <p:txBody>
          <a:bodyPr/>
          <a:lstStyle/>
          <a:p>
            <a:fld id="{341D4F6A-8D54-49B9-8B0E-EEA58E4D334B}" type="slidenum">
              <a:rPr lang="en-GB" smtClean="0"/>
              <a:t>‹#›</a:t>
            </a:fld>
            <a:endParaRPr lang="en-GB"/>
          </a:p>
        </p:txBody>
      </p:sp>
    </p:spTree>
    <p:extLst>
      <p:ext uri="{BB962C8B-B14F-4D97-AF65-F5344CB8AC3E}">
        <p14:creationId xmlns:p14="http://schemas.microsoft.com/office/powerpoint/2010/main" val="1432869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Monday, 4th May 2020</a:t>
            </a:r>
            <a:endParaRPr lang="en-GB"/>
          </a:p>
        </p:txBody>
      </p:sp>
      <p:sp>
        <p:nvSpPr>
          <p:cNvPr id="5" name="Footer Placeholder 4"/>
          <p:cNvSpPr>
            <a:spLocks noGrp="1"/>
          </p:cNvSpPr>
          <p:nvPr>
            <p:ph type="ftr" sz="quarter" idx="11"/>
          </p:nvPr>
        </p:nvSpPr>
        <p:spPr/>
        <p:txBody>
          <a:bodyPr/>
          <a:lstStyle/>
          <a:p>
            <a:r>
              <a:rPr lang="en-US"/>
              <a:t>eSTEeM 16th Project Cohort Induction</a:t>
            </a:r>
            <a:endParaRPr lang="en-GB"/>
          </a:p>
        </p:txBody>
      </p:sp>
      <p:sp>
        <p:nvSpPr>
          <p:cNvPr id="6" name="Slide Number Placeholder 5"/>
          <p:cNvSpPr>
            <a:spLocks noGrp="1"/>
          </p:cNvSpPr>
          <p:nvPr>
            <p:ph type="sldNum" sz="quarter" idx="12"/>
          </p:nvPr>
        </p:nvSpPr>
        <p:spPr/>
        <p:txBody>
          <a:bodyPr/>
          <a:lstStyle/>
          <a:p>
            <a:fld id="{341D4F6A-8D54-49B9-8B0E-EEA58E4D334B}" type="slidenum">
              <a:rPr lang="en-GB" smtClean="0"/>
              <a:t>‹#›</a:t>
            </a:fld>
            <a:endParaRPr lang="en-GB"/>
          </a:p>
        </p:txBody>
      </p:sp>
    </p:spTree>
    <p:extLst>
      <p:ext uri="{BB962C8B-B14F-4D97-AF65-F5344CB8AC3E}">
        <p14:creationId xmlns:p14="http://schemas.microsoft.com/office/powerpoint/2010/main" val="1428544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Monday, 4th May 2020</a:t>
            </a:r>
            <a:endParaRPr lang="en-GB"/>
          </a:p>
        </p:txBody>
      </p:sp>
      <p:sp>
        <p:nvSpPr>
          <p:cNvPr id="5" name="Footer Placeholder 4"/>
          <p:cNvSpPr>
            <a:spLocks noGrp="1"/>
          </p:cNvSpPr>
          <p:nvPr>
            <p:ph type="ftr" sz="quarter" idx="11"/>
          </p:nvPr>
        </p:nvSpPr>
        <p:spPr/>
        <p:txBody>
          <a:bodyPr/>
          <a:lstStyle/>
          <a:p>
            <a:r>
              <a:rPr lang="en-US"/>
              <a:t>eSTEeM 16th Project Cohort Induction</a:t>
            </a:r>
            <a:endParaRPr lang="en-GB"/>
          </a:p>
        </p:txBody>
      </p:sp>
      <p:sp>
        <p:nvSpPr>
          <p:cNvPr id="6" name="Slide Number Placeholder 5"/>
          <p:cNvSpPr>
            <a:spLocks noGrp="1"/>
          </p:cNvSpPr>
          <p:nvPr>
            <p:ph type="sldNum" sz="quarter" idx="12"/>
          </p:nvPr>
        </p:nvSpPr>
        <p:spPr/>
        <p:txBody>
          <a:bodyPr/>
          <a:lstStyle/>
          <a:p>
            <a:fld id="{341D4F6A-8D54-49B9-8B0E-EEA58E4D334B}" type="slidenum">
              <a:rPr lang="en-GB" smtClean="0"/>
              <a:t>‹#›</a:t>
            </a:fld>
            <a:endParaRPr lang="en-GB"/>
          </a:p>
        </p:txBody>
      </p:sp>
    </p:spTree>
    <p:extLst>
      <p:ext uri="{BB962C8B-B14F-4D97-AF65-F5344CB8AC3E}">
        <p14:creationId xmlns:p14="http://schemas.microsoft.com/office/powerpoint/2010/main" val="4269705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Monday, 4th May 2020</a:t>
            </a:r>
            <a:endParaRPr lang="en-GB"/>
          </a:p>
        </p:txBody>
      </p:sp>
      <p:sp>
        <p:nvSpPr>
          <p:cNvPr id="5" name="Footer Placeholder 4"/>
          <p:cNvSpPr>
            <a:spLocks noGrp="1"/>
          </p:cNvSpPr>
          <p:nvPr>
            <p:ph type="ftr" sz="quarter" idx="11"/>
          </p:nvPr>
        </p:nvSpPr>
        <p:spPr/>
        <p:txBody>
          <a:bodyPr/>
          <a:lstStyle/>
          <a:p>
            <a:r>
              <a:rPr lang="en-US"/>
              <a:t>eSTEeM 16th Project Cohort Induction</a:t>
            </a:r>
            <a:endParaRPr lang="en-GB"/>
          </a:p>
        </p:txBody>
      </p:sp>
      <p:sp>
        <p:nvSpPr>
          <p:cNvPr id="6" name="Slide Number Placeholder 5"/>
          <p:cNvSpPr>
            <a:spLocks noGrp="1"/>
          </p:cNvSpPr>
          <p:nvPr>
            <p:ph type="sldNum" sz="quarter" idx="12"/>
          </p:nvPr>
        </p:nvSpPr>
        <p:spPr/>
        <p:txBody>
          <a:bodyPr/>
          <a:lstStyle/>
          <a:p>
            <a:fld id="{341D4F6A-8D54-49B9-8B0E-EEA58E4D334B}" type="slidenum">
              <a:rPr lang="en-GB" smtClean="0"/>
              <a:t>‹#›</a:t>
            </a:fld>
            <a:endParaRPr lang="en-GB"/>
          </a:p>
        </p:txBody>
      </p:sp>
    </p:spTree>
    <p:extLst>
      <p:ext uri="{BB962C8B-B14F-4D97-AF65-F5344CB8AC3E}">
        <p14:creationId xmlns:p14="http://schemas.microsoft.com/office/powerpoint/2010/main" val="1790747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Monday, 4th May 2020</a:t>
            </a:r>
            <a:endParaRPr lang="en-GB"/>
          </a:p>
        </p:txBody>
      </p:sp>
      <p:sp>
        <p:nvSpPr>
          <p:cNvPr id="5" name="Footer Placeholder 4"/>
          <p:cNvSpPr>
            <a:spLocks noGrp="1"/>
          </p:cNvSpPr>
          <p:nvPr>
            <p:ph type="ftr" sz="quarter" idx="11"/>
          </p:nvPr>
        </p:nvSpPr>
        <p:spPr/>
        <p:txBody>
          <a:bodyPr/>
          <a:lstStyle/>
          <a:p>
            <a:r>
              <a:rPr lang="en-US"/>
              <a:t>eSTEeM 16th Project Cohort Induction</a:t>
            </a:r>
            <a:endParaRPr lang="en-GB"/>
          </a:p>
        </p:txBody>
      </p:sp>
      <p:sp>
        <p:nvSpPr>
          <p:cNvPr id="6" name="Slide Number Placeholder 5"/>
          <p:cNvSpPr>
            <a:spLocks noGrp="1"/>
          </p:cNvSpPr>
          <p:nvPr>
            <p:ph type="sldNum" sz="quarter" idx="12"/>
          </p:nvPr>
        </p:nvSpPr>
        <p:spPr/>
        <p:txBody>
          <a:bodyPr/>
          <a:lstStyle/>
          <a:p>
            <a:fld id="{341D4F6A-8D54-49B9-8B0E-EEA58E4D334B}" type="slidenum">
              <a:rPr lang="en-GB" smtClean="0"/>
              <a:t>‹#›</a:t>
            </a:fld>
            <a:endParaRPr lang="en-GB"/>
          </a:p>
        </p:txBody>
      </p:sp>
      <p:sp>
        <p:nvSpPr>
          <p:cNvPr id="7" name="Rectangle 6">
            <a:extLst>
              <a:ext uri="{FF2B5EF4-FFF2-40B4-BE49-F238E27FC236}">
                <a16:creationId xmlns:a16="http://schemas.microsoft.com/office/drawing/2014/main" id="{F62414B7-E694-DD45-8C62-70FE79ADDF1F}"/>
              </a:ext>
            </a:extLst>
          </p:cNvPr>
          <p:cNvSpPr/>
          <p:nvPr userDrawn="1"/>
        </p:nvSpPr>
        <p:spPr>
          <a:xfrm>
            <a:off x="10087429" y="319314"/>
            <a:ext cx="1266371" cy="928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4358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endParaRPr lang="en-GB"/>
          </a:p>
        </p:txBody>
      </p:sp>
      <p:sp>
        <p:nvSpPr>
          <p:cNvPr id="3" name="Content Placeholder 2"/>
          <p:cNvSpPr>
            <a:spLocks noGrp="1"/>
          </p:cNvSpPr>
          <p:nvPr>
            <p:ph sz="half" idx="1"/>
          </p:nvPr>
        </p:nvSpPr>
        <p:spPr>
          <a:xfrm>
            <a:off x="838200" y="1368107"/>
            <a:ext cx="5181600" cy="48088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72200" y="1368107"/>
            <a:ext cx="5181600" cy="4808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Monday, 4th May 2020</a:t>
            </a:r>
            <a:endParaRPr lang="en-GB"/>
          </a:p>
        </p:txBody>
      </p:sp>
      <p:sp>
        <p:nvSpPr>
          <p:cNvPr id="6" name="Footer Placeholder 5"/>
          <p:cNvSpPr>
            <a:spLocks noGrp="1"/>
          </p:cNvSpPr>
          <p:nvPr>
            <p:ph type="ftr" sz="quarter" idx="11"/>
          </p:nvPr>
        </p:nvSpPr>
        <p:spPr/>
        <p:txBody>
          <a:bodyPr/>
          <a:lstStyle/>
          <a:p>
            <a:r>
              <a:rPr lang="en-US"/>
              <a:t>eSTEeM 16th Project Cohort Induction</a:t>
            </a:r>
            <a:endParaRPr lang="en-GB"/>
          </a:p>
        </p:txBody>
      </p:sp>
      <p:sp>
        <p:nvSpPr>
          <p:cNvPr id="7" name="Slide Number Placeholder 6"/>
          <p:cNvSpPr>
            <a:spLocks noGrp="1"/>
          </p:cNvSpPr>
          <p:nvPr>
            <p:ph type="sldNum" sz="quarter" idx="12"/>
          </p:nvPr>
        </p:nvSpPr>
        <p:spPr/>
        <p:txBody>
          <a:bodyPr/>
          <a:lstStyle/>
          <a:p>
            <a:fld id="{341D4F6A-8D54-49B9-8B0E-EEA58E4D334B}" type="slidenum">
              <a:rPr lang="en-GB" smtClean="0"/>
              <a:t>‹#›</a:t>
            </a:fld>
            <a:endParaRPr lang="en-GB"/>
          </a:p>
        </p:txBody>
      </p:sp>
    </p:spTree>
    <p:extLst>
      <p:ext uri="{BB962C8B-B14F-4D97-AF65-F5344CB8AC3E}">
        <p14:creationId xmlns:p14="http://schemas.microsoft.com/office/powerpoint/2010/main" val="114980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en-US"/>
              <a:t>Monday, 4th May 2020</a:t>
            </a:r>
            <a:endParaRPr lang="en-GB"/>
          </a:p>
        </p:txBody>
      </p:sp>
      <p:sp>
        <p:nvSpPr>
          <p:cNvPr id="8" name="Footer Placeholder 7"/>
          <p:cNvSpPr>
            <a:spLocks noGrp="1"/>
          </p:cNvSpPr>
          <p:nvPr>
            <p:ph type="ftr" sz="quarter" idx="11"/>
          </p:nvPr>
        </p:nvSpPr>
        <p:spPr/>
        <p:txBody>
          <a:bodyPr/>
          <a:lstStyle/>
          <a:p>
            <a:r>
              <a:rPr lang="en-US"/>
              <a:t>eSTEeM 16th Project Cohort Induction</a:t>
            </a:r>
            <a:endParaRPr lang="en-GB"/>
          </a:p>
        </p:txBody>
      </p:sp>
      <p:sp>
        <p:nvSpPr>
          <p:cNvPr id="9" name="Slide Number Placeholder 8"/>
          <p:cNvSpPr>
            <a:spLocks noGrp="1"/>
          </p:cNvSpPr>
          <p:nvPr>
            <p:ph type="sldNum" sz="quarter" idx="12"/>
          </p:nvPr>
        </p:nvSpPr>
        <p:spPr/>
        <p:txBody>
          <a:bodyPr/>
          <a:lstStyle/>
          <a:p>
            <a:fld id="{341D4F6A-8D54-49B9-8B0E-EEA58E4D334B}" type="slidenum">
              <a:rPr lang="en-GB" smtClean="0"/>
              <a:t>‹#›</a:t>
            </a:fld>
            <a:endParaRPr lang="en-GB"/>
          </a:p>
        </p:txBody>
      </p:sp>
    </p:spTree>
    <p:extLst>
      <p:ext uri="{BB962C8B-B14F-4D97-AF65-F5344CB8AC3E}">
        <p14:creationId xmlns:p14="http://schemas.microsoft.com/office/powerpoint/2010/main" val="1784158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Monday, 4th May 2020</a:t>
            </a:r>
            <a:endParaRPr lang="en-GB"/>
          </a:p>
        </p:txBody>
      </p:sp>
      <p:sp>
        <p:nvSpPr>
          <p:cNvPr id="4" name="Footer Placeholder 3"/>
          <p:cNvSpPr>
            <a:spLocks noGrp="1"/>
          </p:cNvSpPr>
          <p:nvPr>
            <p:ph type="ftr" sz="quarter" idx="11"/>
          </p:nvPr>
        </p:nvSpPr>
        <p:spPr/>
        <p:txBody>
          <a:bodyPr/>
          <a:lstStyle/>
          <a:p>
            <a:r>
              <a:rPr lang="en-US"/>
              <a:t>eSTEeM 16th Project Cohort Induction</a:t>
            </a:r>
            <a:endParaRPr lang="en-GB"/>
          </a:p>
        </p:txBody>
      </p:sp>
      <p:sp>
        <p:nvSpPr>
          <p:cNvPr id="5" name="Slide Number Placeholder 4"/>
          <p:cNvSpPr>
            <a:spLocks noGrp="1"/>
          </p:cNvSpPr>
          <p:nvPr>
            <p:ph type="sldNum" sz="quarter" idx="12"/>
          </p:nvPr>
        </p:nvSpPr>
        <p:spPr/>
        <p:txBody>
          <a:bodyPr/>
          <a:lstStyle/>
          <a:p>
            <a:fld id="{341D4F6A-8D54-49B9-8B0E-EEA58E4D334B}" type="slidenum">
              <a:rPr lang="en-GB" smtClean="0"/>
              <a:t>‹#›</a:t>
            </a:fld>
            <a:endParaRPr lang="en-GB"/>
          </a:p>
        </p:txBody>
      </p:sp>
    </p:spTree>
    <p:extLst>
      <p:ext uri="{BB962C8B-B14F-4D97-AF65-F5344CB8AC3E}">
        <p14:creationId xmlns:p14="http://schemas.microsoft.com/office/powerpoint/2010/main" val="2517539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Monday, 4th May 2020</a:t>
            </a:r>
            <a:endParaRPr lang="en-GB"/>
          </a:p>
        </p:txBody>
      </p:sp>
      <p:sp>
        <p:nvSpPr>
          <p:cNvPr id="3" name="Footer Placeholder 2"/>
          <p:cNvSpPr>
            <a:spLocks noGrp="1"/>
          </p:cNvSpPr>
          <p:nvPr>
            <p:ph type="ftr" sz="quarter" idx="11"/>
          </p:nvPr>
        </p:nvSpPr>
        <p:spPr/>
        <p:txBody>
          <a:bodyPr/>
          <a:lstStyle/>
          <a:p>
            <a:r>
              <a:rPr lang="en-US"/>
              <a:t>eSTEeM 16th Project Cohort Induction</a:t>
            </a:r>
            <a:endParaRPr lang="en-GB"/>
          </a:p>
        </p:txBody>
      </p:sp>
      <p:sp>
        <p:nvSpPr>
          <p:cNvPr id="4" name="Slide Number Placeholder 3"/>
          <p:cNvSpPr>
            <a:spLocks noGrp="1"/>
          </p:cNvSpPr>
          <p:nvPr>
            <p:ph type="sldNum" sz="quarter" idx="12"/>
          </p:nvPr>
        </p:nvSpPr>
        <p:spPr/>
        <p:txBody>
          <a:bodyPr/>
          <a:lstStyle/>
          <a:p>
            <a:fld id="{341D4F6A-8D54-49B9-8B0E-EEA58E4D334B}" type="slidenum">
              <a:rPr lang="en-GB" smtClean="0"/>
              <a:t>‹#›</a:t>
            </a:fld>
            <a:endParaRPr lang="en-GB"/>
          </a:p>
        </p:txBody>
      </p:sp>
    </p:spTree>
    <p:extLst>
      <p:ext uri="{BB962C8B-B14F-4D97-AF65-F5344CB8AC3E}">
        <p14:creationId xmlns:p14="http://schemas.microsoft.com/office/powerpoint/2010/main" val="2521443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Monday, 4th May 2020</a:t>
            </a:r>
            <a:endParaRPr lang="en-GB"/>
          </a:p>
        </p:txBody>
      </p:sp>
      <p:sp>
        <p:nvSpPr>
          <p:cNvPr id="6" name="Footer Placeholder 5"/>
          <p:cNvSpPr>
            <a:spLocks noGrp="1"/>
          </p:cNvSpPr>
          <p:nvPr>
            <p:ph type="ftr" sz="quarter" idx="11"/>
          </p:nvPr>
        </p:nvSpPr>
        <p:spPr/>
        <p:txBody>
          <a:bodyPr/>
          <a:lstStyle/>
          <a:p>
            <a:r>
              <a:rPr lang="en-US"/>
              <a:t>eSTEeM 16th Project Cohort Induction</a:t>
            </a:r>
            <a:endParaRPr lang="en-GB"/>
          </a:p>
        </p:txBody>
      </p:sp>
      <p:sp>
        <p:nvSpPr>
          <p:cNvPr id="7" name="Slide Number Placeholder 6"/>
          <p:cNvSpPr>
            <a:spLocks noGrp="1"/>
          </p:cNvSpPr>
          <p:nvPr>
            <p:ph type="sldNum" sz="quarter" idx="12"/>
          </p:nvPr>
        </p:nvSpPr>
        <p:spPr/>
        <p:txBody>
          <a:bodyPr/>
          <a:lstStyle/>
          <a:p>
            <a:fld id="{341D4F6A-8D54-49B9-8B0E-EEA58E4D334B}" type="slidenum">
              <a:rPr lang="en-GB" smtClean="0"/>
              <a:t>‹#›</a:t>
            </a:fld>
            <a:endParaRPr lang="en-GB"/>
          </a:p>
        </p:txBody>
      </p:sp>
    </p:spTree>
    <p:extLst>
      <p:ext uri="{BB962C8B-B14F-4D97-AF65-F5344CB8AC3E}">
        <p14:creationId xmlns:p14="http://schemas.microsoft.com/office/powerpoint/2010/main" val="1027989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Monday, 4th May 2020</a:t>
            </a:r>
            <a:endParaRPr lang="en-GB"/>
          </a:p>
        </p:txBody>
      </p:sp>
      <p:sp>
        <p:nvSpPr>
          <p:cNvPr id="6" name="Footer Placeholder 5"/>
          <p:cNvSpPr>
            <a:spLocks noGrp="1"/>
          </p:cNvSpPr>
          <p:nvPr>
            <p:ph type="ftr" sz="quarter" idx="11"/>
          </p:nvPr>
        </p:nvSpPr>
        <p:spPr/>
        <p:txBody>
          <a:bodyPr/>
          <a:lstStyle/>
          <a:p>
            <a:r>
              <a:rPr lang="en-US"/>
              <a:t>eSTEeM 16th Project Cohort Induction</a:t>
            </a:r>
            <a:endParaRPr lang="en-GB"/>
          </a:p>
        </p:txBody>
      </p:sp>
      <p:sp>
        <p:nvSpPr>
          <p:cNvPr id="7" name="Slide Number Placeholder 6"/>
          <p:cNvSpPr>
            <a:spLocks noGrp="1"/>
          </p:cNvSpPr>
          <p:nvPr>
            <p:ph type="sldNum" sz="quarter" idx="12"/>
          </p:nvPr>
        </p:nvSpPr>
        <p:spPr/>
        <p:txBody>
          <a:bodyPr/>
          <a:lstStyle/>
          <a:p>
            <a:fld id="{341D4F6A-8D54-49B9-8B0E-EEA58E4D334B}" type="slidenum">
              <a:rPr lang="en-GB" smtClean="0"/>
              <a:t>‹#›</a:t>
            </a:fld>
            <a:endParaRPr lang="en-GB"/>
          </a:p>
        </p:txBody>
      </p:sp>
    </p:spTree>
    <p:extLst>
      <p:ext uri="{BB962C8B-B14F-4D97-AF65-F5344CB8AC3E}">
        <p14:creationId xmlns:p14="http://schemas.microsoft.com/office/powerpoint/2010/main" val="3253764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823595"/>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351280"/>
            <a:ext cx="10515600" cy="48463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Monday, 4th May 2020</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eSTEeM 16th Project Cohort Induction</a:t>
            </a: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D4F6A-8D54-49B9-8B0E-EEA58E4D334B}" type="slidenum">
              <a:rPr lang="en-GB" smtClean="0"/>
              <a:t>‹#›</a:t>
            </a:fld>
            <a:endParaRPr lang="en-GB"/>
          </a:p>
        </p:txBody>
      </p:sp>
      <p:pic>
        <p:nvPicPr>
          <p:cNvPr id="7" name="Picture 2" descr="Image result for open university logo">
            <a:extLst>
              <a:ext uri="{FF2B5EF4-FFF2-40B4-BE49-F238E27FC236}">
                <a16:creationId xmlns:a16="http://schemas.microsoft.com/office/drawing/2014/main" id="{73F5A3A6-890C-3C44-8E85-866FAD5E91E9}"/>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119712" y="361703"/>
            <a:ext cx="1234088" cy="841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027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108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BC9E42-CF55-F942-9572-3ACDE7694071}"/>
              </a:ext>
            </a:extLst>
          </p:cNvPr>
          <p:cNvSpPr txBox="1"/>
          <p:nvPr/>
        </p:nvSpPr>
        <p:spPr>
          <a:xfrm>
            <a:off x="5285678" y="6646127"/>
            <a:ext cx="184731" cy="369332"/>
          </a:xfrm>
          <a:prstGeom prst="rect">
            <a:avLst/>
          </a:prstGeom>
          <a:noFill/>
        </p:spPr>
        <p:txBody>
          <a:bodyPr wrap="none" rtlCol="0">
            <a:spAutoFit/>
          </a:bodyPr>
          <a:lstStyle/>
          <a:p>
            <a:endParaRPr lang="en-US" dirty="0"/>
          </a:p>
        </p:txBody>
      </p:sp>
      <p:sp>
        <p:nvSpPr>
          <p:cNvPr id="3" name="Rectangle 1">
            <a:extLst>
              <a:ext uri="{FF2B5EF4-FFF2-40B4-BE49-F238E27FC236}">
                <a16:creationId xmlns:a16="http://schemas.microsoft.com/office/drawing/2014/main" id="{BF465D11-9EEB-4425-A721-333EF169DD5E}"/>
              </a:ext>
            </a:extLst>
          </p:cNvPr>
          <p:cNvSpPr>
            <a:spLocks noGrp="1" noChangeArrowheads="1"/>
          </p:cNvSpPr>
          <p:nvPr>
            <p:ph type="ctrTitle"/>
          </p:nvPr>
        </p:nvSpPr>
        <p:spPr bwMode="auto">
          <a:xfrm>
            <a:off x="-13005" y="0"/>
            <a:ext cx="11613396" cy="306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lvl="0" algn="l" eaLnBrk="0" fontAlgn="base" hangingPunct="0">
              <a:lnSpc>
                <a:spcPct val="100000"/>
              </a:lnSpc>
              <a:spcAft>
                <a:spcPct val="0"/>
              </a:spcAft>
            </a:pPr>
            <a:r>
              <a:rPr lang="en-GB" sz="1600" b="1" dirty="0">
                <a:effectLst/>
                <a:latin typeface="Arial" panose="020B0604020202020204" pitchFamily="34" charset="0"/>
                <a:ea typeface="Calibri" panose="020F0502020204030204" pitchFamily="34" charset="0"/>
                <a:cs typeface="Arial" panose="020B0604020202020204" pitchFamily="34" charset="0"/>
              </a:rPr>
              <a:t>Is the cost of home experiments a potential barrier to learning? Experiences from two level one science modules</a:t>
            </a:r>
            <a:br>
              <a:rPr lang="en-GB" altLang="en-US" sz="1700" b="1" dirty="0">
                <a:solidFill>
                  <a:schemeClr val="tx1"/>
                </a:solidFill>
                <a:latin typeface="Arial" panose="020B0604020202020204" pitchFamily="34" charset="0"/>
                <a:cs typeface="Arial" panose="020B0604020202020204" pitchFamily="34" charset="0"/>
              </a:rPr>
            </a:br>
            <a:r>
              <a:rPr lang="en-GB" altLang="en-US" sz="1600" b="1" dirty="0">
                <a:solidFill>
                  <a:schemeClr val="tx1"/>
                </a:solidFill>
                <a:latin typeface="Arial" panose="020B0604020202020204" pitchFamily="34" charset="0"/>
                <a:cs typeface="Arial" panose="020B0604020202020204" pitchFamily="34" charset="0"/>
              </a:rPr>
              <a:t>Louise MacBrayne, Eleanor Crabb, Zoë Chapman</a:t>
            </a:r>
            <a:br>
              <a:rPr lang="en-GB" altLang="en-US" sz="1800" b="1" dirty="0">
                <a:solidFill>
                  <a:schemeClr val="tx1"/>
                </a:solidFill>
                <a:latin typeface="Arial" panose="020B0604020202020204" pitchFamily="34" charset="0"/>
                <a:cs typeface="Arial" panose="020B0604020202020204" pitchFamily="34" charset="0"/>
              </a:rPr>
            </a:br>
            <a:br>
              <a:rPr lang="en-GB" altLang="en-US" sz="1800" b="1" dirty="0">
                <a:solidFill>
                  <a:schemeClr val="tx1"/>
                </a:solidFill>
                <a:latin typeface="Arial" panose="020B0604020202020204" pitchFamily="34" charset="0"/>
                <a:cs typeface="Arial" panose="020B0604020202020204" pitchFamily="34" charset="0"/>
              </a:rPr>
            </a:br>
            <a:br>
              <a:rPr kumimoji="0" lang="en-GB"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br>
              <a:rPr kumimoji="0" lang="en-GB"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br>
              <a:rPr kumimoji="0" lang="en-GB"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br>
              <a:rPr kumimoji="0" lang="en-GB"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br>
              <a:rPr kumimoji="0" lang="en-GB"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br>
              <a:rPr kumimoji="0" lang="en-GB"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br>
              <a:rPr kumimoji="0" lang="en-GB"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br>
              <a:rPr kumimoji="0" lang="en-GB"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br>
              <a:rPr kumimoji="0" lang="en-GB"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6F0355B4-B561-421A-8E06-D2A49AF4379C}"/>
              </a:ext>
            </a:extLst>
          </p:cNvPr>
          <p:cNvPicPr>
            <a:picLocks noChangeAspect="1"/>
          </p:cNvPicPr>
          <p:nvPr/>
        </p:nvPicPr>
        <p:blipFill>
          <a:blip r:embed="rId4"/>
          <a:stretch>
            <a:fillRect/>
          </a:stretch>
        </p:blipFill>
        <p:spPr>
          <a:xfrm>
            <a:off x="10297502" y="312158"/>
            <a:ext cx="1605196" cy="1100470"/>
          </a:xfrm>
          <a:prstGeom prst="rect">
            <a:avLst/>
          </a:prstGeom>
        </p:spPr>
      </p:pic>
      <p:pic>
        <p:nvPicPr>
          <p:cNvPr id="8" name="Picture 7">
            <a:extLst>
              <a:ext uri="{FF2B5EF4-FFF2-40B4-BE49-F238E27FC236}">
                <a16:creationId xmlns:a16="http://schemas.microsoft.com/office/drawing/2014/main" id="{B246E7F0-9E49-4431-8EB9-672D860D99B5}"/>
              </a:ext>
            </a:extLst>
          </p:cNvPr>
          <p:cNvPicPr>
            <a:picLocks noChangeAspect="1"/>
          </p:cNvPicPr>
          <p:nvPr/>
        </p:nvPicPr>
        <p:blipFill>
          <a:blip r:embed="rId5"/>
          <a:stretch>
            <a:fillRect/>
          </a:stretch>
        </p:blipFill>
        <p:spPr>
          <a:xfrm>
            <a:off x="403219" y="5673617"/>
            <a:ext cx="2856161" cy="873900"/>
          </a:xfrm>
          <a:prstGeom prst="rect">
            <a:avLst/>
          </a:prstGeom>
        </p:spPr>
      </p:pic>
      <p:sp>
        <p:nvSpPr>
          <p:cNvPr id="6" name="TextBox 5">
            <a:extLst>
              <a:ext uri="{FF2B5EF4-FFF2-40B4-BE49-F238E27FC236}">
                <a16:creationId xmlns:a16="http://schemas.microsoft.com/office/drawing/2014/main" id="{742BCB60-32A9-4B92-960C-C3F1C655A54F}"/>
              </a:ext>
            </a:extLst>
          </p:cNvPr>
          <p:cNvSpPr txBox="1"/>
          <p:nvPr/>
        </p:nvSpPr>
        <p:spPr>
          <a:xfrm>
            <a:off x="8234000" y="1550882"/>
            <a:ext cx="3531141" cy="800219"/>
          </a:xfrm>
          <a:prstGeom prst="rect">
            <a:avLst/>
          </a:prstGeom>
          <a:noFill/>
        </p:spPr>
        <p:txBody>
          <a:bodyPr wrap="square" rtlCol="0">
            <a:spAutoFit/>
          </a:bodyPr>
          <a:lstStyle/>
          <a:p>
            <a:r>
              <a:rPr lang="en-GB" sz="1400" b="1" dirty="0">
                <a:solidFill>
                  <a:schemeClr val="accent5"/>
                </a:solidFill>
                <a:latin typeface="Arial" panose="020B0604020202020204" pitchFamily="34" charset="0"/>
                <a:cs typeface="Arial" panose="020B0604020202020204" pitchFamily="34" charset="0"/>
              </a:rPr>
              <a:t>Planned Research Methodology</a:t>
            </a:r>
          </a:p>
          <a:p>
            <a:endParaRPr lang="en-GB" sz="1400" dirty="0">
              <a:latin typeface="Arial" panose="020B0604020202020204" pitchFamily="34" charset="0"/>
              <a:cs typeface="Arial" panose="020B0604020202020204" pitchFamily="34" charset="0"/>
            </a:endParaRPr>
          </a:p>
          <a:p>
            <a:endParaRPr lang="en-GB" dirty="0"/>
          </a:p>
        </p:txBody>
      </p:sp>
      <p:sp>
        <p:nvSpPr>
          <p:cNvPr id="11" name="TextBox 10">
            <a:extLst>
              <a:ext uri="{FF2B5EF4-FFF2-40B4-BE49-F238E27FC236}">
                <a16:creationId xmlns:a16="http://schemas.microsoft.com/office/drawing/2014/main" id="{42BAA5CE-8B2B-4ADC-81A9-0B452044A36F}"/>
              </a:ext>
            </a:extLst>
          </p:cNvPr>
          <p:cNvSpPr txBox="1"/>
          <p:nvPr/>
        </p:nvSpPr>
        <p:spPr>
          <a:xfrm>
            <a:off x="90774" y="841525"/>
            <a:ext cx="3832698" cy="5047536"/>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Practical work in the form of home experiments has always formed an integral part of the science curriculum. The move, however, from printed materials to online delivery has been accompanied by a change in the way students are supported in home experiments. </a:t>
            </a:r>
          </a:p>
          <a:p>
            <a:endParaRPr lang="en-US"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 current level one curriculum (S111 and S112), compulsory in several science qualifications, has the expectation that students will be able to purchase, and have ready access to equipment needed to perform experiments at home, contributing to core module content and assessment. Some of this equipment is relatively costly and may not be easily accessible to some students. </a:t>
            </a:r>
            <a:endParaRPr lang="en-US"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9D1ECB1-BDCD-43BE-BEA8-5E54B45930C7}"/>
              </a:ext>
            </a:extLst>
          </p:cNvPr>
          <p:cNvSpPr txBox="1"/>
          <p:nvPr/>
        </p:nvSpPr>
        <p:spPr>
          <a:xfrm>
            <a:off x="7735537" y="1616445"/>
            <a:ext cx="4437923" cy="5262979"/>
          </a:xfrm>
          <a:prstGeom prst="rect">
            <a:avLst/>
          </a:prstGeom>
          <a:noFill/>
        </p:spPr>
        <p:txBody>
          <a:bodyPr wrap="square" rtlCol="0">
            <a:spAutoFit/>
          </a:bodyPr>
          <a:lstStyle/>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 initial data collection phase will focus on student surveys, exploring student experience and outcomes of home experiments and whether the requirement for purchasing equipment adversely affected the achievement of relevant learning outcomes.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Later phases of the project will consider adjustments, to include development of one video resource, equivalent to a home experiment within S112, enabling students to collect their own data by a means other than a home experiment, thereby achieving the same learning outcomes, but without the potential stigma associated with having to admit to not having the financial means to purchase equipment.</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Key outputs include information on issues faced by financially impoverished students on low incomes studying S111 and/or S112.</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It is hoped that longer-term outcomes will inform approaches for incorporating fully accessible and inclusive practical work within new module design. </a:t>
            </a:r>
          </a:p>
        </p:txBody>
      </p:sp>
      <p:sp>
        <p:nvSpPr>
          <p:cNvPr id="14" name="TextBox 13">
            <a:extLst>
              <a:ext uri="{FF2B5EF4-FFF2-40B4-BE49-F238E27FC236}">
                <a16:creationId xmlns:a16="http://schemas.microsoft.com/office/drawing/2014/main" id="{24AB80A3-D380-4514-9410-713C1B5D4E26}"/>
              </a:ext>
            </a:extLst>
          </p:cNvPr>
          <p:cNvSpPr txBox="1"/>
          <p:nvPr/>
        </p:nvSpPr>
        <p:spPr>
          <a:xfrm>
            <a:off x="3942991" y="3545247"/>
            <a:ext cx="3486784" cy="800219"/>
          </a:xfrm>
          <a:prstGeom prst="rect">
            <a:avLst/>
          </a:prstGeom>
          <a:noFill/>
        </p:spPr>
        <p:txBody>
          <a:bodyPr wrap="square" rtlCol="0">
            <a:spAutoFit/>
          </a:bodyPr>
          <a:lstStyle/>
          <a:p>
            <a:pPr lvl="0"/>
            <a:r>
              <a:rPr lang="en-GB" sz="1400" dirty="0">
                <a:latin typeface="Arial" panose="020B0604020202020204" pitchFamily="34" charset="0"/>
                <a:cs typeface="Arial" panose="020B0604020202020204" pitchFamily="34" charset="0"/>
              </a:rPr>
              <a:t>. </a:t>
            </a:r>
          </a:p>
          <a:p>
            <a:r>
              <a:rPr lang="en-GB" sz="1400" dirty="0">
                <a:latin typeface="Arial" panose="020B0604020202020204" pitchFamily="34" charset="0"/>
                <a:cs typeface="Arial" panose="020B0604020202020204" pitchFamily="34" charset="0"/>
              </a:rPr>
              <a:t> </a:t>
            </a:r>
          </a:p>
          <a:p>
            <a:endParaRPr lang="en-GB" dirty="0"/>
          </a:p>
        </p:txBody>
      </p:sp>
      <p:sp>
        <p:nvSpPr>
          <p:cNvPr id="16" name="TextBox 15">
            <a:extLst>
              <a:ext uri="{FF2B5EF4-FFF2-40B4-BE49-F238E27FC236}">
                <a16:creationId xmlns:a16="http://schemas.microsoft.com/office/drawing/2014/main" id="{D5399FA8-49A1-462F-83C7-17C0774133DE}"/>
              </a:ext>
            </a:extLst>
          </p:cNvPr>
          <p:cNvSpPr txBox="1"/>
          <p:nvPr/>
        </p:nvSpPr>
        <p:spPr>
          <a:xfrm>
            <a:off x="4016142" y="3610957"/>
            <a:ext cx="3537523" cy="3600986"/>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At this preliminary stage the project has two overarching research questions:</a:t>
            </a:r>
          </a:p>
          <a:p>
            <a:endParaRPr lang="en-GB" sz="1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400" dirty="0">
                <a:solidFill>
                  <a:srgbClr val="FF0000"/>
                </a:solidFill>
                <a:latin typeface="Arial" panose="020B0604020202020204" pitchFamily="34" charset="0"/>
                <a:cs typeface="Arial" panose="020B0604020202020204" pitchFamily="34" charset="0"/>
              </a:rPr>
              <a:t>Are financially impoverished students being disadvantaged by the requirement to purchase additional equipment needed for home experiments in core level one science modules?</a:t>
            </a:r>
          </a:p>
          <a:p>
            <a:pPr marL="285750" lvl="0" indent="-285750">
              <a:buFont typeface="Arial" panose="020B0604020202020204" pitchFamily="34" charset="0"/>
              <a:buChar char="•"/>
            </a:pPr>
            <a:endParaRPr lang="en-GB" sz="1400" dirty="0">
              <a:solidFill>
                <a:srgbClr val="FF0000"/>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400" dirty="0">
                <a:solidFill>
                  <a:srgbClr val="FF0000"/>
                </a:solidFill>
                <a:latin typeface="Arial" panose="020B0604020202020204" pitchFamily="34" charset="0"/>
                <a:cs typeface="Arial" panose="020B0604020202020204" pitchFamily="34" charset="0"/>
              </a:rPr>
              <a:t>Is the requirement to purchase equipment for home experiments a barrier to achieving the learning outcomes associated with practical work?</a:t>
            </a:r>
          </a:p>
          <a:p>
            <a:endParaRPr lang="en-GB" dirty="0"/>
          </a:p>
        </p:txBody>
      </p:sp>
      <p:sp>
        <p:nvSpPr>
          <p:cNvPr id="19" name="TextBox 18">
            <a:extLst>
              <a:ext uri="{FF2B5EF4-FFF2-40B4-BE49-F238E27FC236}">
                <a16:creationId xmlns:a16="http://schemas.microsoft.com/office/drawing/2014/main" id="{DAD03B2F-EF9D-4135-AC5E-534B5D95017E}"/>
              </a:ext>
            </a:extLst>
          </p:cNvPr>
          <p:cNvSpPr txBox="1"/>
          <p:nvPr/>
        </p:nvSpPr>
        <p:spPr>
          <a:xfrm>
            <a:off x="4014246" y="841525"/>
            <a:ext cx="3461838" cy="2893100"/>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Preliminary data collected from a focus group for a previous S112 eSTEeM project suggests that the cost associated with home experiments could be a potential barrier to learning but also student  success as many of these experiments contribute to assessment.</a:t>
            </a:r>
          </a:p>
          <a:p>
            <a:endParaRPr lang="en-GB" sz="1400" dirty="0">
              <a:latin typeface="Arial" panose="020B0604020202020204" pitchFamily="34" charset="0"/>
              <a:cs typeface="Arial" panose="020B0604020202020204" pitchFamily="34" charset="0"/>
            </a:endParaRPr>
          </a:p>
          <a:p>
            <a:r>
              <a:rPr lang="en-GB" sz="1400" i="1" dirty="0">
                <a:solidFill>
                  <a:srgbClr val="0070C0"/>
                </a:solidFill>
                <a:latin typeface="Arial" panose="020B0604020202020204" pitchFamily="34" charset="0"/>
                <a:cs typeface="Arial" panose="020B0604020202020204" pitchFamily="34" charset="0"/>
              </a:rPr>
              <a:t>“the experiment it assumed that you had certain things in your house…it assumed that you had everything in your house and they don’t support you”</a:t>
            </a:r>
          </a:p>
          <a:p>
            <a:endParaRPr lang="en-GB" sz="14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439BF734-3ED1-4C3C-9524-7B6326F22D78}"/>
              </a:ext>
            </a:extLst>
          </p:cNvPr>
          <p:cNvPicPr>
            <a:picLocks noChangeAspect="1"/>
          </p:cNvPicPr>
          <p:nvPr/>
        </p:nvPicPr>
        <p:blipFill>
          <a:blip r:embed="rId6"/>
          <a:stretch>
            <a:fillRect/>
          </a:stretch>
        </p:blipFill>
        <p:spPr>
          <a:xfrm>
            <a:off x="285327" y="2381248"/>
            <a:ext cx="1465652" cy="1099239"/>
          </a:xfrm>
          <a:prstGeom prst="rect">
            <a:avLst/>
          </a:prstGeom>
        </p:spPr>
      </p:pic>
      <p:pic>
        <p:nvPicPr>
          <p:cNvPr id="22" name="Picture 21">
            <a:extLst>
              <a:ext uri="{FF2B5EF4-FFF2-40B4-BE49-F238E27FC236}">
                <a16:creationId xmlns:a16="http://schemas.microsoft.com/office/drawing/2014/main" id="{D69E75C5-9F78-4342-B824-74CF3CCF66E6}"/>
              </a:ext>
            </a:extLst>
          </p:cNvPr>
          <p:cNvPicPr>
            <a:picLocks noChangeAspect="1"/>
          </p:cNvPicPr>
          <p:nvPr/>
        </p:nvPicPr>
        <p:blipFill rotWithShape="1">
          <a:blip r:embed="rId7"/>
          <a:srcRect l="36568" t="27463" r="45330" b="33531"/>
          <a:stretch/>
        </p:blipFill>
        <p:spPr bwMode="auto">
          <a:xfrm>
            <a:off x="2043270" y="2351101"/>
            <a:ext cx="985170" cy="1194146"/>
          </a:xfrm>
          <a:prstGeom prst="rect">
            <a:avLst/>
          </a:prstGeom>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A6EB497C-8D0E-402D-B72C-8F04CF9BD5D1}"/>
              </a:ext>
            </a:extLst>
          </p:cNvPr>
          <p:cNvPicPr>
            <a:picLocks noChangeAspect="1"/>
          </p:cNvPicPr>
          <p:nvPr/>
        </p:nvPicPr>
        <p:blipFill rotWithShape="1">
          <a:blip r:embed="rId8"/>
          <a:srcRect t="56925" r="6099" b="10664"/>
          <a:stretch/>
        </p:blipFill>
        <p:spPr>
          <a:xfrm>
            <a:off x="7868057" y="543440"/>
            <a:ext cx="2140144" cy="1040223"/>
          </a:xfrm>
          <a:prstGeom prst="rect">
            <a:avLst/>
          </a:prstGeom>
        </p:spPr>
      </p:pic>
    </p:spTree>
    <p:custDataLst>
      <p:tags r:id="rId1"/>
    </p:custDataLst>
    <p:extLst>
      <p:ext uri="{BB962C8B-B14F-4D97-AF65-F5344CB8AC3E}">
        <p14:creationId xmlns:p14="http://schemas.microsoft.com/office/powerpoint/2010/main" val="4385722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PRESENTATIONINFO" val="{&quot;DocumentId&quot;:&quot;29ad3a3ebe5e404357d4ecaf534720f0&quot;,&quot;LanguageCode&quot;:&quot;en-US&quot;,&quot;SlideGuids&quot;:[&quot;c9357629-6185-4467-a39f-3b7c432b5c10&quot;,&quot;a4878e81-4d15-4d43-9531-39680c84ecfd&quot;,&quot;f5b398ea-cf7c-4b3e-8177-824a4a8ab1cf&quot;,&quot;c49b6e99-fa39-4211-a779-fc7790e6eed6&quot;,&quot;dd196faf-b12c-483b-aa38-b2c4502e2f6b&quot;,&quot;18aba1ed-efdf-4f22-8d7a-ad6c440525cb&quot;,&quot;7158b587-1b31-406f-8257-87dc7fa3f787&quot;,&quot;05797c85-1add-41f0-b160-1fadf135e4cf&quot;,&quot;adaa4fae-b221-436f-8dba-057a16a6d2e7&quot;,&quot;e72066f0-097a-49a3-a904-6929ad9723e8&quot;,&quot;34c97da7-b5dc-453c-a409-7a366c37ccaf&quot;,&quot;6cc20db3-ea89-47d1-a321-ca87e78ad727&quot;,&quot;6538ee61-a74c-46f4-87b8-1761415f06fa&quot;],&quot;TimeStamp&quot;:&quot;2018-10-04T22:54:38.6356615+01:00&quot;}"/>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c9357629-6185-4467-a39f-3b7c432b5c10&quot;,&quot;TimeStamp&quot;:&quot;2018-10-04T22:54:38.5658229+01:00&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4115</TotalTime>
  <Words>429</Words>
  <Application>Microsoft Office PowerPoint</Application>
  <PresentationFormat>Widescreen</PresentationFormat>
  <Paragraphs>29</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Is the cost of home experiments a potential barrier to learning? Experiences from two level one science modules Louise MacBrayne, Eleanor Crabb, Zoë Chapman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Embedding and sustaining inclusive STEM practices</dc:title>
  <dc:creator>Trevor Collins</dc:creator>
  <cp:lastModifiedBy>Diane.Ford</cp:lastModifiedBy>
  <cp:revision>483</cp:revision>
  <cp:lastPrinted>2018-10-16T09:27:54Z</cp:lastPrinted>
  <dcterms:created xsi:type="dcterms:W3CDTF">2017-05-06T04:58:44Z</dcterms:created>
  <dcterms:modified xsi:type="dcterms:W3CDTF">2022-11-21T15:46:11Z</dcterms:modified>
</cp:coreProperties>
</file>