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26"/>
  </p:notesMasterIdLst>
  <p:sldIdLst>
    <p:sldId id="256" r:id="rId2"/>
    <p:sldId id="261" r:id="rId3"/>
    <p:sldId id="262" r:id="rId4"/>
    <p:sldId id="257" r:id="rId5"/>
    <p:sldId id="260" r:id="rId6"/>
    <p:sldId id="268" r:id="rId7"/>
    <p:sldId id="273" r:id="rId8"/>
    <p:sldId id="274" r:id="rId9"/>
    <p:sldId id="259" r:id="rId10"/>
    <p:sldId id="258" r:id="rId11"/>
    <p:sldId id="263" r:id="rId12"/>
    <p:sldId id="264" r:id="rId13"/>
    <p:sldId id="277" r:id="rId14"/>
    <p:sldId id="265" r:id="rId15"/>
    <p:sldId id="266" r:id="rId16"/>
    <p:sldId id="275" r:id="rId17"/>
    <p:sldId id="278" r:id="rId18"/>
    <p:sldId id="267" r:id="rId19"/>
    <p:sldId id="279" r:id="rId20"/>
    <p:sldId id="269" r:id="rId21"/>
    <p:sldId id="270" r:id="rId22"/>
    <p:sldId id="271" r:id="rId23"/>
    <p:sldId id="272"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Derek.Jones" initials="D [3]" lastIdx="1" clrIdx="6">
    <p:extLst/>
  </p:cmAuthor>
  <p:cmAuthor id="1" name="Nicole.Lotz" initials="N" lastIdx="7" clrIdx="0">
    <p:extLst/>
  </p:cmAuthor>
  <p:cmAuthor id="2" name="Nicole.Lotz" initials="N [2]" lastIdx="1" clrIdx="1">
    <p:extLst/>
  </p:cmAuthor>
  <p:cmAuthor id="3" name="Nicole.Lotz" initials="N [3]" lastIdx="1" clrIdx="2">
    <p:extLst/>
  </p:cmAuthor>
  <p:cmAuthor id="4" name="Nicole.Lotz" initials="N [4]" lastIdx="1" clrIdx="3">
    <p:extLst/>
  </p:cmAuthor>
  <p:cmAuthor id="5" name="Derek.Jones" initials="D" lastIdx="1" clrIdx="4">
    <p:extLst/>
  </p:cmAuthor>
  <p:cmAuthor id="6" name="Derek.Jones" initials="D [2]"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76"/>
    <p:restoredTop sz="93164"/>
  </p:normalViewPr>
  <p:slideViewPr>
    <p:cSldViewPr snapToGrid="0" snapToObjects="1">
      <p:cViewPr varScale="1">
        <p:scale>
          <a:sx n="84" d="100"/>
          <a:sy n="84" d="100"/>
        </p:scale>
        <p:origin x="192"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commentAuthors" Target="commentAuthor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17-06-19T16:30:04.422" idx="1">
    <p:pos x="10" y="10"/>
    <p:text>Derek or Georgy?</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3" dt="2017-06-19T16:30:04.422" idx="1">
    <p:pos x="10" y="10"/>
    <p:text>Derek or Georgy?</p:text>
    <p:extLst>
      <p:ext uri="{C676402C-5697-4E1C-873F-D02D1690AC5C}">
        <p15:threadingInfo xmlns:p15="http://schemas.microsoft.com/office/powerpoint/2012/main" timeZoneBias="-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7-06-20T09:57:07.360" idx="3">
    <p:pos x="10" y="10"/>
    <p:text>I wonder if we put this before the visioning activity?</p:text>
    <p:extLst>
      <p:ext uri="{C676402C-5697-4E1C-873F-D02D1690AC5C}">
        <p15:threadingInfo xmlns:p15="http://schemas.microsoft.com/office/powerpoint/2012/main" timeZoneBias="-6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7-06-20T09:57:29.651" idx="4">
    <p:pos x="10" y="10"/>
    <p:text>This might be too concrete. But I'd really like concrete outcomes.</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F4AFB0-D72A-E449-91D7-25E89C3F0F77}" type="datetimeFigureOut">
              <a:rPr lang="en-US" smtClean="0"/>
              <a:t>6/26/17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0D0DB-0BDB-7F47-B079-E26338831A9E}" type="slidenum">
              <a:rPr lang="en-US" smtClean="0"/>
              <a:t>‹#›</a:t>
            </a:fld>
            <a:endParaRPr lang="en-US"/>
          </a:p>
        </p:txBody>
      </p:sp>
    </p:spTree>
    <p:extLst>
      <p:ext uri="{BB962C8B-B14F-4D97-AF65-F5344CB8AC3E}">
        <p14:creationId xmlns:p14="http://schemas.microsoft.com/office/powerpoint/2010/main" val="773824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B0D0DB-0BDB-7F47-B079-E26338831A9E}" type="slidenum">
              <a:rPr lang="en-US" smtClean="0"/>
              <a:t>19</a:t>
            </a:fld>
            <a:endParaRPr lang="en-US"/>
          </a:p>
        </p:txBody>
      </p:sp>
    </p:spTree>
    <p:extLst>
      <p:ext uri="{BB962C8B-B14F-4D97-AF65-F5344CB8AC3E}">
        <p14:creationId xmlns:p14="http://schemas.microsoft.com/office/powerpoint/2010/main" val="33029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6/26/17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6/26/17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6/26/17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6/26/17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6/26/17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6/26/17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6/26/17</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6/26/17</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6/26/17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6/26/17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6/26/17</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6/26/17</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oro.open.ac.uk/view/person/dj3425.html" TargetMode="External"/><Relationship Id="rId4" Type="http://schemas.openxmlformats.org/officeDocument/2006/relationships/hyperlink" Target="http://oro.open.ac.uk/view/person/gml2.html" TargetMode="External"/><Relationship Id="rId5" Type="http://schemas.openxmlformats.org/officeDocument/2006/relationships/hyperlink" Target="http://oro.open.ac.uk/43592/" TargetMode="External"/><Relationship Id="rId1" Type="http://schemas.openxmlformats.org/officeDocument/2006/relationships/slideLayout" Target="../slideLayouts/slideLayout2.xml"/><Relationship Id="rId2" Type="http://schemas.openxmlformats.org/officeDocument/2006/relationships/hyperlink" Target="http://oro.open.ac.uk/view/person/ns4678.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Are we making progress? </a:t>
            </a:r>
            <a:r>
              <a:rPr lang="en-GB" dirty="0" smtClean="0"/>
              <a:t/>
            </a:r>
            <a:br>
              <a:rPr lang="en-GB" dirty="0" smtClean="0"/>
            </a:br>
            <a:r>
              <a:rPr lang="en-GB" sz="3100" dirty="0" smtClean="0"/>
              <a:t>Progression </a:t>
            </a:r>
            <a:r>
              <a:rPr lang="en-GB" sz="3100" dirty="0"/>
              <a:t>through learners’ interaction in </a:t>
            </a:r>
            <a:r>
              <a:rPr lang="en-GB" sz="3100" dirty="0" err="1"/>
              <a:t>OpenStudio</a:t>
            </a:r>
            <a:r>
              <a:rPr lang="en-GB" sz="3100" dirty="0"/>
              <a:t> across a </a:t>
            </a:r>
            <a:r>
              <a:rPr lang="en-GB" sz="3100" dirty="0" smtClean="0"/>
              <a:t>qualification</a:t>
            </a:r>
            <a:endParaRPr lang="en-GB" sz="3100" dirty="0"/>
          </a:p>
        </p:txBody>
      </p:sp>
      <p:sp>
        <p:nvSpPr>
          <p:cNvPr id="3" name="Subtitle 2"/>
          <p:cNvSpPr>
            <a:spLocks noGrp="1"/>
          </p:cNvSpPr>
          <p:nvPr>
            <p:ph type="subTitle" idx="1"/>
          </p:nvPr>
        </p:nvSpPr>
        <p:spPr/>
        <p:txBody>
          <a:bodyPr/>
          <a:lstStyle/>
          <a:p>
            <a:r>
              <a:rPr lang="en-GB" dirty="0" smtClean="0">
                <a:solidFill>
                  <a:schemeClr val="accent1">
                    <a:lumMod val="50000"/>
                  </a:schemeClr>
                </a:solidFill>
              </a:rPr>
              <a:t>Nicole Lotz, Derek Jones, Georgy Holden</a:t>
            </a:r>
            <a:endParaRPr lang="en-GB" dirty="0">
              <a:solidFill>
                <a:schemeClr val="accent1">
                  <a:lumMod val="50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35915" y="1298448"/>
            <a:ext cx="1118937" cy="728517"/>
          </a:xfrm>
          <a:prstGeom prst="rect">
            <a:avLst/>
          </a:prstGeom>
        </p:spPr>
      </p:pic>
    </p:spTree>
    <p:extLst>
      <p:ext uri="{BB962C8B-B14F-4D97-AF65-F5344CB8AC3E}">
        <p14:creationId xmlns:p14="http://schemas.microsoft.com/office/powerpoint/2010/main" val="1263447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 packages:</a:t>
            </a:r>
            <a:br>
              <a:rPr lang="en-GB" dirty="0" smtClean="0"/>
            </a:br>
            <a:r>
              <a:rPr lang="en-GB" dirty="0" smtClean="0">
                <a:solidFill>
                  <a:schemeClr val="accent1">
                    <a:lumMod val="50000"/>
                  </a:schemeClr>
                </a:solidFill>
              </a:rPr>
              <a:t>Statistics</a:t>
            </a:r>
            <a:br>
              <a:rPr lang="en-GB" dirty="0" smtClean="0">
                <a:solidFill>
                  <a:schemeClr val="accent1">
                    <a:lumMod val="50000"/>
                  </a:schemeClr>
                </a:solidFill>
              </a:rPr>
            </a:br>
            <a:r>
              <a:rPr lang="en-GB" dirty="0" smtClean="0">
                <a:solidFill>
                  <a:schemeClr val="accent1">
                    <a:lumMod val="50000"/>
                  </a:schemeClr>
                </a:solidFill>
              </a:rPr>
              <a:t>CAT</a:t>
            </a:r>
            <a:br>
              <a:rPr lang="en-GB" dirty="0" smtClean="0">
                <a:solidFill>
                  <a:schemeClr val="accent1">
                    <a:lumMod val="50000"/>
                  </a:schemeClr>
                </a:solidFill>
              </a:rPr>
            </a:br>
            <a:r>
              <a:rPr lang="en-GB" dirty="0" smtClean="0">
                <a:solidFill>
                  <a:schemeClr val="accent1">
                    <a:lumMod val="50000"/>
                  </a:schemeClr>
                </a:solidFill>
              </a:rPr>
              <a:t>Interviews</a:t>
            </a:r>
            <a:br>
              <a:rPr lang="en-GB" dirty="0" smtClean="0">
                <a:solidFill>
                  <a:schemeClr val="accent1">
                    <a:lumMod val="50000"/>
                  </a:schemeClr>
                </a:solidFill>
              </a:rPr>
            </a:br>
            <a:r>
              <a:rPr lang="en-GB" dirty="0" smtClean="0">
                <a:solidFill>
                  <a:schemeClr val="accent1">
                    <a:lumMod val="50000"/>
                  </a:schemeClr>
                </a:solidFill>
              </a:rPr>
              <a:t>Workshop</a:t>
            </a:r>
            <a:endParaRPr lang="en-GB" dirty="0">
              <a:solidFill>
                <a:schemeClr val="accent1">
                  <a:lumMod val="50000"/>
                </a:schemeClr>
              </a:solidFill>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47561" y="811424"/>
            <a:ext cx="2384403" cy="2384403"/>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8088" y="709863"/>
            <a:ext cx="2671786" cy="267178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47561" y="3381649"/>
            <a:ext cx="2551471" cy="2551471"/>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23099" y="3646345"/>
            <a:ext cx="2286775" cy="2286775"/>
          </a:xfrm>
          <a:prstGeom prst="rect">
            <a:avLst/>
          </a:prstGeom>
        </p:spPr>
      </p:pic>
      <p:sp>
        <p:nvSpPr>
          <p:cNvPr id="11" name="TextBox 10"/>
          <p:cNvSpPr txBox="1"/>
          <p:nvPr/>
        </p:nvSpPr>
        <p:spPr>
          <a:xfrm>
            <a:off x="252919" y="6272211"/>
            <a:ext cx="1274708" cy="369332"/>
          </a:xfrm>
          <a:prstGeom prst="rect">
            <a:avLst/>
          </a:prstGeom>
          <a:noFill/>
        </p:spPr>
        <p:txBody>
          <a:bodyPr wrap="none" rtlCol="0">
            <a:spAutoFit/>
          </a:bodyPr>
          <a:lstStyle/>
          <a:p>
            <a:r>
              <a:rPr lang="en-GB" dirty="0" smtClean="0"/>
              <a:t>11:00-11:40</a:t>
            </a:r>
            <a:endParaRPr lang="en-US" dirty="0">
              <a:latin typeface="Calibri" charset="0"/>
              <a:ea typeface="Calibri" charset="0"/>
              <a:cs typeface="Times New Roman" charset="0"/>
            </a:endParaRPr>
          </a:p>
        </p:txBody>
      </p:sp>
    </p:spTree>
    <p:extLst>
      <p:ext uri="{BB962C8B-B14F-4D97-AF65-F5344CB8AC3E}">
        <p14:creationId xmlns:p14="http://schemas.microsoft.com/office/powerpoint/2010/main" val="2016366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br>
              <a:rPr lang="en-GB" dirty="0" smtClean="0"/>
            </a:br>
            <a:r>
              <a:rPr lang="en-GB" dirty="0" err="1" smtClean="0">
                <a:solidFill>
                  <a:schemeClr val="accent1">
                    <a:lumMod val="50000"/>
                  </a:schemeClr>
                </a:solidFill>
              </a:rPr>
              <a:t>OpenStudio</a:t>
            </a:r>
            <a:r>
              <a:rPr lang="en-GB" dirty="0" smtClean="0">
                <a:solidFill>
                  <a:schemeClr val="accent1">
                    <a:lumMod val="50000"/>
                  </a:schemeClr>
                </a:solidFill>
              </a:rPr>
              <a:t> progression factors</a:t>
            </a:r>
            <a:endParaRPr lang="en-GB" dirty="0">
              <a:solidFill>
                <a:schemeClr val="accent1">
                  <a:lumMod val="50000"/>
                </a:schemeClr>
              </a:solidFill>
            </a:endParaRPr>
          </a:p>
        </p:txBody>
      </p:sp>
      <p:sp>
        <p:nvSpPr>
          <p:cNvPr id="3" name="Content Placeholder 2"/>
          <p:cNvSpPr>
            <a:spLocks noGrp="1"/>
          </p:cNvSpPr>
          <p:nvPr>
            <p:ph idx="1"/>
          </p:nvPr>
        </p:nvSpPr>
        <p:spPr/>
        <p:txBody>
          <a:bodyPr>
            <a:normAutofit/>
          </a:bodyPr>
          <a:lstStyle/>
          <a:p>
            <a:r>
              <a:rPr lang="en-GB" b="1" dirty="0" smtClean="0">
                <a:solidFill>
                  <a:schemeClr val="accent1">
                    <a:lumMod val="50000"/>
                  </a:schemeClr>
                </a:solidFill>
              </a:rPr>
              <a:t>Part 1</a:t>
            </a:r>
            <a:r>
              <a:rPr lang="en-GB" dirty="0" smtClean="0"/>
              <a:t>: In small groups: Brainstorm factors </a:t>
            </a:r>
            <a:r>
              <a:rPr lang="en-GB" dirty="0"/>
              <a:t>for OS </a:t>
            </a:r>
            <a:r>
              <a:rPr lang="en-GB" dirty="0" smtClean="0"/>
              <a:t>progression. (e.g. What OS features support students’ engagement and how?)</a:t>
            </a:r>
          </a:p>
          <a:p>
            <a:pPr lvl="1"/>
            <a:r>
              <a:rPr lang="en-GB" sz="2000" dirty="0" smtClean="0"/>
              <a:t>Use post its or flip-chart</a:t>
            </a:r>
          </a:p>
          <a:p>
            <a:endParaRPr lang="en-US" dirty="0"/>
          </a:p>
          <a:p>
            <a:r>
              <a:rPr lang="en-GB" b="1" dirty="0" smtClean="0">
                <a:solidFill>
                  <a:schemeClr val="accent1">
                    <a:lumMod val="50000"/>
                  </a:schemeClr>
                </a:solidFill>
              </a:rPr>
              <a:t>Part 2</a:t>
            </a:r>
            <a:r>
              <a:rPr lang="en-GB" dirty="0" smtClean="0"/>
              <a:t>: Cluster </a:t>
            </a:r>
            <a:r>
              <a:rPr lang="en-GB" dirty="0"/>
              <a:t>factors into Social, Technical, </a:t>
            </a:r>
            <a:r>
              <a:rPr lang="en-GB" dirty="0" smtClean="0"/>
              <a:t>Learning Design. (they might overlap)</a:t>
            </a:r>
            <a:r>
              <a:rPr lang="en-US" dirty="0" smtClean="0"/>
              <a:t> </a:t>
            </a:r>
          </a:p>
          <a:p>
            <a:pPr lvl="1"/>
            <a:r>
              <a:rPr lang="en-US" sz="2000" dirty="0" smtClean="0"/>
              <a:t>Use Flip-chart</a:t>
            </a:r>
          </a:p>
          <a:p>
            <a:endParaRPr lang="en-US" dirty="0"/>
          </a:p>
          <a:p>
            <a:r>
              <a:rPr lang="en-US" b="1" dirty="0" smtClean="0">
                <a:solidFill>
                  <a:schemeClr val="accent1">
                    <a:lumMod val="50000"/>
                  </a:schemeClr>
                </a:solidFill>
              </a:rPr>
              <a:t>Part 3</a:t>
            </a:r>
            <a:r>
              <a:rPr lang="en-US" dirty="0" smtClean="0"/>
              <a:t>: Present your discussion.</a:t>
            </a:r>
            <a:endParaRPr lang="en-GB" dirty="0"/>
          </a:p>
        </p:txBody>
      </p:sp>
      <p:sp>
        <p:nvSpPr>
          <p:cNvPr id="5" name="Rectangle 4"/>
          <p:cNvSpPr/>
          <p:nvPr/>
        </p:nvSpPr>
        <p:spPr>
          <a:xfrm>
            <a:off x="252919" y="6273285"/>
            <a:ext cx="1274708" cy="369332"/>
          </a:xfrm>
          <a:prstGeom prst="rect">
            <a:avLst/>
          </a:prstGeom>
        </p:spPr>
        <p:txBody>
          <a:bodyPr wrap="none">
            <a:spAutoFit/>
          </a:bodyPr>
          <a:lstStyle/>
          <a:p>
            <a:pPr>
              <a:spcAft>
                <a:spcPts val="0"/>
              </a:spcAft>
            </a:pPr>
            <a:r>
              <a:rPr lang="en-GB"/>
              <a:t>11:40-12:30</a:t>
            </a:r>
            <a:endParaRPr lang="en-US" dirty="0">
              <a:latin typeface="Calibri" charset="0"/>
              <a:ea typeface="Calibri" charset="0"/>
              <a:cs typeface="Times New Roman" charset="0"/>
            </a:endParaRPr>
          </a:p>
        </p:txBody>
      </p:sp>
    </p:spTree>
    <p:extLst>
      <p:ext uri="{BB962C8B-B14F-4D97-AF65-F5344CB8AC3E}">
        <p14:creationId xmlns:p14="http://schemas.microsoft.com/office/powerpoint/2010/main" val="1255557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a:t>
            </a:r>
            <a:br>
              <a:rPr lang="en-GB" dirty="0" smtClean="0"/>
            </a:br>
            <a:r>
              <a:rPr lang="en-GB" dirty="0" err="1" smtClean="0">
                <a:solidFill>
                  <a:schemeClr val="accent1">
                    <a:lumMod val="50000"/>
                  </a:schemeClr>
                </a:solidFill>
              </a:rPr>
              <a:t>eSTEeM</a:t>
            </a:r>
            <a:r>
              <a:rPr lang="en-GB" dirty="0" smtClean="0">
                <a:solidFill>
                  <a:schemeClr val="accent1">
                    <a:lumMod val="50000"/>
                  </a:schemeClr>
                </a:solidFill>
              </a:rPr>
              <a:t> conference 2017</a:t>
            </a:r>
            <a:endParaRPr lang="en-GB" dirty="0">
              <a:solidFill>
                <a:schemeClr val="accent1">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95703785"/>
              </p:ext>
            </p:extLst>
          </p:nvPr>
        </p:nvGraphicFramePr>
        <p:xfrm>
          <a:off x="3543300" y="785814"/>
          <a:ext cx="8129588" cy="5286376"/>
        </p:xfrm>
        <a:graphic>
          <a:graphicData uri="http://schemas.openxmlformats.org/drawingml/2006/table">
            <a:tbl>
              <a:tblPr firstRow="1">
                <a:tableStyleId>{5C22544A-7EE6-4342-B048-85BDC9FD1C3A}</a:tableStyleId>
              </a:tblPr>
              <a:tblGrid>
                <a:gridCol w="3881347"/>
                <a:gridCol w="4248241"/>
              </a:tblGrid>
              <a:tr h="588738">
                <a:tc>
                  <a:txBody>
                    <a:bodyPr/>
                    <a:lstStyle/>
                    <a:p>
                      <a:r>
                        <a:rPr lang="en-US" sz="2000" dirty="0" smtClean="0">
                          <a:effectLst/>
                          <a:latin typeface="+mn-lt"/>
                        </a:rPr>
                        <a:t>Social/LD</a:t>
                      </a:r>
                      <a:endParaRPr lang="en-US" sz="2000" dirty="0">
                        <a:effectLst/>
                        <a:latin typeface="+mn-lt"/>
                      </a:endParaRPr>
                    </a:p>
                  </a:txBody>
                  <a:tcPr marL="43439" marR="43439" marT="0" marB="0"/>
                </a:tc>
                <a:tc>
                  <a:txBody>
                    <a:bodyPr/>
                    <a:lstStyle/>
                    <a:p>
                      <a:r>
                        <a:rPr lang="en-US" sz="2000" dirty="0" smtClean="0">
                          <a:effectLst/>
                          <a:latin typeface="+mn-lt"/>
                        </a:rPr>
                        <a:t>Technical</a:t>
                      </a:r>
                      <a:endParaRPr lang="en-US" sz="2000" dirty="0">
                        <a:effectLst/>
                        <a:latin typeface="+mn-lt"/>
                      </a:endParaRPr>
                    </a:p>
                  </a:txBody>
                  <a:tcPr marL="43439" marR="43439" marT="0" marB="0"/>
                </a:tc>
              </a:tr>
              <a:tr h="588738">
                <a:tc>
                  <a:txBody>
                    <a:bodyPr/>
                    <a:lstStyle/>
                    <a:p>
                      <a:r>
                        <a:rPr lang="en-US" sz="2000">
                          <a:effectLst/>
                          <a:latin typeface="+mn-lt"/>
                        </a:rPr>
                        <a:t>quick fun tasks</a:t>
                      </a:r>
                    </a:p>
                  </a:txBody>
                  <a:tcPr marL="43439" marR="43439" marT="0" marB="0"/>
                </a:tc>
                <a:tc>
                  <a:txBody>
                    <a:bodyPr/>
                    <a:lstStyle/>
                    <a:p>
                      <a:r>
                        <a:rPr lang="en-US" sz="2000">
                          <a:effectLst/>
                          <a:latin typeface="+mn-lt"/>
                        </a:rPr>
                        <a:t>generate critical mass for viewing</a:t>
                      </a:r>
                    </a:p>
                  </a:txBody>
                  <a:tcPr marL="43439" marR="43439" marT="0" marB="0"/>
                </a:tc>
              </a:tr>
              <a:tr h="588738">
                <a:tc>
                  <a:txBody>
                    <a:bodyPr/>
                    <a:lstStyle/>
                    <a:p>
                      <a:r>
                        <a:rPr lang="en-US" sz="2000">
                          <a:effectLst/>
                          <a:latin typeface="+mn-lt"/>
                        </a:rPr>
                        <a:t>a thing/visually stimulating</a:t>
                      </a:r>
                    </a:p>
                  </a:txBody>
                  <a:tcPr marL="43439" marR="43439" marT="0" marB="0"/>
                </a:tc>
                <a:tc>
                  <a:txBody>
                    <a:bodyPr/>
                    <a:lstStyle/>
                    <a:p>
                      <a:r>
                        <a:rPr lang="en-US" sz="2000">
                          <a:effectLst/>
                          <a:latin typeface="+mn-lt"/>
                        </a:rPr>
                        <a:t>visible on ‘top layer’</a:t>
                      </a:r>
                    </a:p>
                  </a:txBody>
                  <a:tcPr marL="43439" marR="43439" marT="0" marB="0"/>
                </a:tc>
              </a:tr>
              <a:tr h="588738">
                <a:tc>
                  <a:txBody>
                    <a:bodyPr/>
                    <a:lstStyle/>
                    <a:p>
                      <a:r>
                        <a:rPr lang="en-US" sz="2000">
                          <a:effectLst/>
                          <a:latin typeface="+mn-lt"/>
                        </a:rPr>
                        <a:t>reward super commenters</a:t>
                      </a:r>
                    </a:p>
                  </a:txBody>
                  <a:tcPr marL="43439" marR="43439" marT="0" marB="0"/>
                </a:tc>
                <a:tc>
                  <a:txBody>
                    <a:bodyPr/>
                    <a:lstStyle/>
                    <a:p>
                      <a:r>
                        <a:rPr lang="en-US" sz="2000">
                          <a:effectLst/>
                          <a:latin typeface="+mn-lt"/>
                        </a:rPr>
                        <a:t>status or rating of helpfulness by others</a:t>
                      </a:r>
                    </a:p>
                  </a:txBody>
                  <a:tcPr marL="43439" marR="43439" marT="0" marB="0"/>
                </a:tc>
              </a:tr>
              <a:tr h="588738">
                <a:tc>
                  <a:txBody>
                    <a:bodyPr/>
                    <a:lstStyle/>
                    <a:p>
                      <a:r>
                        <a:rPr lang="en-US" sz="2000">
                          <a:effectLst/>
                          <a:latin typeface="+mn-lt"/>
                        </a:rPr>
                        <a:t>timeliness of activities</a:t>
                      </a:r>
                    </a:p>
                  </a:txBody>
                  <a:tcPr marL="43439" marR="43439" marT="0" marB="0"/>
                </a:tc>
                <a:tc>
                  <a:txBody>
                    <a:bodyPr/>
                    <a:lstStyle/>
                    <a:p>
                      <a:r>
                        <a:rPr lang="en-US" sz="2000">
                          <a:effectLst/>
                          <a:latin typeface="+mn-lt"/>
                        </a:rPr>
                        <a:t>fade or hide old posts</a:t>
                      </a:r>
                    </a:p>
                  </a:txBody>
                  <a:tcPr marL="43439" marR="43439" marT="0" marB="0"/>
                </a:tc>
              </a:tr>
              <a:tr h="588738">
                <a:tc>
                  <a:txBody>
                    <a:bodyPr/>
                    <a:lstStyle/>
                    <a:p>
                      <a:r>
                        <a:rPr lang="en-US" sz="2000">
                          <a:effectLst/>
                          <a:latin typeface="+mn-lt"/>
                        </a:rPr>
                        <a:t>relevant activities</a:t>
                      </a:r>
                    </a:p>
                  </a:txBody>
                  <a:tcPr marL="43439" marR="43439" marT="0" marB="0"/>
                </a:tc>
                <a:tc>
                  <a:txBody>
                    <a:bodyPr/>
                    <a:lstStyle/>
                    <a:p>
                      <a:r>
                        <a:rPr lang="en-US" sz="2000">
                          <a:effectLst/>
                          <a:latin typeface="+mn-lt"/>
                        </a:rPr>
                        <a:t>rate up relevance of an upload</a:t>
                      </a:r>
                    </a:p>
                  </a:txBody>
                  <a:tcPr marL="43439" marR="43439" marT="0" marB="0"/>
                </a:tc>
              </a:tr>
              <a:tr h="576472">
                <a:tc>
                  <a:txBody>
                    <a:bodyPr/>
                    <a:lstStyle/>
                    <a:p>
                      <a:r>
                        <a:rPr lang="en-US" sz="2000">
                          <a:effectLst/>
                          <a:latin typeface="+mn-lt"/>
                        </a:rPr>
                        <a:t>descriptions and comments</a:t>
                      </a:r>
                    </a:p>
                  </a:txBody>
                  <a:tcPr marL="43439" marR="43439" marT="0" marB="0"/>
                </a:tc>
                <a:tc>
                  <a:txBody>
                    <a:bodyPr/>
                    <a:lstStyle/>
                    <a:p>
                      <a:r>
                        <a:rPr lang="en-US" sz="2000">
                          <a:effectLst/>
                          <a:latin typeface="+mn-lt"/>
                        </a:rPr>
                        <a:t>interface guide description/comment</a:t>
                      </a:r>
                    </a:p>
                  </a:txBody>
                  <a:tcPr marL="43439" marR="43439" marT="0" marB="0"/>
                </a:tc>
              </a:tr>
              <a:tr h="588738">
                <a:tc>
                  <a:txBody>
                    <a:bodyPr/>
                    <a:lstStyle/>
                    <a:p>
                      <a:r>
                        <a:rPr lang="en-US" sz="2000">
                          <a:effectLst/>
                          <a:latin typeface="+mn-lt"/>
                        </a:rPr>
                        <a:t>tuition on OS</a:t>
                      </a:r>
                    </a:p>
                  </a:txBody>
                  <a:tcPr marL="43439" marR="43439" marT="0" marB="0"/>
                </a:tc>
                <a:tc>
                  <a:txBody>
                    <a:bodyPr/>
                    <a:lstStyle/>
                    <a:p>
                      <a:r>
                        <a:rPr lang="en-US" sz="2000">
                          <a:effectLst/>
                          <a:latin typeface="+mn-lt"/>
                        </a:rPr>
                        <a:t>identify as tutor</a:t>
                      </a:r>
                    </a:p>
                  </a:txBody>
                  <a:tcPr marL="43439" marR="43439" marT="0" marB="0"/>
                </a:tc>
              </a:tr>
              <a:tr h="588738">
                <a:tc>
                  <a:txBody>
                    <a:bodyPr/>
                    <a:lstStyle/>
                    <a:p>
                      <a:r>
                        <a:rPr lang="en-US" sz="2000">
                          <a:effectLst/>
                          <a:latin typeface="+mn-lt"/>
                        </a:rPr>
                        <a:t>assess OS posts</a:t>
                      </a:r>
                    </a:p>
                  </a:txBody>
                  <a:tcPr marL="43439" marR="43439" marT="0" marB="0"/>
                </a:tc>
                <a:tc>
                  <a:txBody>
                    <a:bodyPr/>
                    <a:lstStyle/>
                    <a:p>
                      <a:r>
                        <a:rPr lang="en-US" sz="2000" dirty="0">
                          <a:effectLst/>
                          <a:latin typeface="+mn-lt"/>
                        </a:rPr>
                        <a:t>highlight which are assessed</a:t>
                      </a:r>
                    </a:p>
                  </a:txBody>
                  <a:tcPr marL="43439" marR="43439" marT="0" marB="0"/>
                </a:tc>
              </a:tr>
            </a:tbl>
          </a:graphicData>
        </a:graphic>
      </p:graphicFrame>
      <p:sp>
        <p:nvSpPr>
          <p:cNvPr id="5" name="Rectangle 4"/>
          <p:cNvSpPr/>
          <p:nvPr/>
        </p:nvSpPr>
        <p:spPr>
          <a:xfrm>
            <a:off x="252919" y="6273285"/>
            <a:ext cx="1274708" cy="369332"/>
          </a:xfrm>
          <a:prstGeom prst="rect">
            <a:avLst/>
          </a:prstGeom>
        </p:spPr>
        <p:txBody>
          <a:bodyPr wrap="none">
            <a:spAutoFit/>
          </a:bodyPr>
          <a:lstStyle/>
          <a:p>
            <a:pPr>
              <a:spcAft>
                <a:spcPts val="0"/>
              </a:spcAft>
            </a:pPr>
            <a:r>
              <a:rPr lang="en-GB"/>
              <a:t>11:40-12:30</a:t>
            </a:r>
            <a:endParaRPr lang="en-US" dirty="0">
              <a:latin typeface="Calibri" charset="0"/>
              <a:ea typeface="Calibri" charset="0"/>
              <a:cs typeface="Times New Roman" charset="0"/>
            </a:endParaRPr>
          </a:p>
        </p:txBody>
      </p:sp>
    </p:spTree>
    <p:extLst>
      <p:ext uri="{BB962C8B-B14F-4D97-AF65-F5344CB8AC3E}">
        <p14:creationId xmlns:p14="http://schemas.microsoft.com/office/powerpoint/2010/main" val="1273933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br>
              <a:rPr lang="en-GB" dirty="0" smtClean="0"/>
            </a:br>
            <a:r>
              <a:rPr lang="en-GB" dirty="0" smtClean="0">
                <a:solidFill>
                  <a:schemeClr val="accent1">
                    <a:lumMod val="50000"/>
                  </a:schemeClr>
                </a:solidFill>
              </a:rPr>
              <a:t>afternoon</a:t>
            </a:r>
            <a:endParaRPr lang="en-GB" dirty="0">
              <a:solidFill>
                <a:schemeClr val="accent1">
                  <a:lumMod val="50000"/>
                </a:schemeClr>
              </a:solidFill>
            </a:endParaRPr>
          </a:p>
        </p:txBody>
      </p:sp>
      <p:graphicFrame>
        <p:nvGraphicFramePr>
          <p:cNvPr id="5" name="Content Placeholder 3"/>
          <p:cNvGraphicFramePr>
            <a:graphicFrameLocks/>
          </p:cNvGraphicFramePr>
          <p:nvPr>
            <p:extLst>
              <p:ext uri="{D42A27DB-BD31-4B8C-83A1-F6EECF244321}">
                <p14:modId xmlns:p14="http://schemas.microsoft.com/office/powerpoint/2010/main" val="467771464"/>
              </p:ext>
            </p:extLst>
          </p:nvPr>
        </p:nvGraphicFramePr>
        <p:xfrm>
          <a:off x="3529013" y="771525"/>
          <a:ext cx="8186737" cy="3430762"/>
        </p:xfrm>
        <a:graphic>
          <a:graphicData uri="http://schemas.openxmlformats.org/drawingml/2006/table">
            <a:tbl>
              <a:tblPr firstRow="1">
                <a:tableStyleId>{5C22544A-7EE6-4342-B048-85BDC9FD1C3A}</a:tableStyleId>
              </a:tblPr>
              <a:tblGrid>
                <a:gridCol w="1777658"/>
                <a:gridCol w="4682456"/>
                <a:gridCol w="1726623"/>
              </a:tblGrid>
              <a:tr h="342900">
                <a:tc>
                  <a:txBody>
                    <a:bodyPr/>
                    <a:lstStyle/>
                    <a:p>
                      <a:pPr>
                        <a:spcAft>
                          <a:spcPts val="0"/>
                        </a:spcAft>
                      </a:pPr>
                      <a:r>
                        <a:rPr lang="en-GB" sz="2000" dirty="0">
                          <a:effectLst/>
                        </a:rPr>
                        <a:t>Time</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a:effectLst/>
                        </a:rPr>
                        <a:t>Topic</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a:effectLst/>
                        </a:rPr>
                        <a:t>Lead / activity</a:t>
                      </a:r>
                      <a:endParaRPr lang="en-US" sz="2000" dirty="0">
                        <a:effectLst/>
                        <a:latin typeface="Calibri" charset="0"/>
                        <a:ea typeface="Calibri" charset="0"/>
                        <a:cs typeface="Times New Roman" charset="0"/>
                      </a:endParaRPr>
                    </a:p>
                  </a:txBody>
                  <a:tcPr marL="68580" marR="68580" marT="0" marB="0"/>
                </a:tc>
              </a:tr>
              <a:tr h="797502">
                <a:tc>
                  <a:txBody>
                    <a:bodyPr/>
                    <a:lstStyle/>
                    <a:p>
                      <a:pPr>
                        <a:spcAft>
                          <a:spcPts val="0"/>
                        </a:spcAft>
                      </a:pPr>
                      <a:r>
                        <a:rPr lang="en-GB" sz="2000" dirty="0">
                          <a:effectLst/>
                        </a:rPr>
                        <a:t>13:15-14:15</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a:effectLst/>
                        </a:rPr>
                        <a:t>Progression in a Q</a:t>
                      </a:r>
                      <a:endParaRPr lang="en-US" sz="2000" dirty="0">
                        <a:effectLst/>
                      </a:endParaRPr>
                    </a:p>
                    <a:p>
                      <a:pPr>
                        <a:spcAft>
                          <a:spcPts val="0"/>
                        </a:spcAft>
                      </a:pPr>
                      <a:r>
                        <a:rPr lang="en-GB" sz="2000" dirty="0">
                          <a:effectLst/>
                        </a:rPr>
                        <a:t>Design three OS </a:t>
                      </a:r>
                      <a:r>
                        <a:rPr lang="en-GB" sz="2000" dirty="0" smtClean="0">
                          <a:effectLst/>
                        </a:rPr>
                        <a:t>activities</a:t>
                      </a:r>
                      <a:r>
                        <a:rPr lang="is-IS" sz="2000" dirty="0" smtClean="0">
                          <a:effectLst/>
                        </a:rPr>
                        <a:t>…</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smtClean="0">
                          <a:effectLst/>
                        </a:rPr>
                        <a:t>Georgy </a:t>
                      </a:r>
                    </a:p>
                    <a:p>
                      <a:pPr>
                        <a:spcAft>
                          <a:spcPts val="0"/>
                        </a:spcAft>
                      </a:pPr>
                      <a:r>
                        <a:rPr lang="en-GB" sz="2000" dirty="0" smtClean="0">
                          <a:effectLst/>
                        </a:rPr>
                        <a:t>All</a:t>
                      </a:r>
                      <a:endParaRPr lang="en-US" sz="2000" dirty="0">
                        <a:effectLst/>
                        <a:latin typeface="Calibri" charset="0"/>
                        <a:ea typeface="Calibri" charset="0"/>
                        <a:cs typeface="Times New Roman" charset="0"/>
                      </a:endParaRPr>
                    </a:p>
                  </a:txBody>
                  <a:tcPr marL="68580" marR="68580" marT="0" marB="0"/>
                </a:tc>
              </a:tr>
              <a:tr h="327195">
                <a:tc>
                  <a:txBody>
                    <a:bodyPr/>
                    <a:lstStyle/>
                    <a:p>
                      <a:pPr>
                        <a:spcAft>
                          <a:spcPts val="0"/>
                        </a:spcAft>
                      </a:pPr>
                      <a:r>
                        <a:rPr lang="en-GB" sz="2000" dirty="0">
                          <a:effectLst/>
                        </a:rPr>
                        <a:t>14:15-14:30</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a:effectLst/>
                        </a:rPr>
                        <a:t>Tea/coffee</a:t>
                      </a:r>
                      <a:endParaRPr lang="en-US" sz="2000">
                        <a:effectLst/>
                        <a:latin typeface="Calibri" charset="0"/>
                        <a:ea typeface="Calibri" charset="0"/>
                        <a:cs typeface="Times New Roman" charset="0"/>
                      </a:endParaRPr>
                    </a:p>
                  </a:txBody>
                  <a:tcPr marL="68580" marR="68580" marT="0" marB="0"/>
                </a:tc>
                <a:tc>
                  <a:txBody>
                    <a:bodyPr/>
                    <a:lstStyle/>
                    <a:p>
                      <a:pPr>
                        <a:spcAft>
                          <a:spcPts val="0"/>
                        </a:spcAft>
                      </a:pPr>
                      <a:r>
                        <a:rPr lang="en-GB" sz="2000">
                          <a:effectLst/>
                        </a:rPr>
                        <a:t> </a:t>
                      </a:r>
                      <a:endParaRPr lang="en-US" sz="2000">
                        <a:effectLst/>
                        <a:latin typeface="Calibri" charset="0"/>
                        <a:ea typeface="Calibri" charset="0"/>
                        <a:cs typeface="Times New Roman" charset="0"/>
                      </a:endParaRPr>
                    </a:p>
                  </a:txBody>
                  <a:tcPr marL="68580" marR="68580" marT="0" marB="0"/>
                </a:tc>
              </a:tr>
              <a:tr h="654388">
                <a:tc>
                  <a:txBody>
                    <a:bodyPr/>
                    <a:lstStyle/>
                    <a:p>
                      <a:pPr>
                        <a:spcAft>
                          <a:spcPts val="0"/>
                        </a:spcAft>
                      </a:pPr>
                      <a:r>
                        <a:rPr lang="en-GB" sz="2000" dirty="0">
                          <a:effectLst/>
                        </a:rPr>
                        <a:t>14:30-15:00</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smtClean="0">
                          <a:effectLst/>
                        </a:rPr>
                        <a:t>Visioning </a:t>
                      </a:r>
                      <a:r>
                        <a:rPr lang="en-GB" sz="2000" dirty="0">
                          <a:effectLst/>
                        </a:rPr>
                        <a:t>activity</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err="1" smtClean="0">
                          <a:effectLst/>
                        </a:rPr>
                        <a:t>Nic</a:t>
                      </a:r>
                      <a:r>
                        <a:rPr lang="en-GB" sz="2000" dirty="0" smtClean="0">
                          <a:effectLst/>
                        </a:rPr>
                        <a:t>, All</a:t>
                      </a:r>
                      <a:endParaRPr lang="en-US" sz="2000" dirty="0">
                        <a:effectLst/>
                        <a:latin typeface="Calibri" charset="0"/>
                        <a:ea typeface="Calibri" charset="0"/>
                        <a:cs typeface="Times New Roman" charset="0"/>
                      </a:endParaRPr>
                    </a:p>
                  </a:txBody>
                  <a:tcPr marL="68580" marR="68580" marT="0" marB="0"/>
                </a:tc>
              </a:tr>
              <a:tr h="1308777">
                <a:tc>
                  <a:txBody>
                    <a:bodyPr/>
                    <a:lstStyle/>
                    <a:p>
                      <a:pPr>
                        <a:spcAft>
                          <a:spcPts val="0"/>
                        </a:spcAft>
                      </a:pPr>
                      <a:r>
                        <a:rPr lang="en-GB" sz="2000">
                          <a:effectLst/>
                        </a:rPr>
                        <a:t>15:00-15:30</a:t>
                      </a:r>
                      <a:endParaRPr lang="en-US" sz="2000">
                        <a:effectLst/>
                        <a:latin typeface="Calibri" charset="0"/>
                        <a:ea typeface="Calibri" charset="0"/>
                        <a:cs typeface="Times New Roman" charset="0"/>
                      </a:endParaRPr>
                    </a:p>
                  </a:txBody>
                  <a:tcPr marL="68580" marR="68580" marT="0" marB="0"/>
                </a:tc>
                <a:tc>
                  <a:txBody>
                    <a:bodyPr/>
                    <a:lstStyle/>
                    <a:p>
                      <a:pPr>
                        <a:spcAft>
                          <a:spcPts val="0"/>
                        </a:spcAft>
                      </a:pPr>
                      <a:r>
                        <a:rPr lang="en-GB" sz="2000" dirty="0">
                          <a:effectLst/>
                        </a:rPr>
                        <a:t>New bids</a:t>
                      </a:r>
                      <a:endParaRPr lang="en-US" sz="2000" dirty="0">
                        <a:effectLst/>
                      </a:endParaRPr>
                    </a:p>
                    <a:p>
                      <a:pPr>
                        <a:spcAft>
                          <a:spcPts val="0"/>
                        </a:spcAft>
                      </a:pPr>
                      <a:r>
                        <a:rPr lang="en-US" sz="2000" dirty="0" smtClean="0">
                          <a:effectLst/>
                        </a:rPr>
                        <a:t>Project discussion</a:t>
                      </a:r>
                    </a:p>
                    <a:p>
                      <a:pPr>
                        <a:spcAft>
                          <a:spcPts val="0"/>
                        </a:spcAft>
                      </a:pPr>
                      <a:r>
                        <a:rPr lang="en-US" sz="2000" dirty="0" smtClean="0">
                          <a:effectLst/>
                          <a:latin typeface="Calibri" charset="0"/>
                          <a:ea typeface="Calibri" charset="0"/>
                          <a:cs typeface="Times New Roman" charset="0"/>
                        </a:rPr>
                        <a:t>Summary</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err="1" smtClean="0">
                          <a:effectLst/>
                        </a:rPr>
                        <a:t>Nic</a:t>
                      </a:r>
                      <a:endParaRPr lang="en-GB" sz="2000" dirty="0" smtClean="0">
                        <a:effectLst/>
                      </a:endParaRPr>
                    </a:p>
                    <a:p>
                      <a:pPr>
                        <a:spcAft>
                          <a:spcPts val="0"/>
                        </a:spcAft>
                      </a:pPr>
                      <a:r>
                        <a:rPr lang="en-GB" sz="2000" dirty="0" smtClean="0">
                          <a:effectLst/>
                          <a:latin typeface="Calibri" charset="0"/>
                          <a:ea typeface="Calibri" charset="0"/>
                          <a:cs typeface="Times New Roman" charset="0"/>
                        </a:rPr>
                        <a:t>All</a:t>
                      </a:r>
                    </a:p>
                    <a:p>
                      <a:pPr>
                        <a:spcAft>
                          <a:spcPts val="0"/>
                        </a:spcAft>
                      </a:pPr>
                      <a:r>
                        <a:rPr lang="en-US" sz="2000" dirty="0" err="1" smtClean="0">
                          <a:effectLst/>
                          <a:latin typeface="Calibri" charset="0"/>
                          <a:ea typeface="Calibri" charset="0"/>
                          <a:cs typeface="Times New Roman" charset="0"/>
                        </a:rPr>
                        <a:t>Nic</a:t>
                      </a:r>
                      <a:endParaRPr lang="en-US" sz="2000" dirty="0">
                        <a:effectLst/>
                        <a:latin typeface="Calibri" charset="0"/>
                        <a:ea typeface="Calibri" charset="0"/>
                        <a:cs typeface="Times New Roman" charset="0"/>
                      </a:endParaRPr>
                    </a:p>
                  </a:txBody>
                  <a:tcPr marL="68580" marR="68580" marT="0" marB="0"/>
                </a:tc>
              </a:tr>
            </a:tbl>
          </a:graphicData>
        </a:graphic>
      </p:graphicFrame>
    </p:spTree>
    <p:extLst>
      <p:ext uri="{BB962C8B-B14F-4D97-AF65-F5344CB8AC3E}">
        <p14:creationId xmlns:p14="http://schemas.microsoft.com/office/powerpoint/2010/main" val="463892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 </a:t>
            </a:r>
            <a:r>
              <a:rPr lang="en-GB" dirty="0" smtClean="0">
                <a:solidFill>
                  <a:schemeClr val="accent1">
                    <a:lumMod val="50000"/>
                  </a:schemeClr>
                </a:solidFill>
              </a:rPr>
              <a:t>Progression in a Qualification</a:t>
            </a:r>
            <a:endParaRPr lang="en-GB" dirty="0">
              <a:solidFill>
                <a:schemeClr val="accent1">
                  <a:lumMod val="50000"/>
                </a:schemeClr>
              </a:solidFill>
            </a:endParaRPr>
          </a:p>
        </p:txBody>
      </p:sp>
      <p:sp>
        <p:nvSpPr>
          <p:cNvPr id="3" name="Content Placeholder 2"/>
          <p:cNvSpPr>
            <a:spLocks noGrp="1"/>
          </p:cNvSpPr>
          <p:nvPr>
            <p:ph idx="1"/>
          </p:nvPr>
        </p:nvSpPr>
        <p:spPr/>
        <p:txBody>
          <a:bodyPr/>
          <a:lstStyle/>
          <a:p>
            <a:r>
              <a:rPr lang="en-GB" b="1" dirty="0" smtClean="0">
                <a:solidFill>
                  <a:schemeClr val="accent1">
                    <a:lumMod val="50000"/>
                  </a:schemeClr>
                </a:solidFill>
              </a:rPr>
              <a:t>Part 1</a:t>
            </a:r>
            <a:r>
              <a:rPr lang="en-GB" dirty="0" smtClean="0"/>
              <a:t>: Individual or in small groups: </a:t>
            </a:r>
            <a:r>
              <a:rPr lang="en-GB" b="1" dirty="0" smtClean="0">
                <a:solidFill>
                  <a:schemeClr val="accent1">
                    <a:lumMod val="50000"/>
                  </a:schemeClr>
                </a:solidFill>
              </a:rPr>
              <a:t>Design </a:t>
            </a:r>
            <a:r>
              <a:rPr lang="en-GB" b="1" dirty="0">
                <a:solidFill>
                  <a:schemeClr val="accent1">
                    <a:lumMod val="50000"/>
                  </a:schemeClr>
                </a:solidFill>
              </a:rPr>
              <a:t>three OS activities</a:t>
            </a:r>
            <a:r>
              <a:rPr lang="en-GB" dirty="0"/>
              <a:t>, one for each level (1-3) of a set of modules on a qualification that you are familiar with (or are planning). The activities should be designed to introduce the modules and the subjects they cover and encourage </a:t>
            </a:r>
            <a:r>
              <a:rPr lang="en-GB" dirty="0" smtClean="0"/>
              <a:t>and develop continued </a:t>
            </a:r>
            <a:r>
              <a:rPr lang="en-GB" dirty="0"/>
              <a:t>use of OS across a qualification.</a:t>
            </a:r>
            <a:r>
              <a:rPr lang="en-US" dirty="0"/>
              <a:t> </a:t>
            </a:r>
            <a:endParaRPr lang="en-US" dirty="0" smtClean="0"/>
          </a:p>
          <a:p>
            <a:r>
              <a:rPr lang="en-US" b="1" dirty="0" smtClean="0">
                <a:solidFill>
                  <a:schemeClr val="accent1">
                    <a:lumMod val="50000"/>
                  </a:schemeClr>
                </a:solidFill>
              </a:rPr>
              <a:t>Part2</a:t>
            </a:r>
            <a:r>
              <a:rPr lang="en-US" dirty="0" smtClean="0"/>
              <a:t>: Present to all.</a:t>
            </a:r>
            <a:endParaRPr lang="en-GB" dirty="0"/>
          </a:p>
        </p:txBody>
      </p:sp>
      <p:sp>
        <p:nvSpPr>
          <p:cNvPr id="4" name="Rectangle 3"/>
          <p:cNvSpPr/>
          <p:nvPr/>
        </p:nvSpPr>
        <p:spPr>
          <a:xfrm>
            <a:off x="252919" y="6273285"/>
            <a:ext cx="1238737" cy="369332"/>
          </a:xfrm>
          <a:prstGeom prst="rect">
            <a:avLst/>
          </a:prstGeom>
        </p:spPr>
        <p:txBody>
          <a:bodyPr wrap="none">
            <a:spAutoFit/>
          </a:bodyPr>
          <a:lstStyle/>
          <a:p>
            <a:pPr>
              <a:spcAft>
                <a:spcPts val="0"/>
              </a:spcAft>
            </a:pPr>
            <a:r>
              <a:rPr lang="en-GB"/>
              <a:t>13:15-14:15</a:t>
            </a:r>
            <a:endParaRPr lang="en-US" dirty="0">
              <a:latin typeface="Calibri" charset="0"/>
              <a:ea typeface="Calibri" charset="0"/>
              <a:cs typeface="Times New Roman" charset="0"/>
            </a:endParaRPr>
          </a:p>
        </p:txBody>
      </p:sp>
    </p:spTree>
    <p:extLst>
      <p:ext uri="{BB962C8B-B14F-4D97-AF65-F5344CB8AC3E}">
        <p14:creationId xmlns:p14="http://schemas.microsoft.com/office/powerpoint/2010/main" val="1526130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br>
              <a:rPr lang="en-GB" dirty="0" smtClean="0"/>
            </a:br>
            <a:r>
              <a:rPr lang="en-GB" dirty="0" smtClean="0">
                <a:solidFill>
                  <a:schemeClr val="accent1">
                    <a:lumMod val="50000"/>
                  </a:schemeClr>
                </a:solidFill>
              </a:rPr>
              <a:t>Visioning</a:t>
            </a:r>
            <a:endParaRPr lang="en-GB" dirty="0">
              <a:solidFill>
                <a:schemeClr val="accent1">
                  <a:lumMod val="50000"/>
                </a:schemeClr>
              </a:solidFill>
            </a:endParaRPr>
          </a:p>
        </p:txBody>
      </p:sp>
      <p:sp>
        <p:nvSpPr>
          <p:cNvPr id="3" name="Content Placeholder 2"/>
          <p:cNvSpPr>
            <a:spLocks noGrp="1"/>
          </p:cNvSpPr>
          <p:nvPr>
            <p:ph idx="1"/>
          </p:nvPr>
        </p:nvSpPr>
        <p:spPr/>
        <p:txBody>
          <a:bodyPr/>
          <a:lstStyle/>
          <a:p>
            <a:r>
              <a:rPr lang="en-GB" dirty="0"/>
              <a:t>In your dreams </a:t>
            </a:r>
            <a:r>
              <a:rPr lang="en-GB" dirty="0" smtClean="0"/>
              <a:t>in 5-10 </a:t>
            </a:r>
            <a:r>
              <a:rPr lang="en-GB" dirty="0"/>
              <a:t>years ahead what could an online studio be like</a:t>
            </a:r>
            <a:r>
              <a:rPr lang="en-GB" dirty="0" smtClean="0"/>
              <a:t>?</a:t>
            </a:r>
          </a:p>
        </p:txBody>
      </p:sp>
      <p:sp>
        <p:nvSpPr>
          <p:cNvPr id="4" name="Rectangle 3"/>
          <p:cNvSpPr/>
          <p:nvPr/>
        </p:nvSpPr>
        <p:spPr>
          <a:xfrm>
            <a:off x="252919" y="6273285"/>
            <a:ext cx="1281120" cy="369332"/>
          </a:xfrm>
          <a:prstGeom prst="rect">
            <a:avLst/>
          </a:prstGeom>
        </p:spPr>
        <p:txBody>
          <a:bodyPr wrap="none">
            <a:spAutoFit/>
          </a:bodyPr>
          <a:lstStyle/>
          <a:p>
            <a:pPr>
              <a:spcAft>
                <a:spcPts val="0"/>
              </a:spcAft>
            </a:pPr>
            <a:r>
              <a:rPr lang="en-GB"/>
              <a:t>14:30-15:00</a:t>
            </a:r>
            <a:endParaRPr lang="en-US" dirty="0">
              <a:latin typeface="Calibri" charset="0"/>
              <a:ea typeface="Calibri" charset="0"/>
              <a:cs typeface="Times New Roman" charset="0"/>
            </a:endParaRPr>
          </a:p>
        </p:txBody>
      </p:sp>
    </p:spTree>
    <p:extLst>
      <p:ext uri="{BB962C8B-B14F-4D97-AF65-F5344CB8AC3E}">
        <p14:creationId xmlns:p14="http://schemas.microsoft.com/office/powerpoint/2010/main" val="1349637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Funding opportunities</a:t>
            </a:r>
            <a:endParaRPr lang="en-GB" dirty="0"/>
          </a:p>
        </p:txBody>
      </p:sp>
      <p:sp>
        <p:nvSpPr>
          <p:cNvPr id="3" name="Content Placeholder 2"/>
          <p:cNvSpPr>
            <a:spLocks noGrp="1"/>
          </p:cNvSpPr>
          <p:nvPr>
            <p:ph idx="1"/>
          </p:nvPr>
        </p:nvSpPr>
        <p:spPr/>
        <p:txBody>
          <a:bodyPr>
            <a:normAutofit lnSpcReduction="10000"/>
          </a:bodyPr>
          <a:lstStyle/>
          <a:p>
            <a:r>
              <a:rPr lang="en-GB" b="1" dirty="0" err="1" smtClean="0">
                <a:solidFill>
                  <a:schemeClr val="accent1">
                    <a:lumMod val="50000"/>
                  </a:schemeClr>
                </a:solidFill>
              </a:rPr>
              <a:t>eSTEeM</a:t>
            </a:r>
            <a:r>
              <a:rPr lang="en-GB" dirty="0" smtClean="0">
                <a:solidFill>
                  <a:schemeClr val="accent1">
                    <a:lumMod val="50000"/>
                  </a:schemeClr>
                </a:solidFill>
              </a:rPr>
              <a:t>: new </a:t>
            </a:r>
            <a:r>
              <a:rPr lang="en-GB" dirty="0" smtClean="0">
                <a:solidFill>
                  <a:schemeClr val="tx2"/>
                </a:solidFill>
              </a:rPr>
              <a:t>scholarship to test hypotheses or practices, e.g. OS tuition</a:t>
            </a:r>
          </a:p>
          <a:p>
            <a:r>
              <a:rPr lang="en-GB" b="1" dirty="0" smtClean="0">
                <a:solidFill>
                  <a:schemeClr val="accent1">
                    <a:lumMod val="50000"/>
                  </a:schemeClr>
                </a:solidFill>
              </a:rPr>
              <a:t>JISC</a:t>
            </a:r>
            <a:r>
              <a:rPr lang="en-GB" dirty="0" smtClean="0">
                <a:solidFill>
                  <a:schemeClr val="tx2"/>
                </a:solidFill>
              </a:rPr>
              <a:t>: reconnect?</a:t>
            </a:r>
          </a:p>
          <a:p>
            <a:r>
              <a:rPr lang="en-GB" b="1" dirty="0" err="1" smtClean="0">
                <a:solidFill>
                  <a:schemeClr val="accent1">
                    <a:lumMod val="50000"/>
                  </a:schemeClr>
                </a:solidFill>
              </a:rPr>
              <a:t>InnovateUK</a:t>
            </a:r>
            <a:r>
              <a:rPr lang="en-GB" dirty="0" smtClean="0"/>
              <a:t>: funds industry academia - collaboration, take OS idea outside of OU. Business lead.</a:t>
            </a:r>
          </a:p>
          <a:p>
            <a:pPr lvl="1"/>
            <a:r>
              <a:rPr lang="en-GB" dirty="0" smtClean="0"/>
              <a:t>Design foundations round 2 call just closed. Might be another one.</a:t>
            </a:r>
            <a:endParaRPr lang="en-US" dirty="0" smtClean="0"/>
          </a:p>
          <a:p>
            <a:r>
              <a:rPr lang="en-GB" b="1" dirty="0" smtClean="0">
                <a:solidFill>
                  <a:schemeClr val="accent1">
                    <a:lumMod val="50000"/>
                  </a:schemeClr>
                </a:solidFill>
              </a:rPr>
              <a:t>Nuffield</a:t>
            </a:r>
            <a:r>
              <a:rPr lang="en-GB" dirty="0" smtClean="0"/>
              <a:t>:  funds education transition research (more primary and secondary) </a:t>
            </a:r>
          </a:p>
          <a:p>
            <a:pPr lvl="1"/>
            <a:r>
              <a:rPr lang="en-GB" dirty="0" smtClean="0"/>
              <a:t>New highlight: The </a:t>
            </a:r>
            <a:r>
              <a:rPr lang="en-GB" dirty="0"/>
              <a:t>impact of technology on social and economic outcomes, on skills necessary for the modern labour market, and on the wider issue of social relationships and personal identity in a data-driven economy and digital </a:t>
            </a:r>
            <a:r>
              <a:rPr lang="en-GB" dirty="0" smtClean="0"/>
              <a:t>culture</a:t>
            </a:r>
          </a:p>
          <a:p>
            <a:r>
              <a:rPr lang="en-GB" b="1" dirty="0" smtClean="0">
                <a:solidFill>
                  <a:schemeClr val="accent1">
                    <a:lumMod val="50000"/>
                  </a:schemeClr>
                </a:solidFill>
              </a:rPr>
              <a:t>ERC</a:t>
            </a:r>
            <a:r>
              <a:rPr lang="en-GB" dirty="0" smtClean="0"/>
              <a:t>: collaboration with European distance universities</a:t>
            </a:r>
            <a:endParaRPr lang="en-US" dirty="0"/>
          </a:p>
          <a:p>
            <a:r>
              <a:rPr lang="en-GB" b="1" dirty="0" smtClean="0">
                <a:solidFill>
                  <a:schemeClr val="accent1">
                    <a:lumMod val="50000"/>
                  </a:schemeClr>
                </a:solidFill>
              </a:rPr>
              <a:t>RCUK and Grand Challenges</a:t>
            </a:r>
            <a:r>
              <a:rPr lang="en-GB" dirty="0" smtClean="0"/>
              <a:t>: taking OS into developing regions, ODA compliant – relevant problem</a:t>
            </a:r>
          </a:p>
          <a:p>
            <a:pPr lvl="1"/>
            <a:r>
              <a:rPr lang="en-GB" dirty="0"/>
              <a:t>N</a:t>
            </a:r>
            <a:r>
              <a:rPr lang="en-GB" dirty="0" smtClean="0"/>
              <a:t>ext round of funding large cross-disciplinary and across SDG’s</a:t>
            </a:r>
            <a:endParaRPr lang="en-GB" dirty="0"/>
          </a:p>
        </p:txBody>
      </p:sp>
      <p:sp>
        <p:nvSpPr>
          <p:cNvPr id="4" name="Rectangle 3"/>
          <p:cNvSpPr/>
          <p:nvPr/>
        </p:nvSpPr>
        <p:spPr>
          <a:xfrm>
            <a:off x="252919" y="6278480"/>
            <a:ext cx="1273105" cy="369332"/>
          </a:xfrm>
          <a:prstGeom prst="rect">
            <a:avLst/>
          </a:prstGeom>
        </p:spPr>
        <p:txBody>
          <a:bodyPr wrap="none">
            <a:spAutoFit/>
          </a:bodyPr>
          <a:lstStyle/>
          <a:p>
            <a:pPr>
              <a:spcAft>
                <a:spcPts val="0"/>
              </a:spcAft>
            </a:pPr>
            <a:r>
              <a:rPr lang="en-GB"/>
              <a:t>15:00-15:30</a:t>
            </a:r>
            <a:endParaRPr lang="en-US" dirty="0">
              <a:latin typeface="Calibri" charset="0"/>
              <a:ea typeface="Calibri" charset="0"/>
              <a:cs typeface="Times New Roman" charset="0"/>
            </a:endParaRPr>
          </a:p>
        </p:txBody>
      </p:sp>
    </p:spTree>
    <p:extLst>
      <p:ext uri="{BB962C8B-B14F-4D97-AF65-F5344CB8AC3E}">
        <p14:creationId xmlns:p14="http://schemas.microsoft.com/office/powerpoint/2010/main" val="1966641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UN’s SDG’s</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59948" y="883184"/>
            <a:ext cx="8247445" cy="5082488"/>
          </a:xfrm>
        </p:spPr>
      </p:pic>
      <p:sp>
        <p:nvSpPr>
          <p:cNvPr id="5" name="Rectangle 4"/>
          <p:cNvSpPr/>
          <p:nvPr/>
        </p:nvSpPr>
        <p:spPr>
          <a:xfrm>
            <a:off x="252919" y="6278480"/>
            <a:ext cx="1273105" cy="369332"/>
          </a:xfrm>
          <a:prstGeom prst="rect">
            <a:avLst/>
          </a:prstGeom>
        </p:spPr>
        <p:txBody>
          <a:bodyPr wrap="none">
            <a:spAutoFit/>
          </a:bodyPr>
          <a:lstStyle/>
          <a:p>
            <a:pPr>
              <a:spcAft>
                <a:spcPts val="0"/>
              </a:spcAft>
            </a:pPr>
            <a:r>
              <a:rPr lang="en-GB"/>
              <a:t>15:00-15:30</a:t>
            </a:r>
            <a:endParaRPr lang="en-US" dirty="0">
              <a:latin typeface="Calibri" charset="0"/>
              <a:ea typeface="Calibri" charset="0"/>
              <a:cs typeface="Times New Roman" charset="0"/>
            </a:endParaRPr>
          </a:p>
        </p:txBody>
      </p:sp>
    </p:spTree>
    <p:extLst>
      <p:ext uri="{BB962C8B-B14F-4D97-AF65-F5344CB8AC3E}">
        <p14:creationId xmlns:p14="http://schemas.microsoft.com/office/powerpoint/2010/main" val="1175994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 </a:t>
            </a:r>
            <a:br>
              <a:rPr lang="en-GB" dirty="0" smtClean="0"/>
            </a:br>
            <a:r>
              <a:rPr lang="en-GB" dirty="0" smtClean="0">
                <a:solidFill>
                  <a:schemeClr val="accent1">
                    <a:lumMod val="50000"/>
                  </a:schemeClr>
                </a:solidFill>
              </a:rPr>
              <a:t>A hypothetical research or scholarship project</a:t>
            </a:r>
            <a:endParaRPr lang="en-GB" dirty="0">
              <a:solidFill>
                <a:schemeClr val="accent1">
                  <a:lumMod val="50000"/>
                </a:schemeClr>
              </a:solidFill>
            </a:endParaRPr>
          </a:p>
        </p:txBody>
      </p:sp>
      <p:sp>
        <p:nvSpPr>
          <p:cNvPr id="3" name="Content Placeholder 2"/>
          <p:cNvSpPr>
            <a:spLocks noGrp="1"/>
          </p:cNvSpPr>
          <p:nvPr>
            <p:ph idx="1"/>
          </p:nvPr>
        </p:nvSpPr>
        <p:spPr/>
        <p:txBody>
          <a:bodyPr/>
          <a:lstStyle/>
          <a:p>
            <a:endParaRPr lang="en-GB"/>
          </a:p>
        </p:txBody>
      </p:sp>
      <p:graphicFrame>
        <p:nvGraphicFramePr>
          <p:cNvPr id="4" name="Content Placeholder 5"/>
          <p:cNvGraphicFramePr>
            <a:graphicFrameLocks/>
          </p:cNvGraphicFramePr>
          <p:nvPr>
            <p:extLst>
              <p:ext uri="{D42A27DB-BD31-4B8C-83A1-F6EECF244321}">
                <p14:modId xmlns:p14="http://schemas.microsoft.com/office/powerpoint/2010/main" val="1099155086"/>
              </p:ext>
            </p:extLst>
          </p:nvPr>
        </p:nvGraphicFramePr>
        <p:xfrm>
          <a:off x="3652580" y="761996"/>
          <a:ext cx="7748575" cy="5347858"/>
        </p:xfrm>
        <a:graphic>
          <a:graphicData uri="http://schemas.openxmlformats.org/drawingml/2006/table">
            <a:tbl>
              <a:tblPr firstRow="1" bandRow="1">
                <a:tableStyleId>{5C22544A-7EE6-4342-B048-85BDC9FD1C3A}</a:tableStyleId>
              </a:tblPr>
              <a:tblGrid>
                <a:gridCol w="2267274"/>
                <a:gridCol w="2050086"/>
                <a:gridCol w="1681484"/>
                <a:gridCol w="1749731"/>
              </a:tblGrid>
              <a:tr h="426282">
                <a:tc>
                  <a:txBody>
                    <a:bodyPr/>
                    <a:lstStyle/>
                    <a:p>
                      <a:r>
                        <a:rPr lang="en-US" sz="1200" b="1" dirty="0">
                          <a:solidFill>
                            <a:srgbClr val="211E1E"/>
                          </a:solidFill>
                          <a:effectLst/>
                          <a:latin typeface="+mj-lt"/>
                        </a:rPr>
                        <a:t>Project Structure </a:t>
                      </a:r>
                      <a:endParaRPr lang="en-US" sz="1200" dirty="0">
                        <a:effectLst/>
                        <a:latin typeface="+mj-lt"/>
                      </a:endParaRPr>
                    </a:p>
                  </a:txBody>
                  <a:tcPr marL="59813" marR="59813" marT="29906" marB="29906" anchor="ctr"/>
                </a:tc>
                <a:tc>
                  <a:txBody>
                    <a:bodyPr/>
                    <a:lstStyle/>
                    <a:p>
                      <a:r>
                        <a:rPr lang="en-US" sz="1200" b="1" dirty="0">
                          <a:solidFill>
                            <a:srgbClr val="211E1E"/>
                          </a:solidFill>
                          <a:effectLst/>
                          <a:latin typeface="+mj-lt"/>
                        </a:rPr>
                        <a:t>Indicators of </a:t>
                      </a:r>
                      <a:r>
                        <a:rPr lang="en-US" sz="1200" b="1" dirty="0" smtClean="0">
                          <a:solidFill>
                            <a:srgbClr val="211E1E"/>
                          </a:solidFill>
                          <a:effectLst/>
                          <a:latin typeface="+mj-lt"/>
                        </a:rPr>
                        <a:t>Achievement</a:t>
                      </a:r>
                      <a:endParaRPr lang="en-US" sz="1200" dirty="0">
                        <a:effectLst/>
                        <a:latin typeface="+mj-lt"/>
                      </a:endParaRPr>
                    </a:p>
                  </a:txBody>
                  <a:tcPr marL="59813" marR="59813" marT="29906" marB="29906" anchor="ctr"/>
                </a:tc>
                <a:tc>
                  <a:txBody>
                    <a:bodyPr/>
                    <a:lstStyle/>
                    <a:p>
                      <a:r>
                        <a:rPr lang="en-US" sz="1200" b="1" dirty="0">
                          <a:solidFill>
                            <a:srgbClr val="211E1E"/>
                          </a:solidFill>
                          <a:effectLst/>
                          <a:latin typeface="+mj-lt"/>
                        </a:rPr>
                        <a:t>Means of </a:t>
                      </a:r>
                      <a:r>
                        <a:rPr lang="en-US" sz="1200" b="1" dirty="0" smtClean="0">
                          <a:solidFill>
                            <a:srgbClr val="211E1E"/>
                          </a:solidFill>
                          <a:effectLst/>
                          <a:latin typeface="+mj-lt"/>
                        </a:rPr>
                        <a:t>Verification</a:t>
                      </a:r>
                      <a:endParaRPr lang="en-US" sz="1200" dirty="0">
                        <a:effectLst/>
                        <a:latin typeface="+mj-lt"/>
                      </a:endParaRPr>
                    </a:p>
                  </a:txBody>
                  <a:tcPr marL="59813" marR="59813" marT="29906" marB="29906" anchor="ctr"/>
                </a:tc>
                <a:tc>
                  <a:txBody>
                    <a:bodyPr/>
                    <a:lstStyle/>
                    <a:p>
                      <a:r>
                        <a:rPr lang="en-US" sz="1200" b="1" dirty="0" smtClean="0">
                          <a:solidFill>
                            <a:srgbClr val="211E1E"/>
                          </a:solidFill>
                          <a:effectLst/>
                          <a:latin typeface="+mj-lt"/>
                        </a:rPr>
                        <a:t>Risks </a:t>
                      </a:r>
                      <a:r>
                        <a:rPr lang="en-US" sz="1200" b="1" dirty="0">
                          <a:solidFill>
                            <a:srgbClr val="211E1E"/>
                          </a:solidFill>
                          <a:effectLst/>
                          <a:latin typeface="+mj-lt"/>
                        </a:rPr>
                        <a:t>and </a:t>
                      </a:r>
                      <a:r>
                        <a:rPr lang="en-US" sz="1200" b="1" dirty="0" smtClean="0">
                          <a:solidFill>
                            <a:srgbClr val="211E1E"/>
                          </a:solidFill>
                          <a:effectLst/>
                          <a:latin typeface="+mj-lt"/>
                        </a:rPr>
                        <a:t>Assumptions</a:t>
                      </a:r>
                      <a:endParaRPr lang="en-US" sz="1200" dirty="0">
                        <a:effectLst/>
                        <a:latin typeface="+mj-lt"/>
                      </a:endParaRPr>
                    </a:p>
                  </a:txBody>
                  <a:tcPr marL="59813" marR="59813" marT="29906" marB="29906" anchor="ctr"/>
                </a:tc>
              </a:tr>
              <a:tr h="1035152">
                <a:tc>
                  <a:txBody>
                    <a:bodyPr/>
                    <a:lstStyle/>
                    <a:p>
                      <a:r>
                        <a:rPr lang="en-US" sz="1200" b="1" dirty="0">
                          <a:solidFill>
                            <a:srgbClr val="211E1E"/>
                          </a:solidFill>
                          <a:effectLst/>
                          <a:latin typeface="+mj-lt"/>
                        </a:rPr>
                        <a:t>Goal </a:t>
                      </a:r>
                      <a:endParaRPr lang="en-US" sz="1200" dirty="0">
                        <a:effectLst/>
                        <a:latin typeface="+mj-lt"/>
                      </a:endParaRPr>
                    </a:p>
                    <a:p>
                      <a:r>
                        <a:rPr lang="en-US" sz="1200" dirty="0">
                          <a:solidFill>
                            <a:srgbClr val="211E1E"/>
                          </a:solidFill>
                          <a:effectLst/>
                          <a:latin typeface="+mj-lt"/>
                        </a:rPr>
                        <a:t>What are the wider objectives which the activity will help achieve</a:t>
                      </a:r>
                      <a:r>
                        <a:rPr lang="en-US" sz="1200" dirty="0" smtClean="0">
                          <a:solidFill>
                            <a:srgbClr val="211E1E"/>
                          </a:solidFill>
                          <a:effectLst/>
                          <a:latin typeface="+mj-lt"/>
                        </a:rPr>
                        <a:t>? What is the longer </a:t>
                      </a:r>
                      <a:r>
                        <a:rPr lang="en-US" sz="1200" dirty="0">
                          <a:solidFill>
                            <a:srgbClr val="211E1E"/>
                          </a:solidFill>
                          <a:effectLst/>
                          <a:latin typeface="+mj-lt"/>
                        </a:rPr>
                        <a:t>term </a:t>
                      </a:r>
                      <a:r>
                        <a:rPr lang="en-US" sz="1200" dirty="0" smtClean="0">
                          <a:solidFill>
                            <a:srgbClr val="211E1E"/>
                          </a:solidFill>
                          <a:effectLst/>
                          <a:latin typeface="+mj-lt"/>
                        </a:rPr>
                        <a:t>impact?</a:t>
                      </a:r>
                      <a:endParaRPr lang="en-US" sz="1200" dirty="0">
                        <a:effectLst/>
                        <a:latin typeface="+mj-lt"/>
                      </a:endParaRPr>
                    </a:p>
                  </a:txBody>
                  <a:tcPr marL="59813" marR="59813" marT="29906" marB="29906" anchor="ctr"/>
                </a:tc>
                <a:tc>
                  <a:txBody>
                    <a:bodyPr/>
                    <a:lstStyle/>
                    <a:p>
                      <a:r>
                        <a:rPr lang="en-US" sz="1200" dirty="0">
                          <a:solidFill>
                            <a:srgbClr val="211E1E"/>
                          </a:solidFill>
                          <a:effectLst/>
                          <a:latin typeface="+mj-lt"/>
                        </a:rPr>
                        <a:t>What are the quantitative measures or qualitative judgements, whether these broad objectives have been achieved? </a:t>
                      </a:r>
                      <a:endParaRPr lang="en-US" sz="1200" dirty="0">
                        <a:effectLst/>
                        <a:latin typeface="+mj-lt"/>
                      </a:endParaRPr>
                    </a:p>
                  </a:txBody>
                  <a:tcPr marL="59813" marR="59813" marT="29906" marB="29906" anchor="ctr"/>
                </a:tc>
                <a:tc>
                  <a:txBody>
                    <a:bodyPr/>
                    <a:lstStyle/>
                    <a:p>
                      <a:r>
                        <a:rPr lang="en-US" sz="1200">
                          <a:solidFill>
                            <a:srgbClr val="211E1E"/>
                          </a:solidFill>
                          <a:effectLst/>
                          <a:latin typeface="+mj-lt"/>
                        </a:rPr>
                        <a:t>What sources of information exist or can be provided to allow the goal to be measured? </a:t>
                      </a:r>
                      <a:endParaRPr lang="en-US" sz="1200">
                        <a:effectLst/>
                        <a:latin typeface="+mj-lt"/>
                      </a:endParaRPr>
                    </a:p>
                  </a:txBody>
                  <a:tcPr marL="59813" marR="59813" marT="29906" marB="29906" anchor="ctr"/>
                </a:tc>
                <a:tc>
                  <a:txBody>
                    <a:bodyPr/>
                    <a:lstStyle/>
                    <a:p>
                      <a:r>
                        <a:rPr lang="en-US" sz="1200">
                          <a:solidFill>
                            <a:srgbClr val="211E1E"/>
                          </a:solidFill>
                          <a:effectLst/>
                          <a:latin typeface="+mj-lt"/>
                        </a:rPr>
                        <a:t>What external factors are necessary to sustain the objectives in the long run? </a:t>
                      </a:r>
                      <a:endParaRPr lang="en-US" sz="1200">
                        <a:effectLst/>
                        <a:latin typeface="+mj-lt"/>
                      </a:endParaRPr>
                    </a:p>
                  </a:txBody>
                  <a:tcPr marL="59813" marR="59813" marT="29906" marB="29906" anchor="ctr"/>
                </a:tc>
              </a:tr>
              <a:tr h="1816120">
                <a:tc>
                  <a:txBody>
                    <a:bodyPr/>
                    <a:lstStyle/>
                    <a:p>
                      <a:r>
                        <a:rPr lang="en-US" sz="1200" b="1" dirty="0">
                          <a:solidFill>
                            <a:srgbClr val="211E1E"/>
                          </a:solidFill>
                          <a:effectLst/>
                          <a:latin typeface="+mj-lt"/>
                        </a:rPr>
                        <a:t>Purpose </a:t>
                      </a:r>
                      <a:endParaRPr lang="en-US" sz="1200" dirty="0">
                        <a:effectLst/>
                        <a:latin typeface="+mj-lt"/>
                      </a:endParaRPr>
                    </a:p>
                    <a:p>
                      <a:r>
                        <a:rPr lang="en-US" sz="1200" dirty="0">
                          <a:solidFill>
                            <a:srgbClr val="211E1E"/>
                          </a:solidFill>
                          <a:effectLst/>
                          <a:latin typeface="+mj-lt"/>
                        </a:rPr>
                        <a:t>What are the intended immediate effects of the </a:t>
                      </a:r>
                      <a:r>
                        <a:rPr lang="en-US" sz="1200" dirty="0" smtClean="0">
                          <a:solidFill>
                            <a:srgbClr val="211E1E"/>
                          </a:solidFill>
                          <a:effectLst/>
                          <a:latin typeface="+mj-lt"/>
                        </a:rPr>
                        <a:t>project</a:t>
                      </a:r>
                      <a:r>
                        <a:rPr lang="en-US" sz="1200" dirty="0">
                          <a:solidFill>
                            <a:srgbClr val="211E1E"/>
                          </a:solidFill>
                          <a:effectLst/>
                          <a:latin typeface="+mj-lt"/>
                        </a:rPr>
                        <a:t>, what are the benefits, to whom? What improvements or changes will the </a:t>
                      </a:r>
                      <a:r>
                        <a:rPr lang="en-US" sz="1200" dirty="0" smtClean="0">
                          <a:solidFill>
                            <a:srgbClr val="211E1E"/>
                          </a:solidFill>
                          <a:effectLst/>
                          <a:latin typeface="+mj-lt"/>
                        </a:rPr>
                        <a:t>project </a:t>
                      </a:r>
                      <a:r>
                        <a:rPr lang="en-US" sz="1200" dirty="0">
                          <a:solidFill>
                            <a:srgbClr val="211E1E"/>
                          </a:solidFill>
                          <a:effectLst/>
                          <a:latin typeface="+mj-lt"/>
                        </a:rPr>
                        <a:t>bring about? The essential motivation for undertaking the </a:t>
                      </a:r>
                      <a:r>
                        <a:rPr lang="en-US" sz="1200" dirty="0" smtClean="0">
                          <a:solidFill>
                            <a:srgbClr val="211E1E"/>
                          </a:solidFill>
                          <a:effectLst/>
                          <a:latin typeface="+mj-lt"/>
                        </a:rPr>
                        <a:t>project</a:t>
                      </a:r>
                      <a:r>
                        <a:rPr lang="en-US" sz="1200" dirty="0">
                          <a:solidFill>
                            <a:srgbClr val="211E1E"/>
                          </a:solidFill>
                          <a:effectLst/>
                          <a:latin typeface="+mj-lt"/>
                        </a:rPr>
                        <a:t>. </a:t>
                      </a:r>
                      <a:endParaRPr lang="en-US" sz="1200" dirty="0">
                        <a:effectLst/>
                        <a:latin typeface="+mj-lt"/>
                      </a:endParaRPr>
                    </a:p>
                  </a:txBody>
                  <a:tcPr marL="59813" marR="59813" marT="29906" marB="29906" anchor="ctr"/>
                </a:tc>
                <a:tc>
                  <a:txBody>
                    <a:bodyPr/>
                    <a:lstStyle/>
                    <a:p>
                      <a:r>
                        <a:rPr lang="en-US" sz="1200" dirty="0">
                          <a:solidFill>
                            <a:srgbClr val="211E1E"/>
                          </a:solidFill>
                          <a:effectLst/>
                          <a:latin typeface="+mj-lt"/>
                        </a:rPr>
                        <a:t>What are the quantitative measures or qualitative judgements, by which achievement of the purpose can be judged? </a:t>
                      </a:r>
                      <a:endParaRPr lang="en-US" sz="1200" dirty="0">
                        <a:effectLst/>
                        <a:latin typeface="+mj-lt"/>
                      </a:endParaRPr>
                    </a:p>
                  </a:txBody>
                  <a:tcPr marL="59813" marR="59813" marT="29906" marB="29906" anchor="ctr"/>
                </a:tc>
                <a:tc>
                  <a:txBody>
                    <a:bodyPr/>
                    <a:lstStyle/>
                    <a:p>
                      <a:r>
                        <a:rPr lang="en-US" sz="1200" dirty="0">
                          <a:solidFill>
                            <a:srgbClr val="211E1E"/>
                          </a:solidFill>
                          <a:effectLst/>
                          <a:latin typeface="+mj-lt"/>
                        </a:rPr>
                        <a:t>What sources of information exist or can be provided to allow the achievement of the purpose to be measured? </a:t>
                      </a:r>
                      <a:endParaRPr lang="en-US" sz="1200" dirty="0">
                        <a:effectLst/>
                        <a:latin typeface="+mj-lt"/>
                      </a:endParaRPr>
                    </a:p>
                  </a:txBody>
                  <a:tcPr marL="59813" marR="59813" marT="29906" marB="29906" anchor="ctr"/>
                </a:tc>
                <a:tc>
                  <a:txBody>
                    <a:bodyPr/>
                    <a:lstStyle/>
                    <a:p>
                      <a:r>
                        <a:rPr lang="en-US" sz="1200" dirty="0">
                          <a:solidFill>
                            <a:srgbClr val="211E1E"/>
                          </a:solidFill>
                          <a:effectLst/>
                          <a:latin typeface="+mj-lt"/>
                        </a:rPr>
                        <a:t>What external factors are necessary if the purpose is to contribute to achievement of the goal? </a:t>
                      </a:r>
                      <a:endParaRPr lang="en-US" sz="1200" dirty="0">
                        <a:effectLst/>
                        <a:latin typeface="+mj-lt"/>
                      </a:endParaRPr>
                    </a:p>
                  </a:txBody>
                  <a:tcPr marL="59813" marR="59813" marT="29906" marB="29906" anchor="ctr"/>
                </a:tc>
              </a:tr>
              <a:tr h="1035152">
                <a:tc>
                  <a:txBody>
                    <a:bodyPr/>
                    <a:lstStyle/>
                    <a:p>
                      <a:r>
                        <a:rPr lang="en-US" sz="1200" b="1">
                          <a:solidFill>
                            <a:srgbClr val="211E1E"/>
                          </a:solidFill>
                          <a:effectLst/>
                          <a:latin typeface="+mj-lt"/>
                        </a:rPr>
                        <a:t>Outputs </a:t>
                      </a:r>
                      <a:endParaRPr lang="en-US" sz="1200">
                        <a:effectLst/>
                        <a:latin typeface="+mj-lt"/>
                      </a:endParaRPr>
                    </a:p>
                    <a:p>
                      <a:r>
                        <a:rPr lang="en-US" sz="1200">
                          <a:solidFill>
                            <a:srgbClr val="211E1E"/>
                          </a:solidFill>
                          <a:effectLst/>
                          <a:latin typeface="+mj-lt"/>
                        </a:rPr>
                        <a:t>What outputs (deliverables) are to be produced in order to achieve the purpose? </a:t>
                      </a:r>
                      <a:endParaRPr lang="en-US" sz="1200">
                        <a:effectLst/>
                        <a:latin typeface="+mj-lt"/>
                      </a:endParaRPr>
                    </a:p>
                  </a:txBody>
                  <a:tcPr marL="59813" marR="59813" marT="29906" marB="29906" anchor="ctr"/>
                </a:tc>
                <a:tc>
                  <a:txBody>
                    <a:bodyPr/>
                    <a:lstStyle/>
                    <a:p>
                      <a:r>
                        <a:rPr lang="en-US" sz="1200">
                          <a:solidFill>
                            <a:srgbClr val="211E1E"/>
                          </a:solidFill>
                          <a:effectLst/>
                          <a:latin typeface="+mj-lt"/>
                        </a:rPr>
                        <a:t>What kind and quality of outputs and by when will they be produced? (QQT: Quantity, Quality, Time) </a:t>
                      </a:r>
                      <a:endParaRPr lang="en-US" sz="1200">
                        <a:effectLst/>
                        <a:latin typeface="+mj-lt"/>
                      </a:endParaRPr>
                    </a:p>
                  </a:txBody>
                  <a:tcPr marL="59813" marR="59813" marT="29906" marB="29906" anchor="ctr"/>
                </a:tc>
                <a:tc>
                  <a:txBody>
                    <a:bodyPr/>
                    <a:lstStyle/>
                    <a:p>
                      <a:r>
                        <a:rPr lang="en-US" sz="1200" dirty="0">
                          <a:solidFill>
                            <a:srgbClr val="211E1E"/>
                          </a:solidFill>
                          <a:effectLst/>
                          <a:latin typeface="+mj-lt"/>
                        </a:rPr>
                        <a:t>What are the sources of information to verify the achievement of the outputs? </a:t>
                      </a:r>
                      <a:endParaRPr lang="en-US" sz="1200" dirty="0">
                        <a:effectLst/>
                        <a:latin typeface="+mj-lt"/>
                      </a:endParaRPr>
                    </a:p>
                  </a:txBody>
                  <a:tcPr marL="59813" marR="59813" marT="29906" marB="29906" anchor="ctr"/>
                </a:tc>
                <a:tc>
                  <a:txBody>
                    <a:bodyPr/>
                    <a:lstStyle/>
                    <a:p>
                      <a:r>
                        <a:rPr lang="en-US" sz="1200" dirty="0">
                          <a:solidFill>
                            <a:srgbClr val="211E1E"/>
                          </a:solidFill>
                          <a:effectLst/>
                          <a:latin typeface="+mj-lt"/>
                        </a:rPr>
                        <a:t>What are the factors not in control of the project which are liable to restrict the outputs achieving the purpose? </a:t>
                      </a:r>
                      <a:endParaRPr lang="en-US" sz="1200" dirty="0">
                        <a:effectLst/>
                        <a:latin typeface="+mj-lt"/>
                      </a:endParaRPr>
                    </a:p>
                  </a:txBody>
                  <a:tcPr marL="59813" marR="59813" marT="29906" marB="29906" anchor="ctr"/>
                </a:tc>
              </a:tr>
              <a:tr h="1035152">
                <a:tc>
                  <a:txBody>
                    <a:bodyPr/>
                    <a:lstStyle/>
                    <a:p>
                      <a:r>
                        <a:rPr lang="en-US" sz="1200" b="1">
                          <a:solidFill>
                            <a:srgbClr val="211E1E"/>
                          </a:solidFill>
                          <a:effectLst/>
                          <a:latin typeface="+mj-lt"/>
                        </a:rPr>
                        <a:t>Activities </a:t>
                      </a:r>
                      <a:endParaRPr lang="en-US" sz="1200">
                        <a:effectLst/>
                        <a:latin typeface="+mj-lt"/>
                      </a:endParaRPr>
                    </a:p>
                    <a:p>
                      <a:r>
                        <a:rPr lang="en-US" sz="1200">
                          <a:solidFill>
                            <a:srgbClr val="211E1E"/>
                          </a:solidFill>
                          <a:effectLst/>
                          <a:latin typeface="+mj-lt"/>
                        </a:rPr>
                        <a:t>What activities must be achieved to accomplish the outputs? </a:t>
                      </a:r>
                      <a:endParaRPr lang="en-US" sz="1200">
                        <a:effectLst/>
                        <a:latin typeface="+mj-lt"/>
                      </a:endParaRPr>
                    </a:p>
                  </a:txBody>
                  <a:tcPr marL="59813" marR="59813" marT="29906" marB="29906" anchor="ctr"/>
                </a:tc>
                <a:tc>
                  <a:txBody>
                    <a:bodyPr/>
                    <a:lstStyle/>
                    <a:p>
                      <a:r>
                        <a:rPr lang="en-US" sz="1200">
                          <a:solidFill>
                            <a:srgbClr val="211E1E"/>
                          </a:solidFill>
                          <a:effectLst/>
                          <a:latin typeface="+mj-lt"/>
                        </a:rPr>
                        <a:t>What kind and quality of activities and by when will they be produced? </a:t>
                      </a:r>
                      <a:endParaRPr lang="en-US" sz="1200">
                        <a:effectLst/>
                        <a:latin typeface="+mj-lt"/>
                      </a:endParaRPr>
                    </a:p>
                  </a:txBody>
                  <a:tcPr marL="59813" marR="59813" marT="29906" marB="29906" anchor="ctr"/>
                </a:tc>
                <a:tc>
                  <a:txBody>
                    <a:bodyPr/>
                    <a:lstStyle/>
                    <a:p>
                      <a:r>
                        <a:rPr lang="en-US" sz="1200">
                          <a:solidFill>
                            <a:srgbClr val="211E1E"/>
                          </a:solidFill>
                          <a:effectLst/>
                          <a:latin typeface="+mj-lt"/>
                        </a:rPr>
                        <a:t>What are the sources of information to verify the achievement of the activities? </a:t>
                      </a:r>
                      <a:endParaRPr lang="en-US" sz="1200">
                        <a:effectLst/>
                        <a:latin typeface="+mj-lt"/>
                      </a:endParaRPr>
                    </a:p>
                  </a:txBody>
                  <a:tcPr marL="59813" marR="59813" marT="29906" marB="29906" anchor="ctr"/>
                </a:tc>
                <a:tc>
                  <a:txBody>
                    <a:bodyPr/>
                    <a:lstStyle/>
                    <a:p>
                      <a:r>
                        <a:rPr lang="en-US" sz="1200" dirty="0">
                          <a:solidFill>
                            <a:srgbClr val="211E1E"/>
                          </a:solidFill>
                          <a:effectLst/>
                          <a:latin typeface="+mj-lt"/>
                        </a:rPr>
                        <a:t>What factors will restrict the activities from creating the outputs? </a:t>
                      </a:r>
                      <a:endParaRPr lang="en-US" sz="1200" dirty="0">
                        <a:effectLst/>
                        <a:latin typeface="+mj-lt"/>
                      </a:endParaRPr>
                    </a:p>
                  </a:txBody>
                  <a:tcPr marL="59813" marR="59813" marT="29906" marB="29906" anchor="ctr"/>
                </a:tc>
              </a:tr>
            </a:tbl>
          </a:graphicData>
        </a:graphic>
      </p:graphicFrame>
      <p:sp>
        <p:nvSpPr>
          <p:cNvPr id="5" name="Rectangle 4"/>
          <p:cNvSpPr/>
          <p:nvPr/>
        </p:nvSpPr>
        <p:spPr>
          <a:xfrm>
            <a:off x="252919" y="6278480"/>
            <a:ext cx="1273105" cy="369332"/>
          </a:xfrm>
          <a:prstGeom prst="rect">
            <a:avLst/>
          </a:prstGeom>
        </p:spPr>
        <p:txBody>
          <a:bodyPr wrap="none">
            <a:spAutoFit/>
          </a:bodyPr>
          <a:lstStyle/>
          <a:p>
            <a:pPr>
              <a:spcAft>
                <a:spcPts val="0"/>
              </a:spcAft>
            </a:pPr>
            <a:r>
              <a:rPr lang="en-GB"/>
              <a:t>15:00-15:30</a:t>
            </a:r>
            <a:endParaRPr lang="en-US" dirty="0">
              <a:latin typeface="Calibri" charset="0"/>
              <a:ea typeface="Calibri" charset="0"/>
              <a:cs typeface="Times New Roman" charset="0"/>
            </a:endParaRPr>
          </a:p>
        </p:txBody>
      </p:sp>
    </p:spTree>
    <p:extLst>
      <p:ext uri="{BB962C8B-B14F-4D97-AF65-F5344CB8AC3E}">
        <p14:creationId xmlns:p14="http://schemas.microsoft.com/office/powerpoint/2010/main" val="1472836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dirty="0" smtClean="0"/>
              <a:t>Difficult to answer question if we are making progress in OS across the Q61 Design and Innovation qualification.</a:t>
            </a:r>
          </a:p>
          <a:p>
            <a:r>
              <a:rPr lang="en-GB" dirty="0" smtClean="0"/>
              <a:t>Maybe we as learning designers need to be more aware of what progress we want student to make and allow students to recognise that, too.</a:t>
            </a:r>
          </a:p>
          <a:p>
            <a:r>
              <a:rPr lang="en-GB" dirty="0" smtClean="0"/>
              <a:t>We know more and more about the diversity of uses of Online Studios, but we are not very skilled yet in developing effective and consistent learning designs across Q’s</a:t>
            </a:r>
          </a:p>
          <a:p>
            <a:r>
              <a:rPr lang="en-GB" smtClean="0"/>
              <a:t>Tutor support as part of learning design </a:t>
            </a:r>
            <a:r>
              <a:rPr lang="en-GB" dirty="0" smtClean="0"/>
              <a:t>in OS might be crucial. </a:t>
            </a:r>
          </a:p>
          <a:p>
            <a:r>
              <a:rPr lang="en-GB" b="1" dirty="0" smtClean="0">
                <a:solidFill>
                  <a:schemeClr val="accent1">
                    <a:lumMod val="50000"/>
                  </a:schemeClr>
                </a:solidFill>
              </a:rPr>
              <a:t>Controversial question: </a:t>
            </a:r>
            <a:r>
              <a:rPr lang="en-GB" dirty="0" smtClean="0"/>
              <a:t>Are </a:t>
            </a:r>
            <a:r>
              <a:rPr lang="en-GB" dirty="0"/>
              <a:t>T317 students really doing so badly? Do they need a studio</a:t>
            </a:r>
            <a:r>
              <a:rPr lang="en-GB" dirty="0" smtClean="0"/>
              <a:t>?</a:t>
            </a:r>
            <a:r>
              <a:rPr lang="en-US" dirty="0" smtClean="0"/>
              <a:t> Does OS need to be used throughout the Q?</a:t>
            </a:r>
            <a:endParaRPr lang="en-US" dirty="0"/>
          </a:p>
          <a:p>
            <a:r>
              <a:rPr lang="en-GB" dirty="0" smtClean="0"/>
              <a:t>How does : ‘One Design Authority’ come into this?</a:t>
            </a:r>
          </a:p>
          <a:p>
            <a:endParaRPr lang="en-GB" dirty="0"/>
          </a:p>
        </p:txBody>
      </p:sp>
    </p:spTree>
    <p:extLst>
      <p:ext uri="{BB962C8B-B14F-4D97-AF65-F5344CB8AC3E}">
        <p14:creationId xmlns:p14="http://schemas.microsoft.com/office/powerpoint/2010/main" val="1136840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br>
              <a:rPr lang="en-GB" dirty="0" smtClean="0"/>
            </a:br>
            <a:r>
              <a:rPr lang="en-GB" dirty="0" smtClean="0">
                <a:solidFill>
                  <a:schemeClr val="accent1">
                    <a:lumMod val="50000"/>
                  </a:schemeClr>
                </a:solidFill>
              </a:rPr>
              <a:t>morning</a:t>
            </a:r>
            <a:endParaRPr lang="en-GB" dirty="0">
              <a:solidFill>
                <a:schemeClr val="accent1">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78143360"/>
              </p:ext>
            </p:extLst>
          </p:nvPr>
        </p:nvGraphicFramePr>
        <p:xfrm>
          <a:off x="3546765" y="782051"/>
          <a:ext cx="8015581" cy="4652448"/>
        </p:xfrm>
        <a:graphic>
          <a:graphicData uri="http://schemas.openxmlformats.org/drawingml/2006/table">
            <a:tbl>
              <a:tblPr firstRow="1">
                <a:tableStyleId>{5C22544A-7EE6-4342-B048-85BDC9FD1C3A}</a:tableStyleId>
              </a:tblPr>
              <a:tblGrid>
                <a:gridCol w="1740493"/>
                <a:gridCol w="4589294"/>
                <a:gridCol w="1685794"/>
              </a:tblGrid>
              <a:tr h="312114">
                <a:tc>
                  <a:txBody>
                    <a:bodyPr/>
                    <a:lstStyle/>
                    <a:p>
                      <a:pPr>
                        <a:spcAft>
                          <a:spcPts val="0"/>
                        </a:spcAft>
                      </a:pPr>
                      <a:r>
                        <a:rPr lang="en-GB" sz="2000" dirty="0">
                          <a:effectLst/>
                        </a:rPr>
                        <a:t>Time</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a:effectLst/>
                        </a:rPr>
                        <a:t>Topic</a:t>
                      </a:r>
                      <a:endParaRPr lang="en-US" sz="2000">
                        <a:effectLst/>
                        <a:latin typeface="Calibri" charset="0"/>
                        <a:ea typeface="Calibri" charset="0"/>
                        <a:cs typeface="Times New Roman" charset="0"/>
                      </a:endParaRPr>
                    </a:p>
                  </a:txBody>
                  <a:tcPr marL="68580" marR="68580" marT="0" marB="0"/>
                </a:tc>
                <a:tc>
                  <a:txBody>
                    <a:bodyPr/>
                    <a:lstStyle/>
                    <a:p>
                      <a:pPr>
                        <a:spcAft>
                          <a:spcPts val="0"/>
                        </a:spcAft>
                      </a:pPr>
                      <a:r>
                        <a:rPr lang="en-GB" sz="2000" dirty="0">
                          <a:effectLst/>
                        </a:rPr>
                        <a:t>Lead / activity</a:t>
                      </a:r>
                      <a:endParaRPr lang="en-US" sz="2000" dirty="0">
                        <a:effectLst/>
                        <a:latin typeface="Calibri" charset="0"/>
                        <a:ea typeface="Calibri" charset="0"/>
                        <a:cs typeface="Times New Roman" charset="0"/>
                      </a:endParaRPr>
                    </a:p>
                  </a:txBody>
                  <a:tcPr marL="68580" marR="68580" marT="0" marB="0"/>
                </a:tc>
              </a:tr>
              <a:tr h="936340">
                <a:tc>
                  <a:txBody>
                    <a:bodyPr/>
                    <a:lstStyle/>
                    <a:p>
                      <a:pPr>
                        <a:spcAft>
                          <a:spcPts val="0"/>
                        </a:spcAft>
                      </a:pPr>
                      <a:r>
                        <a:rPr lang="en-GB" sz="2000" dirty="0">
                          <a:effectLst/>
                        </a:rPr>
                        <a:t>10:30-11:00</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a:effectLst/>
                        </a:rPr>
                        <a:t>Intro to Progression in OS project</a:t>
                      </a:r>
                      <a:endParaRPr lang="en-US" sz="2000" dirty="0">
                        <a:effectLst/>
                      </a:endParaRPr>
                    </a:p>
                    <a:p>
                      <a:pPr>
                        <a:spcAft>
                          <a:spcPts val="0"/>
                        </a:spcAft>
                      </a:pPr>
                      <a:r>
                        <a:rPr lang="en-GB" sz="2000" dirty="0">
                          <a:effectLst/>
                        </a:rPr>
                        <a:t>Traditional Studio progression</a:t>
                      </a:r>
                      <a:endParaRPr lang="en-US" sz="2000" dirty="0">
                        <a:effectLst/>
                      </a:endParaRPr>
                    </a:p>
                    <a:p>
                      <a:pPr>
                        <a:spcAft>
                          <a:spcPts val="0"/>
                        </a:spcAft>
                      </a:pPr>
                      <a:r>
                        <a:rPr lang="en-GB" sz="2000" dirty="0">
                          <a:effectLst/>
                        </a:rPr>
                        <a:t>What is progression in OS?</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err="1" smtClean="0">
                          <a:effectLst/>
                        </a:rPr>
                        <a:t>Nic</a:t>
                      </a:r>
                      <a:endParaRPr lang="en-US" sz="2000" dirty="0">
                        <a:effectLst/>
                      </a:endParaRPr>
                    </a:p>
                    <a:p>
                      <a:pPr>
                        <a:spcAft>
                          <a:spcPts val="0"/>
                        </a:spcAft>
                      </a:pPr>
                      <a:endParaRPr lang="en-GB" sz="2000" dirty="0" smtClean="0">
                        <a:effectLst/>
                      </a:endParaRPr>
                    </a:p>
                    <a:p>
                      <a:pPr>
                        <a:spcAft>
                          <a:spcPts val="0"/>
                        </a:spcAft>
                      </a:pPr>
                      <a:r>
                        <a:rPr lang="en-GB" sz="2000" dirty="0" smtClean="0">
                          <a:effectLst/>
                        </a:rPr>
                        <a:t>Derek </a:t>
                      </a:r>
                    </a:p>
                    <a:p>
                      <a:pPr>
                        <a:spcAft>
                          <a:spcPts val="0"/>
                        </a:spcAft>
                      </a:pPr>
                      <a:r>
                        <a:rPr lang="en-GB" sz="2000" dirty="0" smtClean="0">
                          <a:effectLst/>
                        </a:rPr>
                        <a:t>All</a:t>
                      </a:r>
                      <a:endParaRPr lang="en-US" sz="2000" dirty="0">
                        <a:effectLst/>
                        <a:latin typeface="Calibri" charset="0"/>
                        <a:ea typeface="Calibri" charset="0"/>
                        <a:cs typeface="Times New Roman" charset="0"/>
                      </a:endParaRPr>
                    </a:p>
                  </a:txBody>
                  <a:tcPr marL="68580" marR="68580" marT="0" marB="0"/>
                </a:tc>
              </a:tr>
              <a:tr h="1872680">
                <a:tc>
                  <a:txBody>
                    <a:bodyPr/>
                    <a:lstStyle/>
                    <a:p>
                      <a:pPr>
                        <a:spcAft>
                          <a:spcPts val="0"/>
                        </a:spcAft>
                      </a:pPr>
                      <a:r>
                        <a:rPr lang="en-GB" sz="2000" dirty="0">
                          <a:effectLst/>
                        </a:rPr>
                        <a:t>11:00-11:40</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a:effectLst/>
                        </a:rPr>
                        <a:t>Posters presentation and discussion:</a:t>
                      </a:r>
                      <a:endParaRPr lang="en-US" sz="2000" dirty="0">
                        <a:effectLst/>
                      </a:endParaRPr>
                    </a:p>
                    <a:p>
                      <a:pPr>
                        <a:spcAft>
                          <a:spcPts val="0"/>
                        </a:spcAft>
                      </a:pPr>
                      <a:r>
                        <a:rPr lang="en-GB" sz="2000" dirty="0">
                          <a:effectLst/>
                        </a:rPr>
                        <a:t>Statistics of engagement</a:t>
                      </a:r>
                      <a:endParaRPr lang="en-US" sz="2000" dirty="0">
                        <a:effectLst/>
                      </a:endParaRPr>
                    </a:p>
                    <a:p>
                      <a:pPr>
                        <a:spcAft>
                          <a:spcPts val="0"/>
                        </a:spcAft>
                      </a:pPr>
                      <a:r>
                        <a:rPr lang="en-GB" sz="2000" dirty="0">
                          <a:effectLst/>
                        </a:rPr>
                        <a:t>CAT</a:t>
                      </a:r>
                      <a:endParaRPr lang="en-US" sz="2000" dirty="0">
                        <a:effectLst/>
                      </a:endParaRPr>
                    </a:p>
                    <a:p>
                      <a:pPr>
                        <a:spcAft>
                          <a:spcPts val="0"/>
                        </a:spcAft>
                      </a:pPr>
                      <a:r>
                        <a:rPr lang="en-GB" sz="2000" dirty="0">
                          <a:effectLst/>
                        </a:rPr>
                        <a:t>Interviews</a:t>
                      </a:r>
                      <a:endParaRPr lang="en-US" sz="2000" dirty="0">
                        <a:effectLst/>
                      </a:endParaRPr>
                    </a:p>
                    <a:p>
                      <a:pPr>
                        <a:spcAft>
                          <a:spcPts val="0"/>
                        </a:spcAft>
                      </a:pPr>
                      <a:r>
                        <a:rPr lang="en-GB" sz="2000" dirty="0">
                          <a:effectLst/>
                        </a:rPr>
                        <a:t>ODS conversations</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a:effectLst/>
                        </a:rPr>
                        <a:t> </a:t>
                      </a:r>
                      <a:endParaRPr lang="en-US" sz="2000" dirty="0">
                        <a:effectLst/>
                      </a:endParaRPr>
                    </a:p>
                    <a:p>
                      <a:pPr>
                        <a:spcAft>
                          <a:spcPts val="0"/>
                        </a:spcAft>
                      </a:pPr>
                      <a:endParaRPr lang="en-US" sz="2000" dirty="0">
                        <a:effectLst/>
                      </a:endParaRPr>
                    </a:p>
                    <a:p>
                      <a:pPr>
                        <a:spcAft>
                          <a:spcPts val="0"/>
                        </a:spcAft>
                      </a:pPr>
                      <a:r>
                        <a:rPr lang="en-GB" sz="2000" dirty="0">
                          <a:effectLst/>
                        </a:rPr>
                        <a:t>Derek</a:t>
                      </a:r>
                      <a:endParaRPr lang="en-US" sz="2000" dirty="0">
                        <a:effectLst/>
                      </a:endParaRPr>
                    </a:p>
                    <a:p>
                      <a:pPr>
                        <a:spcAft>
                          <a:spcPts val="0"/>
                        </a:spcAft>
                      </a:pPr>
                      <a:r>
                        <a:rPr lang="en-GB" sz="2000" dirty="0" err="1">
                          <a:effectLst/>
                        </a:rPr>
                        <a:t>Nic</a:t>
                      </a:r>
                      <a:endParaRPr lang="en-US" sz="2000" dirty="0">
                        <a:effectLst/>
                      </a:endParaRPr>
                    </a:p>
                    <a:p>
                      <a:pPr>
                        <a:spcAft>
                          <a:spcPts val="0"/>
                        </a:spcAft>
                      </a:pPr>
                      <a:r>
                        <a:rPr lang="en-GB" sz="2000" dirty="0">
                          <a:effectLst/>
                        </a:rPr>
                        <a:t>Georgy</a:t>
                      </a:r>
                      <a:endParaRPr lang="en-US" sz="2000" dirty="0">
                        <a:effectLst/>
                      </a:endParaRPr>
                    </a:p>
                    <a:p>
                      <a:pPr>
                        <a:spcAft>
                          <a:spcPts val="0"/>
                        </a:spcAft>
                      </a:pPr>
                      <a:r>
                        <a:rPr lang="en-GB" sz="2000" dirty="0" err="1">
                          <a:effectLst/>
                        </a:rPr>
                        <a:t>Nic</a:t>
                      </a:r>
                      <a:endParaRPr lang="en-US" sz="2000" dirty="0">
                        <a:effectLst/>
                        <a:latin typeface="Calibri" charset="0"/>
                        <a:ea typeface="Calibri" charset="0"/>
                        <a:cs typeface="Times New Roman" charset="0"/>
                      </a:endParaRPr>
                    </a:p>
                  </a:txBody>
                  <a:tcPr marL="68580" marR="68580" marT="0" marB="0"/>
                </a:tc>
              </a:tr>
              <a:tr h="936340">
                <a:tc>
                  <a:txBody>
                    <a:bodyPr/>
                    <a:lstStyle/>
                    <a:p>
                      <a:pPr>
                        <a:spcAft>
                          <a:spcPts val="0"/>
                        </a:spcAft>
                      </a:pPr>
                      <a:r>
                        <a:rPr lang="en-GB" sz="2000" dirty="0">
                          <a:effectLst/>
                        </a:rPr>
                        <a:t>11:40-12:30</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a:effectLst/>
                        </a:rPr>
                        <a:t>Brainstorm factors for OS progression</a:t>
                      </a:r>
                      <a:endParaRPr lang="en-US" sz="2000">
                        <a:effectLst/>
                      </a:endParaRPr>
                    </a:p>
                    <a:p>
                      <a:pPr>
                        <a:spcAft>
                          <a:spcPts val="0"/>
                        </a:spcAft>
                      </a:pPr>
                      <a:r>
                        <a:rPr lang="en-GB" sz="2000">
                          <a:effectLst/>
                        </a:rPr>
                        <a:t>Cluster factors into Social, Technical, LD</a:t>
                      </a:r>
                      <a:endParaRPr lang="en-US" sz="2000">
                        <a:effectLst/>
                        <a:latin typeface="Calibri" charset="0"/>
                        <a:ea typeface="Calibri" charset="0"/>
                        <a:cs typeface="Times New Roman" charset="0"/>
                      </a:endParaRPr>
                    </a:p>
                  </a:txBody>
                  <a:tcPr marL="68580" marR="68580" marT="0" marB="0"/>
                </a:tc>
                <a:tc>
                  <a:txBody>
                    <a:bodyPr/>
                    <a:lstStyle/>
                    <a:p>
                      <a:pPr>
                        <a:spcAft>
                          <a:spcPts val="0"/>
                        </a:spcAft>
                      </a:pPr>
                      <a:r>
                        <a:rPr lang="en-GB" sz="2000" dirty="0" err="1">
                          <a:effectLst/>
                        </a:rPr>
                        <a:t>Nic</a:t>
                      </a:r>
                      <a:r>
                        <a:rPr lang="en-GB" sz="2000" dirty="0">
                          <a:effectLst/>
                        </a:rPr>
                        <a:t> </a:t>
                      </a:r>
                      <a:endParaRPr lang="en-US" sz="2000" dirty="0" smtClean="0">
                        <a:effectLst/>
                      </a:endParaRPr>
                    </a:p>
                    <a:p>
                      <a:pPr>
                        <a:spcAft>
                          <a:spcPts val="0"/>
                        </a:spcAft>
                      </a:pPr>
                      <a:endParaRPr lang="en-GB" sz="2000" dirty="0" smtClean="0">
                        <a:effectLst/>
                      </a:endParaRPr>
                    </a:p>
                    <a:p>
                      <a:pPr>
                        <a:spcAft>
                          <a:spcPts val="0"/>
                        </a:spcAft>
                      </a:pPr>
                      <a:r>
                        <a:rPr lang="en-GB" sz="2000" dirty="0" smtClean="0">
                          <a:effectLst/>
                        </a:rPr>
                        <a:t>All</a:t>
                      </a:r>
                      <a:endParaRPr lang="en-US" sz="2000" dirty="0" smtClean="0">
                        <a:effectLst/>
                      </a:endParaRPr>
                    </a:p>
                  </a:txBody>
                  <a:tcPr marL="68580" marR="68580" marT="0" marB="0"/>
                </a:tc>
              </a:tr>
              <a:tr h="312114">
                <a:tc>
                  <a:txBody>
                    <a:bodyPr/>
                    <a:lstStyle/>
                    <a:p>
                      <a:pPr>
                        <a:spcAft>
                          <a:spcPts val="0"/>
                        </a:spcAft>
                      </a:pPr>
                      <a:r>
                        <a:rPr lang="en-GB" sz="2000" dirty="0">
                          <a:effectLst/>
                        </a:rPr>
                        <a:t>12:30-13:15</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a:effectLst/>
                        </a:rPr>
                        <a:t>lunch</a:t>
                      </a:r>
                      <a:endParaRPr lang="en-US" sz="2000">
                        <a:effectLst/>
                        <a:latin typeface="Calibri" charset="0"/>
                        <a:ea typeface="Calibri" charset="0"/>
                        <a:cs typeface="Times New Roman" charset="0"/>
                      </a:endParaRPr>
                    </a:p>
                  </a:txBody>
                  <a:tcPr marL="68580" marR="68580" marT="0" marB="0"/>
                </a:tc>
                <a:tc>
                  <a:txBody>
                    <a:bodyPr/>
                    <a:lstStyle/>
                    <a:p>
                      <a:pPr>
                        <a:spcAft>
                          <a:spcPts val="0"/>
                        </a:spcAft>
                      </a:pPr>
                      <a:r>
                        <a:rPr lang="en-GB" sz="2000" dirty="0">
                          <a:effectLst/>
                        </a:rPr>
                        <a:t> </a:t>
                      </a:r>
                      <a:endParaRPr lang="en-US" sz="2000" dirty="0">
                        <a:effectLst/>
                        <a:latin typeface="Calibri" charset="0"/>
                        <a:ea typeface="Calibri" charset="0"/>
                        <a:cs typeface="Times New Roman" charset="0"/>
                      </a:endParaRPr>
                    </a:p>
                  </a:txBody>
                  <a:tcPr marL="68580" marR="68580" marT="0" marB="0"/>
                </a:tc>
              </a:tr>
            </a:tbl>
          </a:graphicData>
        </a:graphic>
      </p:graphicFrame>
    </p:spTree>
    <p:extLst>
      <p:ext uri="{BB962C8B-B14F-4D97-AF65-F5344CB8AC3E}">
        <p14:creationId xmlns:p14="http://schemas.microsoft.com/office/powerpoint/2010/main" val="1184253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buNone/>
            </a:pPr>
            <a:r>
              <a:rPr lang="en-GB" sz="9600" b="1" dirty="0" smtClean="0"/>
              <a:t>Additional Thoughts</a:t>
            </a:r>
            <a:endParaRPr lang="en-GB" sz="9600" b="1" dirty="0"/>
          </a:p>
        </p:txBody>
      </p:sp>
    </p:spTree>
    <p:extLst>
      <p:ext uri="{BB962C8B-B14F-4D97-AF65-F5344CB8AC3E}">
        <p14:creationId xmlns:p14="http://schemas.microsoft.com/office/powerpoint/2010/main" val="1088556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Theories on why we’re not making progress - 1</a:t>
            </a:r>
            <a:endParaRPr lang="en-GB" dirty="0"/>
          </a:p>
        </p:txBody>
      </p:sp>
      <p:sp>
        <p:nvSpPr>
          <p:cNvPr id="3" name="Content Placeholder 2"/>
          <p:cNvSpPr>
            <a:spLocks noGrp="1"/>
          </p:cNvSpPr>
          <p:nvPr>
            <p:ph idx="1"/>
          </p:nvPr>
        </p:nvSpPr>
        <p:spPr/>
        <p:txBody>
          <a:bodyPr anchor="t">
            <a:normAutofit/>
          </a:bodyPr>
          <a:lstStyle/>
          <a:p>
            <a:pPr lvl="0"/>
            <a:r>
              <a:rPr lang="en-GB" b="1" dirty="0" smtClean="0"/>
              <a:t>ODS </a:t>
            </a:r>
            <a:r>
              <a:rPr lang="en-GB" b="1" dirty="0"/>
              <a:t>Shock</a:t>
            </a:r>
            <a:r>
              <a:rPr lang="en-GB" dirty="0"/>
              <a:t>. The population of T317 contains a large percentage of students who have not studied a module that uses ODS, perhaps suggesting that learning to use it at lower levels may be a requirement for successful use at higher levels. Experience from other modules making use of it, however, suggests that this is only partially true. Its use on A844 (a Masters level course) is successful but this does have introductory material between it and the predecessor course A843.</a:t>
            </a:r>
            <a:endParaRPr lang="en-US" dirty="0"/>
          </a:p>
          <a:p>
            <a:pPr lvl="0"/>
            <a:r>
              <a:rPr lang="en-GB" b="1" dirty="0"/>
              <a:t>Subject modes</a:t>
            </a:r>
            <a:r>
              <a:rPr lang="en-GB" dirty="0"/>
              <a:t>. The population of T317 contains a high number of students studying particular subjects that may not prefer the primarily social and active mode of learning required in ODS. </a:t>
            </a:r>
            <a:endParaRPr lang="en-US" dirty="0"/>
          </a:p>
          <a:p>
            <a:pPr lvl="0"/>
            <a:r>
              <a:rPr lang="en-GB" b="1" dirty="0"/>
              <a:t>Bridging modules</a:t>
            </a:r>
            <a:r>
              <a:rPr lang="en-GB" dirty="0"/>
              <a:t>. T217 may not be the needed ‘bridge’ between U101 and </a:t>
            </a:r>
            <a:r>
              <a:rPr lang="en-GB" dirty="0" smtClean="0"/>
              <a:t>T317; U101 might not be an appropriate foundation for such a bridge. </a:t>
            </a:r>
            <a:r>
              <a:rPr lang="en-GB" dirty="0"/>
              <a:t>The data shows that the use of ODS on T217 is very different, possibly due to the learning design itself but also the intensity of use (see weekly average and totals charts</a:t>
            </a:r>
            <a:r>
              <a:rPr lang="en-GB" dirty="0" smtClean="0"/>
              <a:t>).</a:t>
            </a:r>
            <a:endParaRPr lang="en-US" dirty="0"/>
          </a:p>
        </p:txBody>
      </p:sp>
    </p:spTree>
    <p:extLst>
      <p:ext uri="{BB962C8B-B14F-4D97-AF65-F5344CB8AC3E}">
        <p14:creationId xmlns:p14="http://schemas.microsoft.com/office/powerpoint/2010/main" val="1412769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Theories on why we’re not making progress - 2</a:t>
            </a:r>
            <a:endParaRPr lang="en-GB" dirty="0"/>
          </a:p>
        </p:txBody>
      </p:sp>
      <p:sp>
        <p:nvSpPr>
          <p:cNvPr id="3" name="Content Placeholder 2"/>
          <p:cNvSpPr>
            <a:spLocks noGrp="1"/>
          </p:cNvSpPr>
          <p:nvPr>
            <p:ph idx="1"/>
          </p:nvPr>
        </p:nvSpPr>
        <p:spPr/>
        <p:txBody>
          <a:bodyPr anchor="t">
            <a:normAutofit fontScale="92500" lnSpcReduction="10000"/>
          </a:bodyPr>
          <a:lstStyle/>
          <a:p>
            <a:pPr lvl="0"/>
            <a:r>
              <a:rPr lang="en-GB" b="1" dirty="0" smtClean="0"/>
              <a:t>Interrupted </a:t>
            </a:r>
            <a:r>
              <a:rPr lang="en-GB" b="1" dirty="0"/>
              <a:t>flow</a:t>
            </a:r>
            <a:r>
              <a:rPr lang="en-GB" dirty="0"/>
              <a:t>. Students can study modules in any order they wish to and whilst there is some indication that many students study the 3 main design modules in order, other students will experience discontinuity of subject learning. This will mean they might not have continuous exposure to ODS perhaps meaning it becomes less central to their learning experience. </a:t>
            </a:r>
            <a:endParaRPr lang="en-US" dirty="0"/>
          </a:p>
          <a:p>
            <a:pPr lvl="0"/>
            <a:r>
              <a:rPr lang="en-GB" b="1" dirty="0"/>
              <a:t>Learning design</a:t>
            </a:r>
            <a:r>
              <a:rPr lang="en-GB" dirty="0"/>
              <a:t>.</a:t>
            </a:r>
            <a:r>
              <a:rPr lang="en-GB" b="1" dirty="0"/>
              <a:t> </a:t>
            </a:r>
            <a:r>
              <a:rPr lang="en-GB" dirty="0"/>
              <a:t>The design of individual activities may have a significant effect with the hypothesis that high use on U101 is thought to be due to: quick, fun, valuable, relevant and differentiable activities. This tends to be less in evidence on T317 where greater emphasis on analysis and text is the norm. This is a similar finding in (Thomas et al., 2016): “The data suggest that students enjoy the OpenStudio activities, especially the visual nature of artefacts and the idea that shorter comments may be made, rather than longer more discursive pieces of writing.”</a:t>
            </a:r>
            <a:endParaRPr lang="en-US" dirty="0"/>
          </a:p>
          <a:p>
            <a:pPr lvl="0"/>
            <a:r>
              <a:rPr lang="en-GB" b="1" dirty="0"/>
              <a:t>Visual interest</a:t>
            </a:r>
            <a:r>
              <a:rPr lang="en-GB" dirty="0"/>
              <a:t>. Closely aligned with Learning design is the visual interest generated by the activities. If this content is not interesting (primarily through visual attention) then the momentum required may not ne generated</a:t>
            </a:r>
            <a:r>
              <a:rPr lang="en-GB" dirty="0" smtClean="0"/>
              <a:t>.</a:t>
            </a:r>
            <a:endParaRPr lang="en-US" dirty="0"/>
          </a:p>
        </p:txBody>
      </p:sp>
    </p:spTree>
    <p:extLst>
      <p:ext uri="{BB962C8B-B14F-4D97-AF65-F5344CB8AC3E}">
        <p14:creationId xmlns:p14="http://schemas.microsoft.com/office/powerpoint/2010/main" val="558263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Controversial question </a:t>
            </a:r>
            <a:r>
              <a:rPr lang="is-IS" dirty="0" smtClean="0"/>
              <a:t>… ?</a:t>
            </a:r>
            <a:endParaRPr lang="en-GB" dirty="0"/>
          </a:p>
        </p:txBody>
      </p:sp>
      <p:sp>
        <p:nvSpPr>
          <p:cNvPr id="3" name="Content Placeholder 2"/>
          <p:cNvSpPr>
            <a:spLocks noGrp="1"/>
          </p:cNvSpPr>
          <p:nvPr>
            <p:ph idx="1"/>
          </p:nvPr>
        </p:nvSpPr>
        <p:spPr/>
        <p:txBody>
          <a:bodyPr anchor="t">
            <a:normAutofit/>
          </a:bodyPr>
          <a:lstStyle/>
          <a:p>
            <a:pPr marL="0" indent="0">
              <a:buNone/>
            </a:pPr>
            <a:r>
              <a:rPr lang="en-GB" dirty="0"/>
              <a:t>We are certainly making progress in terms of knowledge of distance design education but there are clear differences between the use of ODS on the </a:t>
            </a:r>
            <a:r>
              <a:rPr lang="en-GB" dirty="0" smtClean="0"/>
              <a:t>modules studied. </a:t>
            </a:r>
          </a:p>
          <a:p>
            <a:pPr marL="0" indent="0">
              <a:buNone/>
            </a:pPr>
            <a:r>
              <a:rPr lang="en-GB" dirty="0" smtClean="0"/>
              <a:t>From </a:t>
            </a:r>
            <a:r>
              <a:rPr lang="en-GB" dirty="0"/>
              <a:t>all the data analysed it is clear that ODS is used far less intensively in T317 and that when it is used it is less effective for the students using it</a:t>
            </a:r>
            <a:r>
              <a:rPr lang="en-GB" dirty="0" smtClean="0"/>
              <a:t>. The module is perceived to be more theoretical in nature.</a:t>
            </a:r>
          </a:p>
          <a:p>
            <a:pPr marL="0" indent="0">
              <a:buNone/>
            </a:pPr>
            <a:r>
              <a:rPr lang="en-GB" dirty="0" smtClean="0"/>
              <a:t>But are T317 students really doing so badly? </a:t>
            </a:r>
          </a:p>
          <a:p>
            <a:pPr marL="0" indent="0">
              <a:buNone/>
            </a:pPr>
            <a:r>
              <a:rPr lang="en-GB" dirty="0" smtClean="0"/>
              <a:t>Do they need a studio?</a:t>
            </a:r>
            <a:endParaRPr lang="en-US" dirty="0"/>
          </a:p>
        </p:txBody>
      </p:sp>
    </p:spTree>
    <p:extLst>
      <p:ext uri="{BB962C8B-B14F-4D97-AF65-F5344CB8AC3E}">
        <p14:creationId xmlns:p14="http://schemas.microsoft.com/office/powerpoint/2010/main" val="1864541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makes a good OpenStudio activity ?</a:t>
            </a:r>
            <a:endParaRPr lang="en-GB" dirty="0"/>
          </a:p>
        </p:txBody>
      </p:sp>
      <p:sp>
        <p:nvSpPr>
          <p:cNvPr id="3" name="Content Placeholder 2"/>
          <p:cNvSpPr>
            <a:spLocks noGrp="1"/>
          </p:cNvSpPr>
          <p:nvPr>
            <p:ph idx="1"/>
          </p:nvPr>
        </p:nvSpPr>
        <p:spPr/>
        <p:txBody>
          <a:bodyPr anchor="t">
            <a:normAutofit/>
          </a:bodyPr>
          <a:lstStyle/>
          <a:p>
            <a:r>
              <a:rPr lang="en-GB" dirty="0" smtClean="0"/>
              <a:t>Rewarding Value </a:t>
            </a:r>
            <a:r>
              <a:rPr lang="en-GB" dirty="0"/>
              <a:t>(not pointless</a:t>
            </a:r>
            <a:r>
              <a:rPr lang="en-GB" dirty="0" smtClean="0"/>
              <a:t>)</a:t>
            </a:r>
          </a:p>
          <a:p>
            <a:r>
              <a:rPr lang="en-GB" dirty="0" smtClean="0"/>
              <a:t>Quick</a:t>
            </a:r>
          </a:p>
          <a:p>
            <a:r>
              <a:rPr lang="en-GB" dirty="0" smtClean="0"/>
              <a:t>Fun</a:t>
            </a:r>
          </a:p>
          <a:p>
            <a:r>
              <a:rPr lang="en-GB" dirty="0" smtClean="0"/>
              <a:t>Relevant </a:t>
            </a:r>
            <a:r>
              <a:rPr lang="en-GB" dirty="0"/>
              <a:t>(context</a:t>
            </a:r>
            <a:r>
              <a:rPr lang="en-GB" dirty="0" smtClean="0"/>
              <a:t>)</a:t>
            </a:r>
          </a:p>
          <a:p>
            <a:r>
              <a:rPr lang="en-GB" dirty="0" smtClean="0"/>
              <a:t>Variation </a:t>
            </a:r>
            <a:r>
              <a:rPr lang="en-GB" dirty="0"/>
              <a:t>in </a:t>
            </a:r>
            <a:r>
              <a:rPr lang="en-GB" dirty="0" smtClean="0"/>
              <a:t>output</a:t>
            </a:r>
          </a:p>
          <a:p>
            <a:r>
              <a:rPr lang="en-GB" dirty="0" smtClean="0"/>
              <a:t>Balance </a:t>
            </a:r>
            <a:r>
              <a:rPr lang="en-GB" dirty="0"/>
              <a:t>between </a:t>
            </a:r>
            <a:r>
              <a:rPr lang="en-GB" dirty="0" smtClean="0"/>
              <a:t>open/closed</a:t>
            </a:r>
          </a:p>
          <a:p>
            <a:r>
              <a:rPr lang="en-GB" dirty="0" smtClean="0"/>
              <a:t>Needs </a:t>
            </a:r>
            <a:r>
              <a:rPr lang="en-GB" dirty="0"/>
              <a:t>tangible output - 'a thing'</a:t>
            </a:r>
            <a:endParaRPr lang="en-US" dirty="0"/>
          </a:p>
        </p:txBody>
      </p:sp>
    </p:spTree>
    <p:extLst>
      <p:ext uri="{BB962C8B-B14F-4D97-AF65-F5344CB8AC3E}">
        <p14:creationId xmlns:p14="http://schemas.microsoft.com/office/powerpoint/2010/main" val="474459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br>
              <a:rPr lang="en-GB" dirty="0" smtClean="0"/>
            </a:br>
            <a:r>
              <a:rPr lang="en-GB" dirty="0" smtClean="0">
                <a:solidFill>
                  <a:schemeClr val="accent1">
                    <a:lumMod val="50000"/>
                  </a:schemeClr>
                </a:solidFill>
              </a:rPr>
              <a:t>afternoon</a:t>
            </a:r>
            <a:endParaRPr lang="en-GB" dirty="0">
              <a:solidFill>
                <a:schemeClr val="accent1">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37042674"/>
              </p:ext>
            </p:extLst>
          </p:nvPr>
        </p:nvGraphicFramePr>
        <p:xfrm>
          <a:off x="3529013" y="771525"/>
          <a:ext cx="8186737" cy="3430762"/>
        </p:xfrm>
        <a:graphic>
          <a:graphicData uri="http://schemas.openxmlformats.org/drawingml/2006/table">
            <a:tbl>
              <a:tblPr firstRow="1">
                <a:tableStyleId>{5C22544A-7EE6-4342-B048-85BDC9FD1C3A}</a:tableStyleId>
              </a:tblPr>
              <a:tblGrid>
                <a:gridCol w="1777658"/>
                <a:gridCol w="4682456"/>
                <a:gridCol w="1726623"/>
              </a:tblGrid>
              <a:tr h="342900">
                <a:tc>
                  <a:txBody>
                    <a:bodyPr/>
                    <a:lstStyle/>
                    <a:p>
                      <a:pPr>
                        <a:spcAft>
                          <a:spcPts val="0"/>
                        </a:spcAft>
                      </a:pPr>
                      <a:r>
                        <a:rPr lang="en-GB" sz="2000" dirty="0">
                          <a:effectLst/>
                        </a:rPr>
                        <a:t>Time</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a:effectLst/>
                        </a:rPr>
                        <a:t>Topic</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a:effectLst/>
                        </a:rPr>
                        <a:t>Lead / activity</a:t>
                      </a:r>
                      <a:endParaRPr lang="en-US" sz="2000" dirty="0">
                        <a:effectLst/>
                        <a:latin typeface="Calibri" charset="0"/>
                        <a:ea typeface="Calibri" charset="0"/>
                        <a:cs typeface="Times New Roman" charset="0"/>
                      </a:endParaRPr>
                    </a:p>
                  </a:txBody>
                  <a:tcPr marL="68580" marR="68580" marT="0" marB="0"/>
                </a:tc>
              </a:tr>
              <a:tr h="797502">
                <a:tc>
                  <a:txBody>
                    <a:bodyPr/>
                    <a:lstStyle/>
                    <a:p>
                      <a:pPr>
                        <a:spcAft>
                          <a:spcPts val="0"/>
                        </a:spcAft>
                      </a:pPr>
                      <a:r>
                        <a:rPr lang="en-GB" sz="2000" dirty="0">
                          <a:effectLst/>
                        </a:rPr>
                        <a:t>13:15-14:15</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a:effectLst/>
                        </a:rPr>
                        <a:t>Progression in a Q</a:t>
                      </a:r>
                      <a:endParaRPr lang="en-US" sz="2000" dirty="0">
                        <a:effectLst/>
                      </a:endParaRPr>
                    </a:p>
                    <a:p>
                      <a:pPr>
                        <a:spcAft>
                          <a:spcPts val="0"/>
                        </a:spcAft>
                      </a:pPr>
                      <a:r>
                        <a:rPr lang="en-GB" sz="2000" dirty="0">
                          <a:effectLst/>
                        </a:rPr>
                        <a:t>Design three OS </a:t>
                      </a:r>
                      <a:r>
                        <a:rPr lang="en-GB" sz="2000" dirty="0" smtClean="0">
                          <a:effectLst/>
                        </a:rPr>
                        <a:t>activities</a:t>
                      </a:r>
                      <a:r>
                        <a:rPr lang="is-IS" sz="2000" dirty="0" smtClean="0">
                          <a:effectLst/>
                        </a:rPr>
                        <a:t>…</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smtClean="0">
                          <a:effectLst/>
                        </a:rPr>
                        <a:t>Georgy </a:t>
                      </a:r>
                    </a:p>
                    <a:p>
                      <a:pPr>
                        <a:spcAft>
                          <a:spcPts val="0"/>
                        </a:spcAft>
                      </a:pPr>
                      <a:r>
                        <a:rPr lang="en-GB" sz="2000" dirty="0" smtClean="0">
                          <a:effectLst/>
                        </a:rPr>
                        <a:t>All</a:t>
                      </a:r>
                      <a:endParaRPr lang="en-US" sz="2000" dirty="0">
                        <a:effectLst/>
                        <a:latin typeface="Calibri" charset="0"/>
                        <a:ea typeface="Calibri" charset="0"/>
                        <a:cs typeface="Times New Roman" charset="0"/>
                      </a:endParaRPr>
                    </a:p>
                  </a:txBody>
                  <a:tcPr marL="68580" marR="68580" marT="0" marB="0"/>
                </a:tc>
              </a:tr>
              <a:tr h="327195">
                <a:tc>
                  <a:txBody>
                    <a:bodyPr/>
                    <a:lstStyle/>
                    <a:p>
                      <a:pPr>
                        <a:spcAft>
                          <a:spcPts val="0"/>
                        </a:spcAft>
                      </a:pPr>
                      <a:r>
                        <a:rPr lang="en-GB" sz="2000" dirty="0">
                          <a:effectLst/>
                        </a:rPr>
                        <a:t>14:15-14:30</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a:effectLst/>
                        </a:rPr>
                        <a:t>Tea/coffee</a:t>
                      </a:r>
                      <a:endParaRPr lang="en-US" sz="2000">
                        <a:effectLst/>
                        <a:latin typeface="Calibri" charset="0"/>
                        <a:ea typeface="Calibri" charset="0"/>
                        <a:cs typeface="Times New Roman" charset="0"/>
                      </a:endParaRPr>
                    </a:p>
                  </a:txBody>
                  <a:tcPr marL="68580" marR="68580" marT="0" marB="0"/>
                </a:tc>
                <a:tc>
                  <a:txBody>
                    <a:bodyPr/>
                    <a:lstStyle/>
                    <a:p>
                      <a:pPr>
                        <a:spcAft>
                          <a:spcPts val="0"/>
                        </a:spcAft>
                      </a:pPr>
                      <a:r>
                        <a:rPr lang="en-GB" sz="2000">
                          <a:effectLst/>
                        </a:rPr>
                        <a:t> </a:t>
                      </a:r>
                      <a:endParaRPr lang="en-US" sz="2000">
                        <a:effectLst/>
                        <a:latin typeface="Calibri" charset="0"/>
                        <a:ea typeface="Calibri" charset="0"/>
                        <a:cs typeface="Times New Roman" charset="0"/>
                      </a:endParaRPr>
                    </a:p>
                  </a:txBody>
                  <a:tcPr marL="68580" marR="68580" marT="0" marB="0"/>
                </a:tc>
              </a:tr>
              <a:tr h="654388">
                <a:tc>
                  <a:txBody>
                    <a:bodyPr/>
                    <a:lstStyle/>
                    <a:p>
                      <a:pPr>
                        <a:spcAft>
                          <a:spcPts val="0"/>
                        </a:spcAft>
                      </a:pPr>
                      <a:r>
                        <a:rPr lang="en-GB" sz="2000" dirty="0">
                          <a:effectLst/>
                        </a:rPr>
                        <a:t>14:30-15:00</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smtClean="0">
                          <a:effectLst/>
                        </a:rPr>
                        <a:t>Visioning </a:t>
                      </a:r>
                      <a:r>
                        <a:rPr lang="en-GB" sz="2000" dirty="0">
                          <a:effectLst/>
                        </a:rPr>
                        <a:t>activity</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err="1" smtClean="0">
                          <a:effectLst/>
                        </a:rPr>
                        <a:t>Nic</a:t>
                      </a:r>
                      <a:r>
                        <a:rPr lang="en-GB" sz="2000" dirty="0" smtClean="0">
                          <a:effectLst/>
                        </a:rPr>
                        <a:t>, All</a:t>
                      </a:r>
                      <a:endParaRPr lang="en-US" sz="2000" dirty="0">
                        <a:effectLst/>
                        <a:latin typeface="Calibri" charset="0"/>
                        <a:ea typeface="Calibri" charset="0"/>
                        <a:cs typeface="Times New Roman" charset="0"/>
                      </a:endParaRPr>
                    </a:p>
                  </a:txBody>
                  <a:tcPr marL="68580" marR="68580" marT="0" marB="0"/>
                </a:tc>
              </a:tr>
              <a:tr h="1308777">
                <a:tc>
                  <a:txBody>
                    <a:bodyPr/>
                    <a:lstStyle/>
                    <a:p>
                      <a:pPr>
                        <a:spcAft>
                          <a:spcPts val="0"/>
                        </a:spcAft>
                      </a:pPr>
                      <a:r>
                        <a:rPr lang="en-GB" sz="2000">
                          <a:effectLst/>
                        </a:rPr>
                        <a:t>15:00-15:30</a:t>
                      </a:r>
                      <a:endParaRPr lang="en-US" sz="2000">
                        <a:effectLst/>
                        <a:latin typeface="Calibri" charset="0"/>
                        <a:ea typeface="Calibri" charset="0"/>
                        <a:cs typeface="Times New Roman" charset="0"/>
                      </a:endParaRPr>
                    </a:p>
                  </a:txBody>
                  <a:tcPr marL="68580" marR="68580" marT="0" marB="0"/>
                </a:tc>
                <a:tc>
                  <a:txBody>
                    <a:bodyPr/>
                    <a:lstStyle/>
                    <a:p>
                      <a:pPr>
                        <a:spcAft>
                          <a:spcPts val="0"/>
                        </a:spcAft>
                      </a:pPr>
                      <a:r>
                        <a:rPr lang="en-GB" sz="2000" dirty="0">
                          <a:effectLst/>
                        </a:rPr>
                        <a:t>New bids</a:t>
                      </a:r>
                      <a:endParaRPr lang="en-US" sz="2000" dirty="0">
                        <a:effectLst/>
                      </a:endParaRPr>
                    </a:p>
                    <a:p>
                      <a:pPr>
                        <a:spcAft>
                          <a:spcPts val="0"/>
                        </a:spcAft>
                      </a:pPr>
                      <a:r>
                        <a:rPr lang="en-US" sz="2000" dirty="0" smtClean="0">
                          <a:effectLst/>
                        </a:rPr>
                        <a:t>Project discussion</a:t>
                      </a:r>
                    </a:p>
                    <a:p>
                      <a:pPr>
                        <a:spcAft>
                          <a:spcPts val="0"/>
                        </a:spcAft>
                      </a:pPr>
                      <a:r>
                        <a:rPr lang="en-US" sz="2000" dirty="0" smtClean="0">
                          <a:effectLst/>
                          <a:latin typeface="Calibri" charset="0"/>
                          <a:ea typeface="Calibri" charset="0"/>
                          <a:cs typeface="Times New Roman" charset="0"/>
                        </a:rPr>
                        <a:t>Summary</a:t>
                      </a:r>
                      <a:endParaRPr lang="en-US" sz="2000" dirty="0">
                        <a:effectLst/>
                        <a:latin typeface="Calibri" charset="0"/>
                        <a:ea typeface="Calibri" charset="0"/>
                        <a:cs typeface="Times New Roman" charset="0"/>
                      </a:endParaRPr>
                    </a:p>
                  </a:txBody>
                  <a:tcPr marL="68580" marR="68580" marT="0" marB="0"/>
                </a:tc>
                <a:tc>
                  <a:txBody>
                    <a:bodyPr/>
                    <a:lstStyle/>
                    <a:p>
                      <a:pPr>
                        <a:spcAft>
                          <a:spcPts val="0"/>
                        </a:spcAft>
                      </a:pPr>
                      <a:r>
                        <a:rPr lang="en-GB" sz="2000" dirty="0" err="1" smtClean="0">
                          <a:effectLst/>
                        </a:rPr>
                        <a:t>Nic</a:t>
                      </a:r>
                      <a:endParaRPr lang="en-GB" sz="2000" dirty="0" smtClean="0">
                        <a:effectLst/>
                      </a:endParaRPr>
                    </a:p>
                    <a:p>
                      <a:pPr>
                        <a:spcAft>
                          <a:spcPts val="0"/>
                        </a:spcAft>
                      </a:pPr>
                      <a:r>
                        <a:rPr lang="en-GB" sz="2000" dirty="0" smtClean="0">
                          <a:effectLst/>
                          <a:latin typeface="Calibri" charset="0"/>
                          <a:ea typeface="Calibri" charset="0"/>
                          <a:cs typeface="Times New Roman" charset="0"/>
                        </a:rPr>
                        <a:t>All</a:t>
                      </a:r>
                    </a:p>
                    <a:p>
                      <a:pPr>
                        <a:spcAft>
                          <a:spcPts val="0"/>
                        </a:spcAft>
                      </a:pPr>
                      <a:r>
                        <a:rPr lang="en-US" sz="2000" dirty="0" err="1" smtClean="0">
                          <a:effectLst/>
                          <a:latin typeface="Calibri" charset="0"/>
                          <a:ea typeface="Calibri" charset="0"/>
                          <a:cs typeface="Times New Roman" charset="0"/>
                        </a:rPr>
                        <a:t>Nic</a:t>
                      </a:r>
                      <a:endParaRPr lang="en-US" sz="2000" dirty="0">
                        <a:effectLst/>
                        <a:latin typeface="Calibri" charset="0"/>
                        <a:ea typeface="Calibri" charset="0"/>
                        <a:cs typeface="Times New Roman" charset="0"/>
                      </a:endParaRPr>
                    </a:p>
                  </a:txBody>
                  <a:tcPr marL="68580" marR="68580" marT="0" marB="0"/>
                </a:tc>
              </a:tr>
            </a:tbl>
          </a:graphicData>
        </a:graphic>
      </p:graphicFrame>
    </p:spTree>
    <p:extLst>
      <p:ext uri="{BB962C8B-B14F-4D97-AF65-F5344CB8AC3E}">
        <p14:creationId xmlns:p14="http://schemas.microsoft.com/office/powerpoint/2010/main" val="132167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eSTEeM</a:t>
            </a:r>
            <a:r>
              <a:rPr lang="en-GB" dirty="0" smtClean="0"/>
              <a:t> project</a:t>
            </a:r>
            <a:endParaRPr lang="en-GB" dirty="0"/>
          </a:p>
        </p:txBody>
      </p:sp>
      <p:sp>
        <p:nvSpPr>
          <p:cNvPr id="3" name="Content Placeholder 2"/>
          <p:cNvSpPr>
            <a:spLocks noGrp="1"/>
          </p:cNvSpPr>
          <p:nvPr>
            <p:ph idx="1"/>
          </p:nvPr>
        </p:nvSpPr>
        <p:spPr/>
        <p:txBody>
          <a:bodyPr/>
          <a:lstStyle/>
          <a:p>
            <a:pPr marL="0" indent="0">
              <a:buNone/>
            </a:pPr>
            <a:r>
              <a:rPr lang="en-GB" b="1" dirty="0">
                <a:solidFill>
                  <a:schemeClr val="accent1">
                    <a:lumMod val="50000"/>
                  </a:schemeClr>
                </a:solidFill>
              </a:rPr>
              <a:t>A</a:t>
            </a:r>
            <a:r>
              <a:rPr lang="en-GB" b="1" dirty="0" smtClean="0">
                <a:solidFill>
                  <a:schemeClr val="accent1">
                    <a:lumMod val="50000"/>
                  </a:schemeClr>
                </a:solidFill>
              </a:rPr>
              <a:t>im </a:t>
            </a:r>
            <a:endParaRPr lang="en-GB" b="1" dirty="0">
              <a:solidFill>
                <a:schemeClr val="accent1">
                  <a:lumMod val="50000"/>
                </a:schemeClr>
              </a:solidFill>
            </a:endParaRPr>
          </a:p>
          <a:p>
            <a:r>
              <a:rPr lang="en-GB" dirty="0"/>
              <a:t>U</a:t>
            </a:r>
            <a:r>
              <a:rPr lang="en-GB" dirty="0" smtClean="0"/>
              <a:t>nderstand </a:t>
            </a:r>
            <a:r>
              <a:rPr lang="en-GB" dirty="0"/>
              <a:t>how learners progress in </a:t>
            </a:r>
            <a:r>
              <a:rPr lang="en-GB" dirty="0" err="1"/>
              <a:t>OpenStudio</a:t>
            </a:r>
            <a:r>
              <a:rPr lang="en-GB" dirty="0"/>
              <a:t> as they move through the qualification. </a:t>
            </a:r>
          </a:p>
          <a:p>
            <a:r>
              <a:rPr lang="en-GB" dirty="0" smtClean="0"/>
              <a:t>Progression of Engagement, Communication, Collaboration, Knowledge and Learning Skills.</a:t>
            </a:r>
          </a:p>
          <a:p>
            <a:r>
              <a:rPr lang="en-GB" dirty="0" smtClean="0"/>
              <a:t>Project builds on seminal paper: </a:t>
            </a:r>
            <a:r>
              <a:rPr lang="en-GB" dirty="0" smtClean="0">
                <a:hlinkClick r:id="rId2"/>
              </a:rPr>
              <a:t>Lotz</a:t>
            </a:r>
            <a:r>
              <a:rPr lang="en-GB" dirty="0">
                <a:hlinkClick r:id="rId2"/>
              </a:rPr>
              <a:t>, Nicole</a:t>
            </a:r>
            <a:r>
              <a:rPr lang="en-GB" dirty="0"/>
              <a:t>; </a:t>
            </a:r>
            <a:r>
              <a:rPr lang="en-GB" dirty="0">
                <a:hlinkClick r:id="rId3"/>
              </a:rPr>
              <a:t>Jones, Derek</a:t>
            </a:r>
            <a:r>
              <a:rPr lang="en-GB" dirty="0"/>
              <a:t> and </a:t>
            </a:r>
            <a:r>
              <a:rPr lang="en-GB" dirty="0">
                <a:hlinkClick r:id="rId4"/>
              </a:rPr>
              <a:t>Holden, Georgina</a:t>
            </a:r>
            <a:r>
              <a:rPr lang="en-GB" dirty="0"/>
              <a:t> (2015). </a:t>
            </a:r>
            <a:r>
              <a:rPr lang="en-GB" dirty="0">
                <a:hlinkClick r:id="rId5"/>
              </a:rPr>
              <a:t>Social engagement in online design pedagogies.</a:t>
            </a:r>
            <a:r>
              <a:rPr lang="en-GB" dirty="0"/>
              <a:t> In: </a:t>
            </a:r>
            <a:r>
              <a:rPr lang="en-GB" i="1" dirty="0"/>
              <a:t>Proceedings of the 3rd International Conference for Design Education Researchers</a:t>
            </a:r>
            <a:r>
              <a:rPr lang="en-GB" dirty="0"/>
              <a:t>(</a:t>
            </a:r>
            <a:r>
              <a:rPr lang="en-GB" dirty="0" err="1"/>
              <a:t>Vande</a:t>
            </a:r>
            <a:r>
              <a:rPr lang="en-GB" dirty="0"/>
              <a:t> Zande, Robin; Bohemia, Erik and </a:t>
            </a:r>
            <a:r>
              <a:rPr lang="en-GB" dirty="0" err="1"/>
              <a:t>Digranes</a:t>
            </a:r>
            <a:r>
              <a:rPr lang="en-GB" dirty="0"/>
              <a:t>, </a:t>
            </a:r>
            <a:r>
              <a:rPr lang="en-GB" dirty="0" err="1"/>
              <a:t>Ingvild</a:t>
            </a:r>
            <a:r>
              <a:rPr lang="en-GB" dirty="0"/>
              <a:t> eds.), Aalto University, pp. 1645–1668.</a:t>
            </a:r>
            <a:endParaRPr lang="en-GB" dirty="0" smtClean="0"/>
          </a:p>
        </p:txBody>
      </p:sp>
      <p:sp>
        <p:nvSpPr>
          <p:cNvPr id="5" name="TextBox 4"/>
          <p:cNvSpPr txBox="1"/>
          <p:nvPr/>
        </p:nvSpPr>
        <p:spPr>
          <a:xfrm>
            <a:off x="252919" y="6272213"/>
            <a:ext cx="1289135" cy="369332"/>
          </a:xfrm>
          <a:prstGeom prst="rect">
            <a:avLst/>
          </a:prstGeom>
          <a:noFill/>
        </p:spPr>
        <p:txBody>
          <a:bodyPr wrap="none" rtlCol="0">
            <a:spAutoFit/>
          </a:bodyPr>
          <a:lstStyle/>
          <a:p>
            <a:r>
              <a:rPr lang="en-GB" dirty="0" smtClean="0"/>
              <a:t>10:30-10:40</a:t>
            </a:r>
            <a:endParaRPr lang="en-US" dirty="0">
              <a:latin typeface="Calibri" charset="0"/>
              <a:ea typeface="Calibri" charset="0"/>
              <a:cs typeface="Times New Roman" charset="0"/>
            </a:endParaRPr>
          </a:p>
        </p:txBody>
      </p:sp>
    </p:spTree>
    <p:extLst>
      <p:ext uri="{BB962C8B-B14F-4D97-AF65-F5344CB8AC3E}">
        <p14:creationId xmlns:p14="http://schemas.microsoft.com/office/powerpoint/2010/main" val="1788159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Progression </a:t>
            </a:r>
            <a:br>
              <a:rPr lang="en-GB" dirty="0" smtClean="0"/>
            </a:br>
            <a:r>
              <a:rPr lang="en-GB" dirty="0" smtClean="0"/>
              <a:t>in the ‘traditional’ Design Studio</a:t>
            </a:r>
            <a:endParaRPr lang="en-GB" dirty="0"/>
          </a:p>
        </p:txBody>
      </p:sp>
      <p:sp>
        <p:nvSpPr>
          <p:cNvPr id="3" name="Content Placeholder 2"/>
          <p:cNvSpPr>
            <a:spLocks noGrp="1"/>
          </p:cNvSpPr>
          <p:nvPr>
            <p:ph idx="1"/>
          </p:nvPr>
        </p:nvSpPr>
        <p:spPr/>
        <p:txBody>
          <a:bodyPr anchor="t"/>
          <a:lstStyle/>
          <a:p>
            <a:pPr marL="0" indent="0">
              <a:buNone/>
            </a:pPr>
            <a:r>
              <a:rPr lang="en-GB" dirty="0" smtClean="0"/>
              <a:t>The signature pedagogy of design in a proximate studio includes :</a:t>
            </a:r>
          </a:p>
          <a:p>
            <a:pPr marL="0" indent="0">
              <a:buNone/>
            </a:pPr>
            <a:endParaRPr lang="en-GB" dirty="0" smtClean="0"/>
          </a:p>
          <a:p>
            <a:r>
              <a:rPr lang="en-GB" b="1" dirty="0" smtClean="0">
                <a:solidFill>
                  <a:schemeClr val="accent1">
                    <a:lumMod val="50000"/>
                  </a:schemeClr>
                </a:solidFill>
              </a:rPr>
              <a:t>Apprenticeship</a:t>
            </a:r>
            <a:r>
              <a:rPr lang="en-GB" dirty="0" smtClean="0">
                <a:solidFill>
                  <a:schemeClr val="accent1">
                    <a:lumMod val="50000"/>
                  </a:schemeClr>
                </a:solidFill>
              </a:rPr>
              <a:t> </a:t>
            </a:r>
            <a:r>
              <a:rPr lang="en-GB" dirty="0" smtClean="0"/>
              <a:t>– that learning takes place with expert ‘support’</a:t>
            </a:r>
          </a:p>
          <a:p>
            <a:r>
              <a:rPr lang="en-GB" b="1" dirty="0" smtClean="0">
                <a:solidFill>
                  <a:schemeClr val="accent1">
                    <a:lumMod val="50000"/>
                  </a:schemeClr>
                </a:solidFill>
              </a:rPr>
              <a:t>Simulation</a:t>
            </a:r>
            <a:r>
              <a:rPr lang="en-GB" dirty="0" smtClean="0">
                <a:solidFill>
                  <a:schemeClr val="accent1">
                    <a:lumMod val="50000"/>
                  </a:schemeClr>
                </a:solidFill>
              </a:rPr>
              <a:t> </a:t>
            </a:r>
            <a:r>
              <a:rPr lang="en-GB" dirty="0" smtClean="0"/>
              <a:t>– it presents as close an experience to actual practice</a:t>
            </a:r>
          </a:p>
          <a:p>
            <a:r>
              <a:rPr lang="en-GB" b="1" dirty="0">
                <a:solidFill>
                  <a:schemeClr val="accent1">
                    <a:lumMod val="50000"/>
                  </a:schemeClr>
                </a:solidFill>
              </a:rPr>
              <a:t>Performative</a:t>
            </a:r>
            <a:r>
              <a:rPr lang="en-GB" dirty="0">
                <a:solidFill>
                  <a:schemeClr val="accent1">
                    <a:lumMod val="50000"/>
                  </a:schemeClr>
                </a:solidFill>
              </a:rPr>
              <a:t> </a:t>
            </a:r>
            <a:r>
              <a:rPr lang="en-GB" dirty="0"/>
              <a:t>– it is practice at behaving professionally</a:t>
            </a:r>
          </a:p>
          <a:p>
            <a:r>
              <a:rPr lang="en-GB" b="1" dirty="0" smtClean="0">
                <a:solidFill>
                  <a:schemeClr val="accent1">
                    <a:lumMod val="50000"/>
                  </a:schemeClr>
                </a:solidFill>
              </a:rPr>
              <a:t>Problem-based</a:t>
            </a:r>
            <a:r>
              <a:rPr lang="en-GB" dirty="0" smtClean="0">
                <a:solidFill>
                  <a:schemeClr val="accent1">
                    <a:lumMod val="50000"/>
                  </a:schemeClr>
                </a:solidFill>
              </a:rPr>
              <a:t> </a:t>
            </a:r>
            <a:r>
              <a:rPr lang="en-GB" dirty="0" smtClean="0"/>
              <a:t>– learning is constructivist/PBL : by design</a:t>
            </a:r>
            <a:endParaRPr lang="en-GB" b="1" dirty="0" smtClean="0"/>
          </a:p>
          <a:p>
            <a:r>
              <a:rPr lang="en-GB" b="1" dirty="0" smtClean="0">
                <a:solidFill>
                  <a:schemeClr val="accent1">
                    <a:lumMod val="50000"/>
                  </a:schemeClr>
                </a:solidFill>
              </a:rPr>
              <a:t>Output</a:t>
            </a:r>
            <a:r>
              <a:rPr lang="en-GB" b="1" dirty="0" smtClean="0"/>
              <a:t> </a:t>
            </a:r>
            <a:r>
              <a:rPr lang="en-GB" dirty="0" smtClean="0"/>
              <a:t>– that a credible, realisable designed output is produced</a:t>
            </a:r>
            <a:endParaRPr lang="en-GB" b="1" dirty="0" smtClean="0"/>
          </a:p>
          <a:p>
            <a:r>
              <a:rPr lang="en-GB" b="1" dirty="0" smtClean="0">
                <a:solidFill>
                  <a:schemeClr val="accent1">
                    <a:lumMod val="50000"/>
                  </a:schemeClr>
                </a:solidFill>
              </a:rPr>
              <a:t>Semi-public</a:t>
            </a:r>
            <a:r>
              <a:rPr lang="en-GB" dirty="0" smtClean="0">
                <a:solidFill>
                  <a:schemeClr val="accent1">
                    <a:lumMod val="50000"/>
                  </a:schemeClr>
                </a:solidFill>
              </a:rPr>
              <a:t> </a:t>
            </a:r>
            <a:r>
              <a:rPr lang="en-GB" dirty="0" smtClean="0"/>
              <a:t>– it is performed, critiqued and judged amongst peers</a:t>
            </a:r>
          </a:p>
          <a:p>
            <a:r>
              <a:rPr lang="en-GB" b="1" dirty="0" smtClean="0">
                <a:solidFill>
                  <a:schemeClr val="accent1">
                    <a:lumMod val="50000"/>
                  </a:schemeClr>
                </a:solidFill>
              </a:rPr>
              <a:t>Social</a:t>
            </a:r>
            <a:r>
              <a:rPr lang="en-GB" dirty="0" smtClean="0">
                <a:solidFill>
                  <a:schemeClr val="accent1">
                    <a:lumMod val="50000"/>
                  </a:schemeClr>
                </a:solidFill>
              </a:rPr>
              <a:t> </a:t>
            </a:r>
            <a:r>
              <a:rPr lang="en-GB" dirty="0" smtClean="0"/>
              <a:t>– it enables social and pastoral support (recently identified)</a:t>
            </a:r>
          </a:p>
        </p:txBody>
      </p:sp>
      <p:sp>
        <p:nvSpPr>
          <p:cNvPr id="5" name="Rectangle 4"/>
          <p:cNvSpPr/>
          <p:nvPr/>
        </p:nvSpPr>
        <p:spPr>
          <a:xfrm>
            <a:off x="252919" y="6273284"/>
            <a:ext cx="1289135" cy="369332"/>
          </a:xfrm>
          <a:prstGeom prst="rect">
            <a:avLst/>
          </a:prstGeom>
        </p:spPr>
        <p:txBody>
          <a:bodyPr wrap="none">
            <a:spAutoFit/>
          </a:bodyPr>
          <a:lstStyle/>
          <a:p>
            <a:pPr>
              <a:spcAft>
                <a:spcPts val="0"/>
              </a:spcAft>
            </a:pPr>
            <a:r>
              <a:rPr lang="en-GB" dirty="0" smtClean="0"/>
              <a:t>10:30-10:40</a:t>
            </a:r>
            <a:endParaRPr lang="en-US" dirty="0">
              <a:latin typeface="Calibri" charset="0"/>
              <a:ea typeface="Calibri" charset="0"/>
              <a:cs typeface="Times New Roman" charset="0"/>
            </a:endParaRPr>
          </a:p>
        </p:txBody>
      </p:sp>
    </p:spTree>
    <p:extLst>
      <p:ext uri="{BB962C8B-B14F-4D97-AF65-F5344CB8AC3E}">
        <p14:creationId xmlns:p14="http://schemas.microsoft.com/office/powerpoint/2010/main" val="1597173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Progression </a:t>
            </a:r>
            <a:br>
              <a:rPr lang="en-GB" dirty="0" smtClean="0"/>
            </a:br>
            <a:r>
              <a:rPr lang="en-GB" dirty="0" smtClean="0"/>
              <a:t>in the ‘traditional’ proximate Design Studio</a:t>
            </a:r>
            <a:endParaRPr lang="en-GB" dirty="0"/>
          </a:p>
        </p:txBody>
      </p:sp>
      <p:sp>
        <p:nvSpPr>
          <p:cNvPr id="3" name="Content Placeholder 2"/>
          <p:cNvSpPr>
            <a:spLocks noGrp="1"/>
          </p:cNvSpPr>
          <p:nvPr>
            <p:ph idx="1"/>
          </p:nvPr>
        </p:nvSpPr>
        <p:spPr/>
        <p:txBody>
          <a:bodyPr anchor="t">
            <a:normAutofit lnSpcReduction="10000"/>
          </a:bodyPr>
          <a:lstStyle/>
          <a:p>
            <a:pPr marL="0" indent="0">
              <a:buNone/>
            </a:pPr>
            <a:r>
              <a:rPr lang="en-GB" dirty="0" smtClean="0"/>
              <a:t>Progression in a proximate studio :</a:t>
            </a:r>
          </a:p>
          <a:p>
            <a:r>
              <a:rPr lang="en-GB" b="1" dirty="0" smtClean="0">
                <a:solidFill>
                  <a:schemeClr val="accent1">
                    <a:lumMod val="50000"/>
                  </a:schemeClr>
                </a:solidFill>
              </a:rPr>
              <a:t>Apprenticeship</a:t>
            </a:r>
            <a:r>
              <a:rPr lang="en-GB" dirty="0" smtClean="0">
                <a:solidFill>
                  <a:schemeClr val="accent1">
                    <a:lumMod val="50000"/>
                  </a:schemeClr>
                </a:solidFill>
              </a:rPr>
              <a:t> </a:t>
            </a:r>
            <a:r>
              <a:rPr lang="en-GB" dirty="0" smtClean="0"/>
              <a:t>– (summative/hidden) that the master ‘approves’ of the apprentice’s activity and output</a:t>
            </a:r>
          </a:p>
          <a:p>
            <a:r>
              <a:rPr lang="en-GB" b="1" dirty="0" smtClean="0">
                <a:solidFill>
                  <a:schemeClr val="accent1">
                    <a:lumMod val="50000"/>
                  </a:schemeClr>
                </a:solidFill>
              </a:rPr>
              <a:t>Simulation</a:t>
            </a:r>
            <a:r>
              <a:rPr lang="en-GB" dirty="0" smtClean="0">
                <a:solidFill>
                  <a:schemeClr val="accent1">
                    <a:lumMod val="50000"/>
                  </a:schemeClr>
                </a:solidFill>
              </a:rPr>
              <a:t> </a:t>
            </a:r>
            <a:r>
              <a:rPr lang="en-GB" dirty="0" smtClean="0"/>
              <a:t>– (formative) that the student has put effort in; struggled; dealt with the difficulty of the design process</a:t>
            </a:r>
          </a:p>
          <a:p>
            <a:r>
              <a:rPr lang="en-GB" b="1" dirty="0">
                <a:solidFill>
                  <a:schemeClr val="accent1">
                    <a:lumMod val="50000"/>
                  </a:schemeClr>
                </a:solidFill>
              </a:rPr>
              <a:t>Performative</a:t>
            </a:r>
            <a:r>
              <a:rPr lang="en-GB" dirty="0">
                <a:solidFill>
                  <a:schemeClr val="accent1">
                    <a:lumMod val="50000"/>
                  </a:schemeClr>
                </a:solidFill>
              </a:rPr>
              <a:t> </a:t>
            </a:r>
            <a:r>
              <a:rPr lang="en-GB" dirty="0"/>
              <a:t>– </a:t>
            </a:r>
            <a:r>
              <a:rPr lang="en-GB" dirty="0" smtClean="0"/>
              <a:t>(summative) that the behaviours associated ‘comply’ and won’t compromise the profession (or safety</a:t>
            </a:r>
            <a:r>
              <a:rPr lang="is-IS" dirty="0" smtClean="0"/>
              <a:t>…)</a:t>
            </a:r>
            <a:endParaRPr lang="en-GB" dirty="0"/>
          </a:p>
          <a:p>
            <a:r>
              <a:rPr lang="en-GB" b="1" dirty="0" smtClean="0">
                <a:solidFill>
                  <a:schemeClr val="accent1">
                    <a:lumMod val="50000"/>
                  </a:schemeClr>
                </a:solidFill>
              </a:rPr>
              <a:t>Problem-based</a:t>
            </a:r>
            <a:r>
              <a:rPr lang="en-GB" dirty="0" smtClean="0">
                <a:solidFill>
                  <a:schemeClr val="accent1">
                    <a:lumMod val="50000"/>
                  </a:schemeClr>
                </a:solidFill>
              </a:rPr>
              <a:t> </a:t>
            </a:r>
            <a:r>
              <a:rPr lang="en-GB" dirty="0" smtClean="0"/>
              <a:t>– </a:t>
            </a:r>
            <a:r>
              <a:rPr lang="en-GB" dirty="0"/>
              <a:t>that design process led to </a:t>
            </a:r>
            <a:r>
              <a:rPr lang="en-GB" dirty="0" smtClean="0"/>
              <a:t>a solution that is more creatively advanced than expected</a:t>
            </a:r>
          </a:p>
          <a:p>
            <a:r>
              <a:rPr lang="en-GB" b="1" dirty="0">
                <a:solidFill>
                  <a:schemeClr val="accent1">
                    <a:lumMod val="50000"/>
                  </a:schemeClr>
                </a:solidFill>
              </a:rPr>
              <a:t>Output</a:t>
            </a:r>
            <a:r>
              <a:rPr lang="en-GB" b="1" dirty="0"/>
              <a:t> </a:t>
            </a:r>
            <a:r>
              <a:rPr lang="en-GB" dirty="0"/>
              <a:t>– </a:t>
            </a:r>
            <a:r>
              <a:rPr lang="en-GB" dirty="0" smtClean="0"/>
              <a:t>there is representation of a </a:t>
            </a:r>
            <a:r>
              <a:rPr lang="en-GB" dirty="0"/>
              <a:t>credible, realisable designed output is </a:t>
            </a:r>
            <a:r>
              <a:rPr lang="en-GB" dirty="0" smtClean="0"/>
              <a:t>produced</a:t>
            </a:r>
            <a:endParaRPr lang="en-GB" dirty="0"/>
          </a:p>
          <a:p>
            <a:r>
              <a:rPr lang="en-GB" b="1" dirty="0" smtClean="0">
                <a:solidFill>
                  <a:schemeClr val="accent1">
                    <a:lumMod val="50000"/>
                  </a:schemeClr>
                </a:solidFill>
              </a:rPr>
              <a:t>Semi-public</a:t>
            </a:r>
            <a:r>
              <a:rPr lang="en-GB" dirty="0" smtClean="0">
                <a:solidFill>
                  <a:schemeClr val="accent1">
                    <a:lumMod val="50000"/>
                  </a:schemeClr>
                </a:solidFill>
              </a:rPr>
              <a:t> </a:t>
            </a:r>
            <a:r>
              <a:rPr lang="en-GB" dirty="0" smtClean="0"/>
              <a:t>– that the student has performed competently in front of experts and peers</a:t>
            </a:r>
          </a:p>
          <a:p>
            <a:r>
              <a:rPr lang="en-GB" b="1" dirty="0">
                <a:solidFill>
                  <a:schemeClr val="accent1">
                    <a:lumMod val="50000"/>
                  </a:schemeClr>
                </a:solidFill>
              </a:rPr>
              <a:t>Social</a:t>
            </a:r>
            <a:r>
              <a:rPr lang="en-GB" dirty="0">
                <a:solidFill>
                  <a:schemeClr val="accent1">
                    <a:lumMod val="50000"/>
                  </a:schemeClr>
                </a:solidFill>
              </a:rPr>
              <a:t> </a:t>
            </a:r>
            <a:r>
              <a:rPr lang="en-GB" dirty="0"/>
              <a:t>– </a:t>
            </a:r>
            <a:r>
              <a:rPr lang="en-GB" dirty="0" smtClean="0"/>
              <a:t>(formative only!) that the student has made use of support and affective aspects of the studio, a community of learners and practitioners is emergent</a:t>
            </a:r>
            <a:endParaRPr lang="en-GB" dirty="0"/>
          </a:p>
        </p:txBody>
      </p:sp>
      <p:sp>
        <p:nvSpPr>
          <p:cNvPr id="5" name="Rectangle 4"/>
          <p:cNvSpPr/>
          <p:nvPr/>
        </p:nvSpPr>
        <p:spPr>
          <a:xfrm>
            <a:off x="252919" y="6273284"/>
            <a:ext cx="1289135" cy="369332"/>
          </a:xfrm>
          <a:prstGeom prst="rect">
            <a:avLst/>
          </a:prstGeom>
        </p:spPr>
        <p:txBody>
          <a:bodyPr wrap="none">
            <a:spAutoFit/>
          </a:bodyPr>
          <a:lstStyle/>
          <a:p>
            <a:pPr>
              <a:spcAft>
                <a:spcPts val="0"/>
              </a:spcAft>
            </a:pPr>
            <a:r>
              <a:rPr lang="en-GB" dirty="0" smtClean="0"/>
              <a:t>10:30-10:40</a:t>
            </a:r>
            <a:endParaRPr lang="en-US" dirty="0">
              <a:latin typeface="Calibri" charset="0"/>
              <a:ea typeface="Calibri" charset="0"/>
              <a:cs typeface="Times New Roman" charset="0"/>
            </a:endParaRPr>
          </a:p>
        </p:txBody>
      </p:sp>
    </p:spTree>
    <p:extLst>
      <p:ext uri="{BB962C8B-B14F-4D97-AF65-F5344CB8AC3E}">
        <p14:creationId xmlns:p14="http://schemas.microsoft.com/office/powerpoint/2010/main" val="1493811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a:t>
            </a:r>
            <a:br>
              <a:rPr lang="en-GB" dirty="0" smtClean="0"/>
            </a:br>
            <a:r>
              <a:rPr lang="en-GB" dirty="0" smtClean="0">
                <a:solidFill>
                  <a:schemeClr val="accent1">
                    <a:lumMod val="50000"/>
                  </a:schemeClr>
                </a:solidFill>
              </a:rPr>
              <a:t>What is progression in </a:t>
            </a:r>
            <a:r>
              <a:rPr lang="en-GB" dirty="0" err="1" smtClean="0">
                <a:solidFill>
                  <a:schemeClr val="accent1">
                    <a:lumMod val="50000"/>
                  </a:schemeClr>
                </a:solidFill>
              </a:rPr>
              <a:t>OpenStudio</a:t>
            </a:r>
            <a:r>
              <a:rPr lang="en-GB" dirty="0" smtClean="0">
                <a:solidFill>
                  <a:schemeClr val="accent1">
                    <a:lumMod val="50000"/>
                  </a:schemeClr>
                </a:solidFill>
              </a:rPr>
              <a:t> context?</a:t>
            </a:r>
            <a:endParaRPr lang="en-GB" dirty="0">
              <a:solidFill>
                <a:schemeClr val="accent1">
                  <a:lumMod val="50000"/>
                </a:schemeClr>
              </a:solidFill>
            </a:endParaRPr>
          </a:p>
        </p:txBody>
      </p:sp>
      <p:sp>
        <p:nvSpPr>
          <p:cNvPr id="4" name="Rectangle 3"/>
          <p:cNvSpPr/>
          <p:nvPr/>
        </p:nvSpPr>
        <p:spPr>
          <a:xfrm>
            <a:off x="252919" y="6273284"/>
            <a:ext cx="1289135" cy="369332"/>
          </a:xfrm>
          <a:prstGeom prst="rect">
            <a:avLst/>
          </a:prstGeom>
        </p:spPr>
        <p:txBody>
          <a:bodyPr wrap="none">
            <a:spAutoFit/>
          </a:bodyPr>
          <a:lstStyle/>
          <a:p>
            <a:pPr>
              <a:spcAft>
                <a:spcPts val="0"/>
              </a:spcAft>
            </a:pPr>
            <a:r>
              <a:rPr lang="en-GB" dirty="0" smtClean="0"/>
              <a:t>10:40-11:00</a:t>
            </a:r>
            <a:endParaRPr lang="en-US" dirty="0">
              <a:latin typeface="Calibri" charset="0"/>
              <a:ea typeface="Calibri" charset="0"/>
              <a:cs typeface="Times New Roman" charset="0"/>
            </a:endParaRPr>
          </a:p>
        </p:txBody>
      </p:sp>
      <p:sp>
        <p:nvSpPr>
          <p:cNvPr id="6" name="Content Placeholder 2"/>
          <p:cNvSpPr txBox="1">
            <a:spLocks/>
          </p:cNvSpPr>
          <p:nvPr/>
        </p:nvSpPr>
        <p:spPr>
          <a:xfrm>
            <a:off x="3875894" y="864108"/>
            <a:ext cx="7315200" cy="5120640"/>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endParaRPr lang="en-GB" dirty="0"/>
          </a:p>
        </p:txBody>
      </p:sp>
      <p:sp>
        <p:nvSpPr>
          <p:cNvPr id="7" name="Content Placeholder 2"/>
          <p:cNvSpPr>
            <a:spLocks noGrp="1"/>
          </p:cNvSpPr>
          <p:nvPr>
            <p:ph idx="1"/>
          </p:nvPr>
        </p:nvSpPr>
        <p:spPr>
          <a:xfrm>
            <a:off x="3869268" y="864108"/>
            <a:ext cx="7315200" cy="5120640"/>
          </a:xfrm>
        </p:spPr>
        <p:txBody>
          <a:bodyPr/>
          <a:lstStyle/>
          <a:p>
            <a:r>
              <a:rPr lang="en-GB" dirty="0" smtClean="0"/>
              <a:t>From your experience of </a:t>
            </a:r>
            <a:r>
              <a:rPr lang="en-GB" dirty="0" err="1" smtClean="0"/>
              <a:t>OpenStudio</a:t>
            </a:r>
            <a:r>
              <a:rPr lang="en-GB" dirty="0" smtClean="0"/>
              <a:t>, what does progression mean?</a:t>
            </a:r>
          </a:p>
          <a:p>
            <a:r>
              <a:rPr lang="en-GB" dirty="0" smtClean="0"/>
              <a:t>How does it relate, if at all, to the signature pedagogy of the proximate studio?</a:t>
            </a:r>
            <a:endParaRPr lang="en-GB" dirty="0"/>
          </a:p>
        </p:txBody>
      </p:sp>
    </p:spTree>
    <p:extLst>
      <p:ext uri="{BB962C8B-B14F-4D97-AF65-F5344CB8AC3E}">
        <p14:creationId xmlns:p14="http://schemas.microsoft.com/office/powerpoint/2010/main" val="876962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a:t>
            </a:r>
            <a:br>
              <a:rPr lang="en-GB" dirty="0" smtClean="0"/>
            </a:br>
            <a:r>
              <a:rPr lang="en-GB" dirty="0" smtClean="0">
                <a:solidFill>
                  <a:schemeClr val="accent1">
                    <a:lumMod val="50000"/>
                  </a:schemeClr>
                </a:solidFill>
              </a:rPr>
              <a:t>What is progression in </a:t>
            </a:r>
            <a:r>
              <a:rPr lang="en-GB" dirty="0" err="1" smtClean="0">
                <a:solidFill>
                  <a:schemeClr val="accent1">
                    <a:lumMod val="50000"/>
                  </a:schemeClr>
                </a:solidFill>
              </a:rPr>
              <a:t>OpenStudio</a:t>
            </a:r>
            <a:r>
              <a:rPr lang="en-GB" dirty="0" smtClean="0">
                <a:solidFill>
                  <a:schemeClr val="accent1">
                    <a:lumMod val="50000"/>
                  </a:schemeClr>
                </a:solidFill>
              </a:rPr>
              <a:t> context?</a:t>
            </a:r>
            <a:endParaRPr lang="en-GB" dirty="0">
              <a:solidFill>
                <a:schemeClr val="accent1">
                  <a:lumMod val="50000"/>
                </a:schemeClr>
              </a:solidFill>
            </a:endParaRPr>
          </a:p>
        </p:txBody>
      </p:sp>
      <p:sp>
        <p:nvSpPr>
          <p:cNvPr id="4" name="Rectangle 3"/>
          <p:cNvSpPr/>
          <p:nvPr/>
        </p:nvSpPr>
        <p:spPr>
          <a:xfrm>
            <a:off x="252919" y="6273284"/>
            <a:ext cx="1289135" cy="369332"/>
          </a:xfrm>
          <a:prstGeom prst="rect">
            <a:avLst/>
          </a:prstGeom>
        </p:spPr>
        <p:txBody>
          <a:bodyPr wrap="none">
            <a:spAutoFit/>
          </a:bodyPr>
          <a:lstStyle/>
          <a:p>
            <a:pPr>
              <a:spcAft>
                <a:spcPts val="0"/>
              </a:spcAft>
            </a:pPr>
            <a:r>
              <a:rPr lang="en-GB" dirty="0" smtClean="0"/>
              <a:t>10:40-11:00</a:t>
            </a:r>
            <a:endParaRPr lang="en-US" dirty="0">
              <a:latin typeface="Calibri" charset="0"/>
              <a:ea typeface="Calibri" charset="0"/>
              <a:cs typeface="Times New Roman" charset="0"/>
            </a:endParaRPr>
          </a:p>
        </p:txBody>
      </p:sp>
      <p:sp>
        <p:nvSpPr>
          <p:cNvPr id="6" name="Content Placeholder 2"/>
          <p:cNvSpPr txBox="1">
            <a:spLocks/>
          </p:cNvSpPr>
          <p:nvPr/>
        </p:nvSpPr>
        <p:spPr>
          <a:xfrm>
            <a:off x="3875894" y="864108"/>
            <a:ext cx="7315200" cy="5120640"/>
          </a:xfrm>
          <a:prstGeom prst="rect">
            <a:avLst/>
          </a:prstGeom>
        </p:spPr>
        <p:txBody>
          <a:bodyPr vert="horz" lIns="91440" tIns="45720" rIns="91440" bIns="45720" rtlCol="0" anchor="t">
            <a:normAutofit lnSpcReduction="10000"/>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r>
              <a:rPr lang="en-GB" dirty="0" smtClean="0"/>
              <a:t>Progression in a OpenStudio :</a:t>
            </a:r>
          </a:p>
          <a:p>
            <a:r>
              <a:rPr lang="en-GB" b="1" dirty="0" smtClean="0">
                <a:solidFill>
                  <a:schemeClr val="accent1">
                    <a:lumMod val="50000"/>
                  </a:schemeClr>
                </a:solidFill>
              </a:rPr>
              <a:t>Apprenticeship</a:t>
            </a:r>
            <a:r>
              <a:rPr lang="en-GB" dirty="0" smtClean="0">
                <a:solidFill>
                  <a:schemeClr val="accent1">
                    <a:lumMod val="50000"/>
                  </a:schemeClr>
                </a:solidFill>
              </a:rPr>
              <a:t> </a:t>
            </a:r>
            <a:r>
              <a:rPr lang="en-GB" dirty="0" smtClean="0"/>
              <a:t>– Depends on tuition design and tutors. We have not really tried external experts in this space as yet.</a:t>
            </a:r>
          </a:p>
          <a:p>
            <a:r>
              <a:rPr lang="en-GB" b="1" dirty="0" smtClean="0">
                <a:solidFill>
                  <a:schemeClr val="accent1">
                    <a:lumMod val="50000"/>
                  </a:schemeClr>
                </a:solidFill>
              </a:rPr>
              <a:t>Simulation</a:t>
            </a:r>
            <a:r>
              <a:rPr lang="en-GB" dirty="0" smtClean="0">
                <a:solidFill>
                  <a:schemeClr val="accent1">
                    <a:lumMod val="50000"/>
                  </a:schemeClr>
                </a:solidFill>
              </a:rPr>
              <a:t> </a:t>
            </a:r>
            <a:r>
              <a:rPr lang="en-GB" dirty="0" smtClean="0"/>
              <a:t>– Hard to see in asynchronous studio – most design modules use other methods (Compendium; Design Report)</a:t>
            </a:r>
          </a:p>
          <a:p>
            <a:r>
              <a:rPr lang="en-GB" b="1" dirty="0" smtClean="0">
                <a:solidFill>
                  <a:schemeClr val="accent1">
                    <a:lumMod val="50000"/>
                  </a:schemeClr>
                </a:solidFill>
              </a:rPr>
              <a:t>Performative</a:t>
            </a:r>
            <a:r>
              <a:rPr lang="en-GB" dirty="0" smtClean="0">
                <a:solidFill>
                  <a:schemeClr val="accent1">
                    <a:lumMod val="50000"/>
                  </a:schemeClr>
                </a:solidFill>
              </a:rPr>
              <a:t> </a:t>
            </a:r>
            <a:r>
              <a:rPr lang="en-GB" dirty="0" smtClean="0"/>
              <a:t>– </a:t>
            </a:r>
            <a:r>
              <a:rPr lang="en-US" dirty="0" smtClean="0"/>
              <a:t>Partially possible, e.g. the capable presentation of a design problem/solution</a:t>
            </a:r>
            <a:endParaRPr lang="en-GB" dirty="0" smtClean="0"/>
          </a:p>
          <a:p>
            <a:r>
              <a:rPr lang="en-GB" b="1" dirty="0" smtClean="0">
                <a:solidFill>
                  <a:schemeClr val="accent1">
                    <a:lumMod val="50000"/>
                  </a:schemeClr>
                </a:solidFill>
              </a:rPr>
              <a:t>Problem-based</a:t>
            </a:r>
            <a:r>
              <a:rPr lang="en-GB" dirty="0" smtClean="0">
                <a:solidFill>
                  <a:schemeClr val="accent1">
                    <a:lumMod val="50000"/>
                  </a:schemeClr>
                </a:solidFill>
              </a:rPr>
              <a:t> </a:t>
            </a:r>
            <a:r>
              <a:rPr lang="en-GB" dirty="0" smtClean="0"/>
              <a:t>– For shorter design activity (</a:t>
            </a:r>
            <a:r>
              <a:rPr lang="en-GB" dirty="0" err="1" smtClean="0"/>
              <a:t>eg</a:t>
            </a:r>
            <a:r>
              <a:rPr lang="en-GB" dirty="0" smtClean="0"/>
              <a:t> TMAs in U101) this is apparent since 100’s of students are on same problem</a:t>
            </a:r>
          </a:p>
          <a:p>
            <a:r>
              <a:rPr lang="en-GB" b="1" dirty="0" smtClean="0">
                <a:solidFill>
                  <a:schemeClr val="accent1">
                    <a:lumMod val="50000"/>
                  </a:schemeClr>
                </a:solidFill>
              </a:rPr>
              <a:t>Output</a:t>
            </a:r>
            <a:r>
              <a:rPr lang="en-GB" b="1" dirty="0" smtClean="0"/>
              <a:t> </a:t>
            </a:r>
            <a:r>
              <a:rPr lang="en-GB" dirty="0" smtClean="0"/>
              <a:t>– Partially replicated – final output is easy but students do report they wish to see more of other’s processes</a:t>
            </a:r>
          </a:p>
          <a:p>
            <a:r>
              <a:rPr lang="en-GB" b="1" dirty="0" smtClean="0">
                <a:solidFill>
                  <a:schemeClr val="accent1">
                    <a:lumMod val="50000"/>
                  </a:schemeClr>
                </a:solidFill>
              </a:rPr>
              <a:t>Semi-public</a:t>
            </a:r>
            <a:r>
              <a:rPr lang="en-GB" dirty="0" smtClean="0">
                <a:solidFill>
                  <a:schemeClr val="accent1">
                    <a:lumMod val="50000"/>
                  </a:schemeClr>
                </a:solidFill>
              </a:rPr>
              <a:t> </a:t>
            </a:r>
            <a:r>
              <a:rPr lang="en-GB" dirty="0" smtClean="0"/>
              <a:t>– Replicated (possibly exceeded) for nearly all students, which is an incredible result considering OU students</a:t>
            </a:r>
          </a:p>
          <a:p>
            <a:r>
              <a:rPr lang="en-GB" b="1" dirty="0" smtClean="0">
                <a:solidFill>
                  <a:schemeClr val="accent1">
                    <a:lumMod val="50000"/>
                  </a:schemeClr>
                </a:solidFill>
              </a:rPr>
              <a:t>Social</a:t>
            </a:r>
            <a:r>
              <a:rPr lang="en-GB" dirty="0" smtClean="0">
                <a:solidFill>
                  <a:schemeClr val="accent1">
                    <a:lumMod val="50000"/>
                  </a:schemeClr>
                </a:solidFill>
              </a:rPr>
              <a:t> </a:t>
            </a:r>
            <a:r>
              <a:rPr lang="en-GB" dirty="0" smtClean="0"/>
              <a:t>– Replicated (exceeded?) for reasonable numbers of students– this has significant potential. Community not continuous across Q’s.</a:t>
            </a:r>
            <a:endParaRPr lang="en-GB" dirty="0"/>
          </a:p>
        </p:txBody>
      </p:sp>
    </p:spTree>
    <p:extLst>
      <p:ext uri="{BB962C8B-B14F-4D97-AF65-F5344CB8AC3E}">
        <p14:creationId xmlns:p14="http://schemas.microsoft.com/office/powerpoint/2010/main" val="1026570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a:t>
            </a:r>
            <a:br>
              <a:rPr lang="en-GB" dirty="0" smtClean="0"/>
            </a:br>
            <a:r>
              <a:rPr lang="en-GB" dirty="0" smtClean="0">
                <a:solidFill>
                  <a:schemeClr val="accent1">
                    <a:lumMod val="50000"/>
                  </a:schemeClr>
                </a:solidFill>
              </a:rPr>
              <a:t>What is progression in </a:t>
            </a:r>
            <a:r>
              <a:rPr lang="en-GB" dirty="0" err="1" smtClean="0">
                <a:solidFill>
                  <a:schemeClr val="accent1">
                    <a:lumMod val="50000"/>
                  </a:schemeClr>
                </a:solidFill>
              </a:rPr>
              <a:t>OpenStudio</a:t>
            </a:r>
            <a:r>
              <a:rPr lang="en-GB" dirty="0" smtClean="0">
                <a:solidFill>
                  <a:schemeClr val="accent1">
                    <a:lumMod val="50000"/>
                  </a:schemeClr>
                </a:solidFill>
              </a:rPr>
              <a:t> context?</a:t>
            </a:r>
            <a:endParaRPr lang="en-GB" dirty="0">
              <a:solidFill>
                <a:schemeClr val="accent1">
                  <a:lumMod val="50000"/>
                </a:schemeClr>
              </a:solidFill>
            </a:endParaRPr>
          </a:p>
        </p:txBody>
      </p:sp>
      <p:sp>
        <p:nvSpPr>
          <p:cNvPr id="4" name="Rectangle 3"/>
          <p:cNvSpPr/>
          <p:nvPr/>
        </p:nvSpPr>
        <p:spPr>
          <a:xfrm>
            <a:off x="252919" y="6273284"/>
            <a:ext cx="1289135" cy="369332"/>
          </a:xfrm>
          <a:prstGeom prst="rect">
            <a:avLst/>
          </a:prstGeom>
        </p:spPr>
        <p:txBody>
          <a:bodyPr wrap="none">
            <a:spAutoFit/>
          </a:bodyPr>
          <a:lstStyle/>
          <a:p>
            <a:pPr>
              <a:spcAft>
                <a:spcPts val="0"/>
              </a:spcAft>
            </a:pPr>
            <a:r>
              <a:rPr lang="en-GB" dirty="0" smtClean="0"/>
              <a:t>10:40-11:00</a:t>
            </a:r>
            <a:endParaRPr lang="en-US" dirty="0">
              <a:latin typeface="Calibri" charset="0"/>
              <a:ea typeface="Calibri" charset="0"/>
              <a:cs typeface="Times New Roman" charset="0"/>
            </a:endParaRPr>
          </a:p>
        </p:txBody>
      </p:sp>
      <p:sp>
        <p:nvSpPr>
          <p:cNvPr id="6" name="Content Placeholder 2"/>
          <p:cNvSpPr txBox="1">
            <a:spLocks/>
          </p:cNvSpPr>
          <p:nvPr/>
        </p:nvSpPr>
        <p:spPr>
          <a:xfrm>
            <a:off x="3902398" y="864108"/>
            <a:ext cx="7315200" cy="5120640"/>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r>
              <a:rPr lang="en-GB" dirty="0" smtClean="0"/>
              <a:t>Progression in OpenStudio is much more than subject affordances :</a:t>
            </a:r>
          </a:p>
          <a:p>
            <a:r>
              <a:rPr lang="en-GB" b="1" dirty="0" smtClean="0">
                <a:solidFill>
                  <a:schemeClr val="accent1">
                    <a:lumMod val="50000"/>
                  </a:schemeClr>
                </a:solidFill>
              </a:rPr>
              <a:t>Self-learning</a:t>
            </a:r>
            <a:r>
              <a:rPr lang="en-GB" b="1" dirty="0" smtClean="0"/>
              <a:t> </a:t>
            </a:r>
            <a:r>
              <a:rPr lang="en-GB" dirty="0" smtClean="0"/>
              <a:t>– Far more than traditional proximate studios, OpenStudio requires design students to be self-reliant from very early in their learning journey. Good learning design can support this but do we know what a good ramp for this might be? Is it equitable?</a:t>
            </a:r>
          </a:p>
          <a:p>
            <a:r>
              <a:rPr lang="en-GB" b="1" dirty="0" smtClean="0">
                <a:solidFill>
                  <a:schemeClr val="accent1">
                    <a:lumMod val="50000"/>
                  </a:schemeClr>
                </a:solidFill>
              </a:rPr>
              <a:t>Confidence and agency </a:t>
            </a:r>
            <a:r>
              <a:rPr lang="en-GB" dirty="0" smtClean="0"/>
              <a:t>– From the above comes student confidence and agency, developed through their own practice in the Studio. Does this level out? Can it be taken further?</a:t>
            </a:r>
          </a:p>
          <a:p>
            <a:r>
              <a:rPr lang="en-GB" b="1" dirty="0" smtClean="0">
                <a:solidFill>
                  <a:schemeClr val="accent1">
                    <a:lumMod val="50000"/>
                  </a:schemeClr>
                </a:solidFill>
              </a:rPr>
              <a:t>Social learning</a:t>
            </a:r>
            <a:r>
              <a:rPr lang="en-GB" dirty="0" smtClean="0">
                <a:solidFill>
                  <a:schemeClr val="accent1">
                    <a:lumMod val="50000"/>
                  </a:schemeClr>
                </a:solidFill>
              </a:rPr>
              <a:t> </a:t>
            </a:r>
            <a:r>
              <a:rPr lang="en-GB" dirty="0" smtClean="0"/>
              <a:t>– Even if they don</a:t>
            </a:r>
            <a:r>
              <a:rPr lang="uk-UA" dirty="0" smtClean="0"/>
              <a:t>’</a:t>
            </a:r>
            <a:r>
              <a:rPr lang="en-GB" dirty="0" smtClean="0"/>
              <a:t>t realise it is a ramp into collaboration. But how could this be developed further?</a:t>
            </a:r>
          </a:p>
          <a:p>
            <a:r>
              <a:rPr lang="en-GB" b="1" dirty="0" smtClean="0">
                <a:solidFill>
                  <a:schemeClr val="accent1">
                    <a:lumMod val="50000"/>
                  </a:schemeClr>
                </a:solidFill>
              </a:rPr>
              <a:t>Identity</a:t>
            </a:r>
            <a:r>
              <a:rPr lang="en-GB" b="1" dirty="0" smtClean="0"/>
              <a:t> </a:t>
            </a:r>
            <a:r>
              <a:rPr lang="en-GB" dirty="0" smtClean="0"/>
              <a:t>– Can help support multiple identities known to support learning (e.g. as student; professional; subject student/expert). </a:t>
            </a:r>
          </a:p>
          <a:p>
            <a:r>
              <a:rPr lang="en-GB" b="1" dirty="0">
                <a:solidFill>
                  <a:schemeClr val="accent1">
                    <a:lumMod val="50000"/>
                  </a:schemeClr>
                </a:solidFill>
              </a:rPr>
              <a:t>Digital </a:t>
            </a:r>
            <a:r>
              <a:rPr lang="en-GB" b="1" dirty="0" smtClean="0">
                <a:solidFill>
                  <a:schemeClr val="accent1">
                    <a:lumMod val="50000"/>
                  </a:schemeClr>
                </a:solidFill>
              </a:rPr>
              <a:t>literacies </a:t>
            </a:r>
            <a:r>
              <a:rPr lang="en-GB" dirty="0"/>
              <a:t>– </a:t>
            </a:r>
            <a:r>
              <a:rPr lang="en-GB" dirty="0" smtClean="0"/>
              <a:t>Could support the development of social media literacy, it already does, but it is not made explicit.</a:t>
            </a:r>
            <a:endParaRPr lang="en-GB" dirty="0"/>
          </a:p>
        </p:txBody>
      </p:sp>
    </p:spTree>
    <p:extLst>
      <p:ext uri="{BB962C8B-B14F-4D97-AF65-F5344CB8AC3E}">
        <p14:creationId xmlns:p14="http://schemas.microsoft.com/office/powerpoint/2010/main" val="2037510050"/>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854</TotalTime>
  <Words>2088</Words>
  <Application>Microsoft Macintosh PowerPoint</Application>
  <PresentationFormat>Widescreen</PresentationFormat>
  <Paragraphs>235</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Calibri</vt:lpstr>
      <vt:lpstr>Corbel</vt:lpstr>
      <vt:lpstr>Times New Roman</vt:lpstr>
      <vt:lpstr>Wingdings 2</vt:lpstr>
      <vt:lpstr>Frame</vt:lpstr>
      <vt:lpstr>Are we making progress?  Progression through learners’ interaction in OpenStudio across a qualification</vt:lpstr>
      <vt:lpstr>Agenda: morning</vt:lpstr>
      <vt:lpstr>Agenda: afternoon</vt:lpstr>
      <vt:lpstr>eSTEeM project</vt:lpstr>
      <vt:lpstr>Progression  in the ‘traditional’ Design Studio</vt:lpstr>
      <vt:lpstr>Progression  in the ‘traditional’ proximate Design Studio</vt:lpstr>
      <vt:lpstr>Discuss: What is progression in OpenStudio context?</vt:lpstr>
      <vt:lpstr>Examples: What is progression in OpenStudio context?</vt:lpstr>
      <vt:lpstr>Examples: What is progression in OpenStudio context?</vt:lpstr>
      <vt:lpstr>Work packages: Statistics CAT Interviews Workshop</vt:lpstr>
      <vt:lpstr>Activity: OpenStudio progression factors</vt:lpstr>
      <vt:lpstr>Examples eSTEeM conference 2017</vt:lpstr>
      <vt:lpstr>Agenda: afternoon</vt:lpstr>
      <vt:lpstr>Activity: Progression in a Qualification</vt:lpstr>
      <vt:lpstr>Activity: Visioning</vt:lpstr>
      <vt:lpstr>Funding opportunities</vt:lpstr>
      <vt:lpstr>UN’s SDG’s</vt:lpstr>
      <vt:lpstr>Discuss:  A hypothetical research or scholarship project</vt:lpstr>
      <vt:lpstr>Summary</vt:lpstr>
      <vt:lpstr>PowerPoint Presentation</vt:lpstr>
      <vt:lpstr>Theories on why we’re not making progress - 1</vt:lpstr>
      <vt:lpstr>Theories on why we’re not making progress - 2</vt:lpstr>
      <vt:lpstr>Controversial question … ?</vt:lpstr>
      <vt:lpstr>What makes a good OpenStudio activity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we making progress?  Progression through learners’ interaction in OpenStudio across a qualification</dc:title>
  <dc:creator>Nicole.Lotz</dc:creator>
  <cp:lastModifiedBy>Nicole.Lotz</cp:lastModifiedBy>
  <cp:revision>65</cp:revision>
  <dcterms:created xsi:type="dcterms:W3CDTF">2017-06-19T13:43:11Z</dcterms:created>
  <dcterms:modified xsi:type="dcterms:W3CDTF">2017-06-26T08:36:56Z</dcterms:modified>
</cp:coreProperties>
</file>